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27"/>
  </p:notesMasterIdLst>
  <p:sldIdLst>
    <p:sldId id="270" r:id="rId3"/>
    <p:sldId id="355" r:id="rId4"/>
    <p:sldId id="356" r:id="rId5"/>
    <p:sldId id="357" r:id="rId6"/>
    <p:sldId id="321" r:id="rId7"/>
    <p:sldId id="361" r:id="rId8"/>
    <p:sldId id="299" r:id="rId9"/>
    <p:sldId id="301" r:id="rId10"/>
    <p:sldId id="325" r:id="rId11"/>
    <p:sldId id="302" r:id="rId12"/>
    <p:sldId id="303" r:id="rId13"/>
    <p:sldId id="297" r:id="rId14"/>
    <p:sldId id="360" r:id="rId15"/>
    <p:sldId id="333" r:id="rId16"/>
    <p:sldId id="332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59" r:id="rId25"/>
    <p:sldId id="3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31" autoAdjust="0"/>
    <p:restoredTop sz="86372" autoAdjust="0"/>
  </p:normalViewPr>
  <p:slideViewPr>
    <p:cSldViewPr>
      <p:cViewPr>
        <p:scale>
          <a:sx n="100" d="100"/>
          <a:sy n="100" d="100"/>
        </p:scale>
        <p:origin x="-19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9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5/11/2012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HL7 FHIR for CIMI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cap="none" dirty="0" smtClean="0"/>
              <a:t>F</a:t>
            </a:r>
            <a:r>
              <a:rPr lang="en-US" b="0" cap="none" dirty="0" smtClean="0"/>
              <a:t>ast</a:t>
            </a:r>
            <a:r>
              <a:rPr lang="en-US" cap="none" dirty="0" smtClean="0"/>
              <a:t> H</a:t>
            </a:r>
            <a:r>
              <a:rPr lang="en-US" b="0" cap="none" dirty="0" smtClean="0"/>
              <a:t>ealthcare</a:t>
            </a:r>
            <a:r>
              <a:rPr lang="en-US" cap="none" dirty="0" smtClean="0"/>
              <a:t> I</a:t>
            </a:r>
            <a:r>
              <a:rPr lang="en-US" b="0" cap="none" dirty="0" smtClean="0"/>
              <a:t>nteroperability</a:t>
            </a:r>
            <a:r>
              <a:rPr lang="en-US" cap="none" dirty="0" smtClean="0"/>
              <a:t> R</a:t>
            </a:r>
            <a:r>
              <a:rPr lang="en-US" b="0" cap="none" dirty="0" smtClean="0"/>
              <a:t>esources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</a:t>
            </a:r>
            <a:r>
              <a:rPr lang="en-US" dirty="0" smtClean="0"/>
              <a:t>Grieve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Built-in extension mechanism</a:t>
            </a:r>
          </a:p>
          <a:p>
            <a:pPr lvl="1"/>
            <a:r>
              <a:rPr lang="en-US" dirty="0" smtClean="0"/>
              <a:t>Extensions are defined using name, value, link-point</a:t>
            </a:r>
          </a:p>
          <a:p>
            <a:pPr lvl="2"/>
            <a:r>
              <a:rPr lang="en-US" dirty="0" smtClean="0"/>
              <a:t>Name is tied to robust terminology with full RIM modeling</a:t>
            </a:r>
          </a:p>
          <a:p>
            <a:pPr lvl="2"/>
            <a:r>
              <a:rPr lang="en-US" dirty="0" smtClean="0"/>
              <a:t>Link point identifies what element of the base resource or other extension the extension “attaches” to</a:t>
            </a:r>
          </a:p>
          <a:p>
            <a:pPr lvl="1"/>
            <a:r>
              <a:rPr lang="en-US" dirty="0" smtClean="0"/>
              <a:t>Idea is the elements used by 80% of implementers are part of the base resource.</a:t>
            </a:r>
          </a:p>
          <a:p>
            <a:pPr lvl="2"/>
            <a:r>
              <a:rPr lang="en-US" dirty="0" smtClean="0"/>
              <a:t>All other elements are handled as extensions</a:t>
            </a:r>
          </a:p>
          <a:p>
            <a:pPr lvl="1"/>
            <a:r>
              <a:rPr lang="en-US" dirty="0" smtClean="0"/>
              <a:t>Wire format remains stable, even as extensions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textual mark-up</a:t>
            </a:r>
          </a:p>
          <a:p>
            <a:pPr lvl="1"/>
            <a:r>
              <a:rPr lang="en-US" dirty="0" smtClean="0"/>
              <a:t>In v3, only CDA provides for free-text mark-up for all elements.  Messaging focuses on discrete data.</a:t>
            </a:r>
          </a:p>
          <a:p>
            <a:pPr lvl="1"/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 smtClean="0"/>
              <a:t>Conformance controls whether discrete data is required or not</a:t>
            </a:r>
          </a:p>
          <a:p>
            <a:pPr lvl="1"/>
            <a:r>
              <a:rPr lang="en-US" dirty="0" smtClean="0"/>
              <a:t>Ensures that FHIR can support the human-readable interoperability delivered by CDA</a:t>
            </a:r>
          </a:p>
          <a:p>
            <a:pPr lvl="1"/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59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</a:t>
            </a:r>
            <a:r>
              <a:rPr lang="en-US" dirty="0" smtClean="0"/>
              <a:t>easy/stable </a:t>
            </a:r>
            <a:r>
              <a:rPr lang="en-US" dirty="0" smtClean="0"/>
              <a:t>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Products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Specification</a:t>
            </a:r>
          </a:p>
          <a:p>
            <a:r>
              <a:rPr lang="en-AU" dirty="0" smtClean="0"/>
              <a:t>UML diagrams</a:t>
            </a:r>
          </a:p>
          <a:p>
            <a:r>
              <a:rPr lang="en-AU" dirty="0" smtClean="0"/>
              <a:t>Schemas</a:t>
            </a:r>
          </a:p>
          <a:p>
            <a:r>
              <a:rPr lang="en-AU" dirty="0" smtClean="0"/>
              <a:t>Reference Implementations:</a:t>
            </a:r>
          </a:p>
          <a:p>
            <a:pPr lvl="1"/>
            <a:r>
              <a:rPr lang="en-AU" dirty="0" smtClean="0"/>
              <a:t>Java, C#, Delphi, more</a:t>
            </a:r>
          </a:p>
          <a:p>
            <a:pPr lvl="1"/>
            <a:r>
              <a:rPr lang="en-AU" dirty="0" smtClean="0"/>
              <a:t>Couch DB…</a:t>
            </a:r>
          </a:p>
          <a:p>
            <a:pPr lvl="1"/>
            <a:r>
              <a:rPr lang="en-AU" dirty="0" err="1" smtClean="0"/>
              <a:t>eCore</a:t>
            </a:r>
            <a:r>
              <a:rPr lang="en-AU" dirty="0" smtClean="0"/>
              <a:t> implementation</a:t>
            </a:r>
          </a:p>
          <a:p>
            <a:pPr lvl="1"/>
            <a:r>
              <a:rPr lang="en-AU" dirty="0" smtClean="0"/>
              <a:t>OWL</a:t>
            </a:r>
          </a:p>
          <a:p>
            <a:r>
              <a:rPr lang="en-AU" dirty="0" smtClean="0"/>
              <a:t>Structured definitions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870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69" y="2286794"/>
            <a:ext cx="5791200" cy="3076575"/>
          </a:xfrm>
        </p:spPr>
      </p:pic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9553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7" y="1196752"/>
            <a:ext cx="8004423" cy="32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78049"/>
            <a:ext cx="8001228" cy="2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FHIR?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 one is happy with current HL7 positioning</a:t>
            </a:r>
          </a:p>
          <a:p>
            <a:pPr lvl="1"/>
            <a:r>
              <a:rPr lang="en-AU" dirty="0" smtClean="0"/>
              <a:t>V2 old and tired</a:t>
            </a:r>
          </a:p>
          <a:p>
            <a:pPr lvl="1"/>
            <a:r>
              <a:rPr lang="en-AU" dirty="0" smtClean="0"/>
              <a:t>V3 ambitious and flawed</a:t>
            </a:r>
          </a:p>
          <a:p>
            <a:pPr lvl="1"/>
            <a:r>
              <a:rPr lang="en-AU" dirty="0" smtClean="0"/>
              <a:t>CDA limited and abused</a:t>
            </a:r>
          </a:p>
          <a:p>
            <a:pPr lvl="1"/>
            <a:r>
              <a:rPr lang="en-AU" dirty="0" smtClean="0"/>
              <a:t>Tsunami of interoperability coming</a:t>
            </a:r>
          </a:p>
          <a:p>
            <a:r>
              <a:rPr lang="en-AU" dirty="0" smtClean="0"/>
              <a:t>Fresh Look task force created CIMI</a:t>
            </a:r>
          </a:p>
          <a:p>
            <a:pPr lvl="1"/>
            <a:r>
              <a:rPr lang="en-AU" dirty="0" smtClean="0"/>
              <a:t>CIMI addresses an important need</a:t>
            </a:r>
          </a:p>
          <a:p>
            <a:pPr lvl="1"/>
            <a:r>
              <a:rPr lang="en-AU" dirty="0" smtClean="0"/>
              <a:t>But doesn’t address HL7’s problem: exchange of basic healthcare content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7625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1" y="1166961"/>
            <a:ext cx="699928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2" t="6136" r="43669" b="34795"/>
          <a:stretch/>
        </p:blipFill>
        <p:spPr bwMode="auto">
          <a:xfrm>
            <a:off x="1187624" y="1052736"/>
            <a:ext cx="78180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Resource Profile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conformance profile: a statement of how a resource is used in a particular context</a:t>
            </a:r>
          </a:p>
          <a:p>
            <a:pPr lvl="1"/>
            <a:r>
              <a:rPr lang="en-AU" dirty="0" smtClean="0"/>
              <a:t>Describes constraints on resources (constraint)</a:t>
            </a:r>
          </a:p>
          <a:p>
            <a:pPr lvl="1"/>
            <a:r>
              <a:rPr lang="en-AU" dirty="0" smtClean="0"/>
              <a:t>Also describes what is added (extension)</a:t>
            </a:r>
          </a:p>
          <a:p>
            <a:pPr lvl="1"/>
            <a:r>
              <a:rPr lang="en-AU" dirty="0" smtClean="0"/>
              <a:t>Links to other resource profiles for resource references (composition)</a:t>
            </a:r>
          </a:p>
          <a:p>
            <a:pPr lvl="1"/>
            <a:r>
              <a:rPr lang="en-AU" dirty="0" smtClean="0"/>
              <a:t>A mash-up: building on top of the base resources</a:t>
            </a:r>
          </a:p>
          <a:p>
            <a:r>
              <a:rPr lang="en-AU" dirty="0" smtClean="0"/>
              <a:t>Multiple ways to author a resource profile</a:t>
            </a:r>
          </a:p>
          <a:p>
            <a:pPr lvl="1"/>
            <a:r>
              <a:rPr lang="en-AU" dirty="0" smtClean="0"/>
              <a:t>Should be </a:t>
            </a:r>
            <a:r>
              <a:rPr lang="en-AU" dirty="0" err="1" smtClean="0"/>
              <a:t>interconvertible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131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and CIMI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and CIMI are very different things (scope, paradigm)</a:t>
            </a:r>
          </a:p>
          <a:p>
            <a:r>
              <a:rPr lang="en-AU" dirty="0" smtClean="0"/>
              <a:t>Multiple ways to relate:</a:t>
            </a:r>
          </a:p>
          <a:p>
            <a:pPr lvl="1"/>
            <a:r>
              <a:rPr lang="en-AU" dirty="0" smtClean="0"/>
              <a:t>FHIR could use CIMI definition framework in the background</a:t>
            </a:r>
          </a:p>
          <a:p>
            <a:pPr lvl="1"/>
            <a:r>
              <a:rPr lang="en-AU" dirty="0" smtClean="0"/>
              <a:t>FHIR could produce CIMI definitions as part of it’s products</a:t>
            </a:r>
          </a:p>
          <a:p>
            <a:pPr lvl="1"/>
            <a:r>
              <a:rPr lang="en-AU" dirty="0" smtClean="0"/>
              <a:t>CIMI could define clinical models as FHIR resource profiles (FHIR the way to deliver things)</a:t>
            </a:r>
          </a:p>
          <a:p>
            <a:pPr lvl="1"/>
            <a:r>
              <a:rPr lang="en-AU" dirty="0" smtClean="0"/>
              <a:t>Pursue independent paths (for now…) and see what works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312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Genesis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we were going to do something new now, how would we do it?</a:t>
            </a:r>
          </a:p>
          <a:p>
            <a:r>
              <a:rPr lang="en-AU" dirty="0" smtClean="0"/>
              <a:t>Look around – who’s doing interoperability well</a:t>
            </a:r>
          </a:p>
          <a:p>
            <a:pPr lvl="1"/>
            <a:r>
              <a:rPr lang="en-AU" dirty="0" smtClean="0"/>
              <a:t>Lots of roads lead to </a:t>
            </a:r>
            <a:r>
              <a:rPr lang="en-AU" dirty="0" err="1" smtClean="0"/>
              <a:t>Highrise</a:t>
            </a:r>
            <a:r>
              <a:rPr lang="en-AU" dirty="0" smtClean="0"/>
              <a:t> (37 Signals)</a:t>
            </a:r>
          </a:p>
          <a:p>
            <a:r>
              <a:rPr lang="en-AU" dirty="0" smtClean="0"/>
              <a:t>Adapt the </a:t>
            </a:r>
            <a:r>
              <a:rPr lang="en-AU" dirty="0" err="1" smtClean="0"/>
              <a:t>HighRise</a:t>
            </a:r>
            <a:r>
              <a:rPr lang="en-AU" dirty="0" smtClean="0"/>
              <a:t> specification (Resources For Healthcare)</a:t>
            </a:r>
          </a:p>
          <a:p>
            <a:r>
              <a:rPr lang="en-AU" dirty="0" smtClean="0"/>
              <a:t>HL7 liked that (a lot)</a:t>
            </a:r>
          </a:p>
          <a:p>
            <a:r>
              <a:rPr lang="en-AU" dirty="0" smtClean="0"/>
              <a:t>Prior to last meeting, much development + rename to FHIR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5341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Who owns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Prior to last HL7 meeting, I owned it (© Health Intersections)</a:t>
            </a:r>
          </a:p>
          <a:p>
            <a:r>
              <a:rPr lang="en-AU" dirty="0" smtClean="0"/>
              <a:t>Now IP transferred to HL7</a:t>
            </a:r>
          </a:p>
          <a:p>
            <a:r>
              <a:rPr lang="en-AU" dirty="0" smtClean="0"/>
              <a:t>HL7 commits to making FHIR available for free</a:t>
            </a:r>
          </a:p>
          <a:p>
            <a:r>
              <a:rPr lang="en-AU" dirty="0" smtClean="0"/>
              <a:t>Exact license still to be determined</a:t>
            </a:r>
          </a:p>
          <a:p>
            <a:r>
              <a:rPr lang="en-AU" dirty="0" smtClean="0"/>
              <a:t>All hosted on HL7 servers</a:t>
            </a:r>
          </a:p>
          <a:p>
            <a:r>
              <a:rPr lang="en-AU" dirty="0" smtClean="0"/>
              <a:t>http://www.hl7.org/fhir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394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  <a:endParaRPr lang="en-US" dirty="0" smtClean="0"/>
          </a:p>
          <a:p>
            <a:r>
              <a:rPr lang="en-US" dirty="0" smtClean="0"/>
              <a:t>Essentially HL7 v4</a:t>
            </a:r>
            <a:endParaRPr lang="en-US" dirty="0"/>
          </a:p>
          <a:p>
            <a:pPr lvl="1"/>
            <a:r>
              <a:rPr lang="en-US" baseline="0" dirty="0" smtClean="0"/>
              <a:t>(won’t be marketed that way)</a:t>
            </a:r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Status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 development by a small team (3-4 people)</a:t>
            </a:r>
          </a:p>
          <a:p>
            <a:r>
              <a:rPr lang="en-AU" dirty="0" smtClean="0"/>
              <a:t>Yet to be balloted at all (for comment next cycle?)</a:t>
            </a:r>
          </a:p>
          <a:p>
            <a:r>
              <a:rPr lang="en-AU" dirty="0" smtClean="0"/>
              <a:t>Internal governance yet to be finalised (</a:t>
            </a:r>
            <a:r>
              <a:rPr lang="en-AU" dirty="0" err="1" smtClean="0"/>
              <a:t>tbd</a:t>
            </a:r>
            <a:r>
              <a:rPr lang="en-AU" dirty="0" smtClean="0"/>
              <a:t> in Vancouver)</a:t>
            </a:r>
          </a:p>
          <a:p>
            <a:r>
              <a:rPr lang="en-AU" dirty="0" smtClean="0"/>
              <a:t>Anything could change…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505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Clearly defined scope</a:t>
            </a:r>
            <a:endParaRPr lang="en-US" dirty="0" smtClean="0"/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1"/>
            <a:r>
              <a:rPr lang="en-US" baseline="0" dirty="0" smtClean="0"/>
              <a:t>Each </a:t>
            </a:r>
            <a:r>
              <a:rPr lang="en-US" baseline="0" dirty="0" smtClean="0"/>
              <a:t>resource has a unique id</a:t>
            </a:r>
          </a:p>
          <a:p>
            <a:pPr lvl="1"/>
            <a:r>
              <a:rPr lang="en-US" dirty="0" smtClean="0"/>
              <a:t>Resources are smallest units of transaction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resource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modeled using developer friendly XML</a:t>
            </a:r>
            <a:endParaRPr lang="en-CA" sz="2400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does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 RIM-based modeling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classCodes, moodCodes, etc. visible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ontology behind the scenes that does link to RIM and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vocabulary</a:t>
            </a:r>
          </a:p>
          <a:p>
            <a:pPr lvl="1" rtl="0" eaLnBrk="0" fontAlgn="base" hangingPunct="0"/>
            <a:r>
              <a:rPr lang="en-US" sz="2000" dirty="0" smtClean="0"/>
              <a:t>variant </a:t>
            </a:r>
            <a:r>
              <a:rPr lang="en-US" sz="2000" dirty="0" smtClean="0"/>
              <a:t>of the ISO </a:t>
            </a:r>
            <a:r>
              <a:rPr lang="en-US" sz="2000" dirty="0" smtClean="0"/>
              <a:t>data types – simplified, some changes due to different methodological constraints</a:t>
            </a:r>
          </a:p>
          <a:p>
            <a:pPr lvl="1" rtl="0" eaLnBrk="0" fontAlgn="base" hangingPunct="0"/>
            <a:r>
              <a:rPr lang="en-US" sz="2000" dirty="0" smtClean="0"/>
              <a:t>Strong focus on simplicity</a:t>
            </a:r>
          </a:p>
          <a:p>
            <a:pPr lvl="1" rtl="0" eaLnBrk="0" fontAlgn="base" hangingPunct="0"/>
            <a:r>
              <a:rPr lang="en-US" sz="2000" dirty="0" smtClean="0"/>
              <a:t>implementers do not need to know about the background methodology,  but can leverage it if they want</a:t>
            </a:r>
            <a:endParaRPr lang="en-US" sz="2000" dirty="0" smtClean="0"/>
          </a:p>
          <a:p>
            <a:pPr lvl="1" eaLnBrk="0" fontAlgn="base" hangingPunct="0"/>
            <a:endParaRPr lang="en-US" sz="2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40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r>
              <a:rPr lang="en-AU" dirty="0" smtClean="0"/>
              <a:t>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/>
            <a:r>
              <a:rPr lang="en-AU" dirty="0" smtClean="0"/>
              <a:t>Resources can be used with a simple </a:t>
            </a:r>
            <a:r>
              <a:rPr lang="en-AU" dirty="0" err="1" smtClean="0"/>
              <a:t>RESTful</a:t>
            </a:r>
            <a:r>
              <a:rPr lang="en-AU" dirty="0" smtClean="0"/>
              <a:t> interface</a:t>
            </a:r>
          </a:p>
          <a:p>
            <a:pPr lvl="1" eaLnBrk="0" fontAlgn="base" hangingPunct="0"/>
            <a:r>
              <a:rPr lang="en-AU" dirty="0" smtClean="0"/>
              <a:t>Predictable URL</a:t>
            </a:r>
          </a:p>
          <a:p>
            <a:pPr lvl="1" eaLnBrk="0" fontAlgn="base" hangingPunct="0"/>
            <a:r>
              <a:rPr lang="en-AU" dirty="0" smtClean="0"/>
              <a:t>HTTP based atomic transactions for CRUD Operations</a:t>
            </a:r>
          </a:p>
          <a:p>
            <a:pPr lvl="2"/>
            <a:r>
              <a:rPr lang="en-US" sz="1800" b="1" dirty="0" smtClean="0"/>
              <a:t>D</a:t>
            </a:r>
            <a:r>
              <a:rPr lang="en-US" sz="1800" dirty="0" smtClean="0"/>
              <a:t>elete </a:t>
            </a:r>
            <a:r>
              <a:rPr lang="en-US" sz="1800" dirty="0"/>
              <a:t>may not be </a:t>
            </a:r>
            <a:r>
              <a:rPr lang="en-US" sz="1800" dirty="0" smtClean="0"/>
              <a:t>honored </a:t>
            </a:r>
            <a:r>
              <a:rPr lang="en-US" sz="1800" dirty="0"/>
              <a:t>and is not a true delete</a:t>
            </a:r>
            <a:endParaRPr lang="en-CA" dirty="0"/>
          </a:p>
          <a:p>
            <a:pPr eaLnBrk="0" fontAlgn="base" hangingPunct="0"/>
            <a:r>
              <a:rPr lang="en-US" sz="2800" dirty="0" smtClean="0"/>
              <a:t>Use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framework is not required</a:t>
            </a:r>
          </a:p>
          <a:p>
            <a:pPr lvl="1" eaLnBrk="0" fontAlgn="base" hangingPunct="0"/>
            <a:r>
              <a:rPr lang="en-US" sz="2000" dirty="0" smtClean="0"/>
              <a:t>Can aggregate resources into documents and send as a group</a:t>
            </a:r>
          </a:p>
          <a:p>
            <a:pPr lvl="1" eaLnBrk="0" fontAlgn="base" hangingPunct="0"/>
            <a:r>
              <a:rPr lang="en-US" sz="2000" dirty="0" smtClean="0"/>
              <a:t>FHIR provides a classic event </a:t>
            </a:r>
            <a:r>
              <a:rPr lang="en-US" sz="2000" dirty="0" smtClean="0"/>
              <a:t>(v2) based </a:t>
            </a:r>
            <a:r>
              <a:rPr lang="en-US" sz="2000" dirty="0" smtClean="0"/>
              <a:t>messaging framework</a:t>
            </a:r>
          </a:p>
          <a:p>
            <a:pPr lvl="1" eaLnBrk="0" fontAlgn="base" hangingPunct="0"/>
            <a:r>
              <a:rPr lang="en-US" sz="2000" dirty="0" smtClean="0"/>
              <a:t>Can use resources in custom services / SOA as desired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822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863</Words>
  <Application>Microsoft Office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TrainingPresentation</vt:lpstr>
      <vt:lpstr>HL7 FHIR for CIMI  (Fast Healthcare Interoperability Resources)</vt:lpstr>
      <vt:lpstr>Why FHIR?</vt:lpstr>
      <vt:lpstr>FHIR Genesis</vt:lpstr>
      <vt:lpstr>Who owns FHIR</vt:lpstr>
      <vt:lpstr>What is FHIR?</vt:lpstr>
      <vt:lpstr>FHIR Status</vt:lpstr>
      <vt:lpstr>FHIR Basics</vt:lpstr>
      <vt:lpstr>FHIR Basics (cont’d)</vt:lpstr>
      <vt:lpstr>RESTful Interfaces</vt:lpstr>
      <vt:lpstr>FHIR Basics (cont’d)</vt:lpstr>
      <vt:lpstr>FHIR Basics (cont’d)</vt:lpstr>
      <vt:lpstr>FHIR premises</vt:lpstr>
      <vt:lpstr>FHIR Products</vt:lpstr>
      <vt:lpstr>Resource representations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FHIR Resource Profile</vt:lpstr>
      <vt:lpstr>FHIR and CIMI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2012-05-10T22:26:04Z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