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10"/>
  </p:notesMasterIdLst>
  <p:sldIdLst>
    <p:sldId id="270" r:id="rId3"/>
    <p:sldId id="355" r:id="rId4"/>
    <p:sldId id="321" r:id="rId5"/>
    <p:sldId id="299" r:id="rId6"/>
    <p:sldId id="361" r:id="rId7"/>
    <p:sldId id="363" r:id="rId8"/>
    <p:sldId id="3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31" autoAdjust="0"/>
    <p:restoredTop sz="86372" autoAdjust="0"/>
  </p:normalViewPr>
  <p:slideViewPr>
    <p:cSldViewPr>
      <p:cViewPr>
        <p:scale>
          <a:sx n="100" d="100"/>
          <a:sy n="100" d="100"/>
        </p:scale>
        <p:origin x="-19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9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5/15/2012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5/15/2012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FHIR </a:t>
            </a:r>
            <a:r>
              <a:rPr lang="en-US" dirty="0" smtClean="0"/>
              <a:t>for </a:t>
            </a:r>
            <a:r>
              <a:rPr lang="en-US" dirty="0" smtClean="0"/>
              <a:t>HL7 Board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cap="none" dirty="0" smtClean="0"/>
              <a:t>F</a:t>
            </a:r>
            <a:r>
              <a:rPr lang="en-US" b="0" cap="none" dirty="0" smtClean="0"/>
              <a:t>ast</a:t>
            </a:r>
            <a:r>
              <a:rPr lang="en-US" cap="none" dirty="0" smtClean="0"/>
              <a:t> H</a:t>
            </a:r>
            <a:r>
              <a:rPr lang="en-US" b="0" cap="none" dirty="0" smtClean="0"/>
              <a:t>ealthcare</a:t>
            </a:r>
            <a:r>
              <a:rPr lang="en-US" cap="none" dirty="0" smtClean="0"/>
              <a:t> I</a:t>
            </a:r>
            <a:r>
              <a:rPr lang="en-US" b="0" cap="none" dirty="0" smtClean="0"/>
              <a:t>nteroperability</a:t>
            </a:r>
            <a:r>
              <a:rPr lang="en-US" cap="none" dirty="0" smtClean="0"/>
              <a:t> R</a:t>
            </a:r>
            <a:r>
              <a:rPr lang="en-US" b="0" cap="none" dirty="0" smtClean="0"/>
              <a:t>esources</a:t>
            </a:r>
            <a:r>
              <a:rPr lang="en-US" dirty="0" smtClean="0"/>
              <a:t>)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5"/>
            <a:ext cx="2088232" cy="10056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Grahame Grieve</a:t>
            </a:r>
          </a:p>
        </p:txBody>
      </p:sp>
    </p:spTree>
    <p:extLst>
      <p:ext uri="{BB962C8B-B14F-4D97-AF65-F5344CB8AC3E}">
        <p14:creationId xmlns:p14="http://schemas.microsoft.com/office/powerpoint/2010/main" val="421637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FHIR?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No one is happy with current HL7 positioning</a:t>
            </a:r>
          </a:p>
          <a:p>
            <a:pPr lvl="1"/>
            <a:r>
              <a:rPr lang="en-AU" dirty="0" smtClean="0"/>
              <a:t>V2 old and tired</a:t>
            </a:r>
          </a:p>
          <a:p>
            <a:pPr lvl="1"/>
            <a:r>
              <a:rPr lang="en-AU" dirty="0" smtClean="0"/>
              <a:t>V3 ambitious and flawed</a:t>
            </a:r>
          </a:p>
          <a:p>
            <a:pPr lvl="1"/>
            <a:r>
              <a:rPr lang="en-AU" dirty="0" smtClean="0"/>
              <a:t>CDA </a:t>
            </a:r>
            <a:r>
              <a:rPr lang="en-AU" dirty="0" smtClean="0"/>
              <a:t>limited in scope</a:t>
            </a:r>
            <a:endParaRPr lang="en-AU" dirty="0" smtClean="0"/>
          </a:p>
          <a:p>
            <a:pPr lvl="1"/>
            <a:r>
              <a:rPr lang="en-AU" dirty="0" smtClean="0"/>
              <a:t>Tsunami of interoperability coming</a:t>
            </a:r>
          </a:p>
          <a:p>
            <a:r>
              <a:rPr lang="en-AU" dirty="0" smtClean="0"/>
              <a:t>Fresh Look task </a:t>
            </a:r>
            <a:r>
              <a:rPr lang="en-AU" dirty="0" smtClean="0"/>
              <a:t>force</a:t>
            </a:r>
            <a:endParaRPr lang="en-AU" dirty="0" smtClean="0"/>
          </a:p>
          <a:p>
            <a:pPr lvl="1"/>
            <a:r>
              <a:rPr lang="en-AU" dirty="0"/>
              <a:t>If we were going to do something new now, how would we do it</a:t>
            </a:r>
            <a:r>
              <a:rPr lang="en-AU" dirty="0" smtClean="0"/>
              <a:t>?</a:t>
            </a:r>
          </a:p>
          <a:p>
            <a:pPr lvl="1"/>
            <a:r>
              <a:rPr lang="en-AU" dirty="0" smtClean="0"/>
              <a:t>Copy people who get kudos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762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Essentially </a:t>
            </a:r>
            <a:r>
              <a:rPr lang="en-US" dirty="0" smtClean="0"/>
              <a:t>HL7 </a:t>
            </a:r>
            <a:r>
              <a:rPr lang="en-US" dirty="0" smtClean="0"/>
              <a:t>v4 - </a:t>
            </a:r>
            <a:r>
              <a:rPr lang="en-US" baseline="0" dirty="0" smtClean="0"/>
              <a:t>(</a:t>
            </a:r>
            <a:r>
              <a:rPr lang="en-US" baseline="0" dirty="0" smtClean="0"/>
              <a:t>won’t be marketed that way)</a:t>
            </a:r>
          </a:p>
          <a:p>
            <a:r>
              <a:rPr lang="en-US" dirty="0" smtClean="0"/>
              <a:t>New </a:t>
            </a:r>
            <a:r>
              <a:rPr lang="en-US" b="1" dirty="0" smtClean="0"/>
              <a:t>delivery</a:t>
            </a:r>
            <a:r>
              <a:rPr lang="en-US" dirty="0" smtClean="0"/>
              <a:t> artifacts |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methodology | </a:t>
            </a:r>
            <a:r>
              <a:rPr lang="en-US" dirty="0" smtClean="0"/>
              <a:t>tools, but still built</a:t>
            </a:r>
            <a:r>
              <a:rPr lang="en-US" baseline="0" dirty="0" smtClean="0"/>
              <a:t> </a:t>
            </a:r>
            <a:r>
              <a:rPr lang="en-US" baseline="0" dirty="0" smtClean="0"/>
              <a:t>on </a:t>
            </a:r>
            <a:r>
              <a:rPr lang="en-US" baseline="0" dirty="0" smtClean="0"/>
              <a:t>definitional artifacts (RIM)</a:t>
            </a:r>
          </a:p>
          <a:p>
            <a:r>
              <a:rPr lang="en-US" dirty="0" smtClean="0"/>
              <a:t>Built on Web 2.0 concepts:</a:t>
            </a:r>
            <a:endParaRPr lang="en-US" dirty="0"/>
          </a:p>
          <a:p>
            <a:pPr lvl="1"/>
            <a:r>
              <a:rPr lang="en-US" dirty="0" smtClean="0"/>
              <a:t>Resources: Small</a:t>
            </a:r>
            <a:r>
              <a:rPr lang="en-US" dirty="0"/>
              <a:t>, </a:t>
            </a:r>
            <a:r>
              <a:rPr lang="en-US" dirty="0" smtClean="0"/>
              <a:t>discrete, concisely defined concepts</a:t>
            </a:r>
            <a:endParaRPr lang="en-US" dirty="0"/>
          </a:p>
          <a:p>
            <a:pPr lvl="1"/>
            <a:r>
              <a:rPr lang="en-US" dirty="0" smtClean="0"/>
              <a:t>Clear scope /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/>
              <a:t>design </a:t>
            </a:r>
            <a:r>
              <a:rPr lang="en-US" dirty="0" smtClean="0"/>
              <a:t>philosophy</a:t>
            </a:r>
          </a:p>
          <a:p>
            <a:pPr lvl="1"/>
            <a:r>
              <a:rPr lang="en-US" dirty="0" smtClean="0"/>
              <a:t>Use with Simple HTTP / Messaging / Documents / Services</a:t>
            </a:r>
            <a:endParaRPr lang="en-US" dirty="0"/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61358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</a:t>
            </a:r>
            <a:r>
              <a:rPr lang="en-US" dirty="0" smtClean="0"/>
              <a:t>Extensions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baseline="0" dirty="0" smtClean="0"/>
              <a:t>Major</a:t>
            </a:r>
            <a:r>
              <a:rPr lang="en-US" dirty="0" smtClean="0"/>
              <a:t> philosophical change in approach:</a:t>
            </a:r>
          </a:p>
          <a:p>
            <a:r>
              <a:rPr lang="en-US" dirty="0" smtClean="0"/>
              <a:t>Only design core parts that everyone needs</a:t>
            </a:r>
          </a:p>
          <a:p>
            <a:r>
              <a:rPr lang="en-US" dirty="0" smtClean="0"/>
              <a:t>Design a schema-stable way to do extensions</a:t>
            </a:r>
          </a:p>
          <a:p>
            <a:r>
              <a:rPr lang="en-US" baseline="0" dirty="0" smtClean="0"/>
              <a:t>Expect</a:t>
            </a:r>
            <a:r>
              <a:rPr lang="en-US" dirty="0" smtClean="0"/>
              <a:t> everyone to accept extensions</a:t>
            </a:r>
          </a:p>
          <a:p>
            <a:r>
              <a:rPr lang="en-US" baseline="0" dirty="0" smtClean="0"/>
              <a:t>Do</a:t>
            </a:r>
            <a:r>
              <a:rPr lang="en-US" dirty="0" smtClean="0"/>
              <a:t> not impose everyone’s functionality on everyone – keep the specification simple</a:t>
            </a:r>
          </a:p>
          <a:p>
            <a:r>
              <a:rPr lang="en-US" dirty="0" smtClean="0"/>
              <a:t>Do not require all context to be accounted for – make committee work possible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468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Output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Web site (</a:t>
            </a:r>
            <a:r>
              <a:rPr lang="en-AU" dirty="0" smtClean="0">
                <a:hlinkClick r:id="rId2"/>
              </a:rPr>
              <a:t>http://www.hl7.org/fhir</a:t>
            </a:r>
            <a:r>
              <a:rPr lang="en-AU" dirty="0" smtClean="0"/>
              <a:t>)</a:t>
            </a:r>
          </a:p>
          <a:p>
            <a:r>
              <a:rPr lang="en-AU" dirty="0" smtClean="0"/>
              <a:t>Simple Specification</a:t>
            </a:r>
          </a:p>
          <a:p>
            <a:r>
              <a:rPr lang="en-AU" dirty="0" smtClean="0"/>
              <a:t>Formal definitions (RDF, XMI, </a:t>
            </a:r>
            <a:r>
              <a:rPr lang="en-AU" dirty="0" err="1" smtClean="0"/>
              <a:t>eCore</a:t>
            </a:r>
            <a:r>
              <a:rPr lang="en-AU" dirty="0" smtClean="0"/>
              <a:t>)</a:t>
            </a:r>
          </a:p>
          <a:p>
            <a:r>
              <a:rPr lang="en-AU" dirty="0" smtClean="0"/>
              <a:t>Implementation </a:t>
            </a:r>
            <a:r>
              <a:rPr lang="en-AU" dirty="0" err="1" smtClean="0"/>
              <a:t>artifacts</a:t>
            </a:r>
            <a:endParaRPr lang="en-AU" dirty="0" smtClean="0"/>
          </a:p>
          <a:p>
            <a:pPr lvl="1"/>
            <a:r>
              <a:rPr lang="en-AU" dirty="0" smtClean="0"/>
              <a:t>Schema, </a:t>
            </a:r>
            <a:r>
              <a:rPr lang="en-AU" dirty="0" err="1" smtClean="0"/>
              <a:t>schematron</a:t>
            </a:r>
            <a:r>
              <a:rPr lang="en-AU" dirty="0" smtClean="0"/>
              <a:t>, validation tooling</a:t>
            </a:r>
          </a:p>
          <a:p>
            <a:pPr lvl="1"/>
            <a:r>
              <a:rPr lang="en-AU" dirty="0" smtClean="0"/>
              <a:t>Java, c#, </a:t>
            </a:r>
            <a:r>
              <a:rPr lang="en-AU" dirty="0" err="1" smtClean="0"/>
              <a:t>delphi</a:t>
            </a:r>
            <a:r>
              <a:rPr lang="en-AU" dirty="0"/>
              <a:t> </a:t>
            </a:r>
            <a:r>
              <a:rPr lang="en-AU" dirty="0" smtClean="0"/>
              <a:t>code (+others)</a:t>
            </a:r>
          </a:p>
          <a:p>
            <a:pPr lvl="1"/>
            <a:r>
              <a:rPr lang="en-AU" dirty="0" smtClean="0"/>
              <a:t>Objective C code (</a:t>
            </a:r>
            <a:r>
              <a:rPr lang="en-AU" dirty="0" err="1" smtClean="0"/>
              <a:t>iOS</a:t>
            </a:r>
            <a:r>
              <a:rPr lang="en-AU" dirty="0" smtClean="0"/>
              <a:t> support)</a:t>
            </a:r>
          </a:p>
          <a:p>
            <a:r>
              <a:rPr lang="en-AU" dirty="0" smtClean="0"/>
              <a:t>Implementation friendly</a:t>
            </a:r>
            <a:endParaRPr lang="en-AU" dirty="0"/>
          </a:p>
          <a:p>
            <a:pPr lvl="1"/>
            <a:r>
              <a:rPr lang="en-AU" dirty="0" smtClean="0"/>
              <a:t>Two servers already live in the web</a:t>
            </a:r>
            <a:endParaRPr lang="en-AU" dirty="0"/>
          </a:p>
          <a:p>
            <a:pPr lvl="1"/>
            <a:r>
              <a:rPr lang="en-AU" dirty="0" smtClean="0"/>
              <a:t>Many interested developers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454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Measures of Success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New people at this meeting because of FHIR</a:t>
            </a:r>
          </a:p>
          <a:p>
            <a:r>
              <a:rPr lang="en-AU" dirty="0" smtClean="0"/>
              <a:t>&gt;70 people at the tutorials (including standing)</a:t>
            </a:r>
          </a:p>
          <a:p>
            <a:r>
              <a:rPr lang="en-AU" dirty="0" smtClean="0"/>
              <a:t>Public comments: Blogs / Twitter (+Harley awards!)</a:t>
            </a:r>
          </a:p>
          <a:p>
            <a:r>
              <a:rPr lang="en-AU" dirty="0" smtClean="0"/>
              <a:t>Implementations now</a:t>
            </a:r>
          </a:p>
          <a:p>
            <a:pPr marL="82296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9648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Open Issues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needs strong governance to ensure consistency – forming under TSC now</a:t>
            </a:r>
          </a:p>
          <a:p>
            <a:r>
              <a:rPr lang="en-AU" dirty="0" smtClean="0"/>
              <a:t>What is the organisational priority between v2, v3, CDA, services, FHIR?</a:t>
            </a:r>
            <a:endParaRPr lang="en-AU" sz="1200" dirty="0" smtClean="0"/>
          </a:p>
          <a:p>
            <a:r>
              <a:rPr lang="en-AU" dirty="0" smtClean="0"/>
              <a:t>What license will apply to FHIR?</a:t>
            </a:r>
          </a:p>
          <a:p>
            <a:pPr lvl="1"/>
            <a:r>
              <a:rPr lang="en-AU" dirty="0" smtClean="0"/>
              <a:t>Agreed to be free, but not the exact license</a:t>
            </a:r>
          </a:p>
          <a:p>
            <a:pPr lvl="1"/>
            <a:r>
              <a:rPr lang="en-AU" dirty="0" smtClean="0"/>
              <a:t>What arrangements for reference implementations?</a:t>
            </a:r>
          </a:p>
          <a:p>
            <a:r>
              <a:rPr lang="en-AU" dirty="0" smtClean="0"/>
              <a:t>What changes are </a:t>
            </a:r>
            <a:r>
              <a:rPr lang="en-AU" smtClean="0"/>
              <a:t>required to </a:t>
            </a:r>
            <a:r>
              <a:rPr lang="en-AU" dirty="0" smtClean="0"/>
              <a:t>relationships and marketing?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8189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326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TrainingPresentation</vt:lpstr>
      <vt:lpstr>FHIR for HL7 Board  (Fast Healthcare Interoperability Resources)</vt:lpstr>
      <vt:lpstr>Why FHIR?</vt:lpstr>
      <vt:lpstr>What is FHIR?</vt:lpstr>
      <vt:lpstr>FHIR Extensions</vt:lpstr>
      <vt:lpstr>FHIR Output</vt:lpstr>
      <vt:lpstr>Measures of Success</vt:lpstr>
      <vt:lpstr>Open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2012-05-15T22:17:28Z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