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46"/>
  </p:notesMasterIdLst>
  <p:sldIdLst>
    <p:sldId id="270" r:id="rId3"/>
    <p:sldId id="271" r:id="rId4"/>
    <p:sldId id="272" r:id="rId5"/>
    <p:sldId id="274" r:id="rId6"/>
    <p:sldId id="286" r:id="rId7"/>
    <p:sldId id="275" r:id="rId8"/>
    <p:sldId id="287" r:id="rId9"/>
    <p:sldId id="288" r:id="rId10"/>
    <p:sldId id="289" r:id="rId11"/>
    <p:sldId id="290" r:id="rId12"/>
    <p:sldId id="291" r:id="rId13"/>
    <p:sldId id="316" r:id="rId14"/>
    <p:sldId id="317" r:id="rId15"/>
    <p:sldId id="318" r:id="rId16"/>
    <p:sldId id="320" r:id="rId17"/>
    <p:sldId id="319" r:id="rId18"/>
    <p:sldId id="293" r:id="rId19"/>
    <p:sldId id="294" r:id="rId20"/>
    <p:sldId id="305" r:id="rId21"/>
    <p:sldId id="321" r:id="rId22"/>
    <p:sldId id="306" r:id="rId23"/>
    <p:sldId id="322" r:id="rId24"/>
    <p:sldId id="324" r:id="rId25"/>
    <p:sldId id="323" r:id="rId26"/>
    <p:sldId id="307" r:id="rId27"/>
    <p:sldId id="297" r:id="rId28"/>
    <p:sldId id="295" r:id="rId29"/>
    <p:sldId id="296" r:id="rId30"/>
    <p:sldId id="311" r:id="rId31"/>
    <p:sldId id="309" r:id="rId32"/>
    <p:sldId id="310" r:id="rId33"/>
    <p:sldId id="312" r:id="rId34"/>
    <p:sldId id="313" r:id="rId35"/>
    <p:sldId id="314" r:id="rId36"/>
    <p:sldId id="325" r:id="rId37"/>
    <p:sldId id="299" r:id="rId38"/>
    <p:sldId id="300" r:id="rId39"/>
    <p:sldId id="303" r:id="rId40"/>
    <p:sldId id="302" r:id="rId41"/>
    <p:sldId id="301" r:id="rId42"/>
    <p:sldId id="326" r:id="rId43"/>
    <p:sldId id="327" r:id="rId44"/>
    <p:sldId id="32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46" d="100"/>
          <a:sy n="46" d="100"/>
        </p:scale>
        <p:origin x="-114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30T08:16:14.366" idx="1">
    <p:pos x="4517" y="2361"/>
    <p:text>Not sure what this means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5/13/2012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4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SAIF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 artifact files used to maintain a Resource definition</a:t>
            </a:r>
          </a:p>
          <a:p>
            <a:pPr lvl="1"/>
            <a:r>
              <a:rPr lang="en-US" sz="2400" dirty="0" smtClean="0"/>
              <a:t>[resourceName].xml</a:t>
            </a:r>
          </a:p>
          <a:p>
            <a:pPr lvl="2"/>
            <a:r>
              <a:rPr lang="en-US" sz="1800" dirty="0" smtClean="0"/>
              <a:t>Excel XML file defining each element in the resource</a:t>
            </a:r>
          </a:p>
          <a:p>
            <a:pPr lvl="1"/>
            <a:r>
              <a:rPr lang="en-US" sz="2400" dirty="0" smtClean="0"/>
              <a:t>[resourceName].htm</a:t>
            </a:r>
          </a:p>
          <a:p>
            <a:pPr lvl="2"/>
            <a:r>
              <a:rPr lang="en-US" sz="1800" dirty="0" smtClean="0"/>
              <a:t>Supplemental file defining guidance on use of resource (notes, search criteria, etc.)</a:t>
            </a:r>
          </a:p>
          <a:p>
            <a:pPr lvl="1"/>
            <a:r>
              <a:rPr lang="en-US" sz="2400" dirty="0" smtClean="0"/>
              <a:t>example.xml</a:t>
            </a:r>
          </a:p>
          <a:p>
            <a:pPr lvl="2"/>
            <a:r>
              <a:rPr lang="en-US" sz="1800" dirty="0" smtClean="0"/>
              <a:t>Instance example of the resource</a:t>
            </a:r>
          </a:p>
          <a:p>
            <a:pPr lvl="1"/>
            <a:r>
              <a:rPr lang="en-US" sz="2400" dirty="0" smtClean="0"/>
              <a:t>UML Diagram</a:t>
            </a:r>
            <a:endParaRPr lang="en-US" sz="2400" dirty="0"/>
          </a:p>
          <a:p>
            <a:pPr lvl="2"/>
            <a:r>
              <a:rPr lang="en-US" sz="1800" dirty="0" smtClean="0"/>
              <a:t>EA (using </a:t>
            </a:r>
            <a:r>
              <a:rPr lang="en-US" sz="1800" dirty="0" err="1" smtClean="0"/>
              <a:t>svn</a:t>
            </a:r>
            <a:r>
              <a:rPr lang="en-US" sz="1800" dirty="0" smtClean="0"/>
              <a:t>) in package “[</a:t>
            </a:r>
            <a:r>
              <a:rPr lang="en-US" sz="1800" dirty="0" err="1" smtClean="0"/>
              <a:t>ResourceName</a:t>
            </a:r>
            <a:r>
              <a:rPr lang="en-US" sz="1800" dirty="0" smtClean="0"/>
              <a:t>]”, export to /images</a:t>
            </a:r>
          </a:p>
          <a:p>
            <a:r>
              <a:rPr lang="en-US" sz="2800" dirty="0" smtClean="0"/>
              <a:t>All files in </a:t>
            </a:r>
            <a:r>
              <a:rPr lang="en-US" sz="2800" dirty="0" err="1" smtClean="0"/>
              <a:t>svn</a:t>
            </a:r>
            <a:r>
              <a:rPr lang="en-US" sz="2800" dirty="0" smtClean="0"/>
              <a:t>: </a:t>
            </a:r>
            <a:r>
              <a:rPr lang="en-CA" sz="1600" dirty="0" smtClean="0">
                <a:hlinkClick r:id="rId2"/>
              </a:rPr>
              <a:t>http</a:t>
            </a:r>
            <a:r>
              <a:rPr lang="en-CA" sz="1600" dirty="0">
                <a:hlinkClick r:id="rId2"/>
              </a:rPr>
              <a:t>://</a:t>
            </a:r>
            <a:r>
              <a:rPr lang="en-CA" sz="1600" dirty="0" smtClean="0">
                <a:hlinkClick r:id="rId2"/>
              </a:rPr>
              <a:t>gforge.hl7.org/svn/fhir/trunk/source/[resourceName]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85475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Additional Notes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UML Diagram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736010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74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for creating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Define the “scope” for your proposed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Request a resource name</a:t>
            </a:r>
          </a:p>
          <a:p>
            <a:pPr marL="870966" lvl="1" indent="-514350"/>
            <a:r>
              <a:rPr lang="en-US" dirty="0" smtClean="0"/>
              <a:t>And permission to create that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Create and edit resource content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Publish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04710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</a:t>
            </a:r>
            <a:r>
              <a:rPr lang="en-US" dirty="0" smtClean="0"/>
              <a:t>“reasonable person” </a:t>
            </a:r>
            <a:r>
              <a:rPr lang="en-US" dirty="0"/>
              <a:t>test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Super-fast intro</a:t>
            </a:r>
          </a:p>
          <a:p>
            <a:r>
              <a:rPr lang="en-US" dirty="0" smtClean="0"/>
              <a:t>Timelines</a:t>
            </a:r>
          </a:p>
          <a:p>
            <a:r>
              <a:rPr lang="en-US" dirty="0" smtClean="0"/>
              <a:t>FHIR Development Artifacts</a:t>
            </a:r>
          </a:p>
          <a:p>
            <a:r>
              <a:rPr lang="en-US" dirty="0" smtClean="0"/>
              <a:t>FHIR Development Process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Development Guidelines &amp; Considerations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status?</a:t>
            </a:r>
            <a:endParaRPr lang="en-CA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Fill out request form &amp; submit</a:t>
            </a:r>
          </a:p>
          <a:p>
            <a:pPr lvl="1"/>
            <a:r>
              <a:rPr lang="en-US" dirty="0" smtClean="0"/>
              <a:t>Form yet to be developed</a:t>
            </a:r>
          </a:p>
          <a:p>
            <a:r>
              <a:rPr lang="en-US" dirty="0" smtClean="0"/>
              <a:t>Requests Approved by Governance Committee</a:t>
            </a:r>
          </a:p>
          <a:p>
            <a:pPr lvl="1"/>
            <a:r>
              <a:rPr lang="en-US" dirty="0" smtClean="0"/>
              <a:t>Likely to be chartered by TSC.</a:t>
            </a:r>
          </a:p>
          <a:p>
            <a:pPr lvl="1"/>
            <a:r>
              <a:rPr lang="en-US" dirty="0" smtClean="0"/>
              <a:t>Membership based on contributions and commitment</a:t>
            </a:r>
          </a:p>
          <a:p>
            <a:pPr lvl="1"/>
            <a:r>
              <a:rPr lang="en-US" dirty="0" smtClean="0"/>
              <a:t>Governance policies, processes TBD</a:t>
            </a:r>
          </a:p>
          <a:p>
            <a:pPr lvl="1"/>
            <a:r>
              <a:rPr lang="en-US" dirty="0" smtClean="0"/>
              <a:t>Need transparency, good records, public debate</a:t>
            </a:r>
            <a:endParaRPr lang="en-CA" dirty="0"/>
          </a:p>
          <a:p>
            <a:pPr lvl="1"/>
            <a:r>
              <a:rPr lang="en-CA" dirty="0" smtClean="0"/>
              <a:t>Looking for stability, reliability in resource maintenance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resource is created, governance committee will:</a:t>
            </a:r>
          </a:p>
          <a:p>
            <a:pPr lvl="1"/>
            <a:r>
              <a:rPr lang="en-US" dirty="0"/>
              <a:t>Create empty files</a:t>
            </a:r>
          </a:p>
          <a:p>
            <a:pPr lvl="1"/>
            <a:r>
              <a:rPr lang="en-US" dirty="0"/>
              <a:t>Create empty diagram</a:t>
            </a:r>
          </a:p>
          <a:p>
            <a:pPr lvl="1"/>
            <a:r>
              <a:rPr lang="en-US" dirty="0"/>
              <a:t>Register new resource with publication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Check Resource is published ok</a:t>
            </a:r>
          </a:p>
          <a:p>
            <a:pPr lvl="1"/>
            <a:r>
              <a:rPr lang="en-US" dirty="0" smtClean="0"/>
              <a:t>Add desired committee members to </a:t>
            </a:r>
            <a:r>
              <a:rPr lang="en-US" dirty="0" err="1" smtClean="0"/>
              <a:t>svn</a:t>
            </a:r>
            <a:r>
              <a:rPr lang="en-US" dirty="0" smtClean="0"/>
              <a:t> permissions</a:t>
            </a:r>
            <a:endParaRPr lang="en-US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8670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</p:spTree>
    <p:extLst>
      <p:ext uri="{BB962C8B-B14F-4D97-AF65-F5344CB8AC3E}">
        <p14:creationId xmlns:p14="http://schemas.microsoft.com/office/powerpoint/2010/main" val="261071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All FHIR definitions, source, etc. 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</a:t>
            </a:r>
            <a:r>
              <a:rPr lang="en-AU" b="1" dirty="0" smtClean="0"/>
              <a:t>before</a:t>
            </a:r>
            <a:r>
              <a:rPr lang="en-AU" dirty="0" smtClean="0"/>
              <a:t>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84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80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90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</p:spTree>
    <p:extLst>
      <p:ext uri="{BB962C8B-B14F-4D97-AF65-F5344CB8AC3E}">
        <p14:creationId xmlns:p14="http://schemas.microsoft.com/office/powerpoint/2010/main" val="271608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sz="2400" dirty="0"/>
              <a:t>Grahame Grieve</a:t>
            </a:r>
          </a:p>
          <a:p>
            <a:pPr lvl="1"/>
            <a:r>
              <a:rPr lang="en-US" sz="2000" dirty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/>
              <a:t>Ewout Kramer</a:t>
            </a:r>
          </a:p>
          <a:p>
            <a:pPr lvl="1"/>
            <a:r>
              <a:rPr lang="en-CA" sz="2000" dirty="0"/>
              <a:t>Chief architect &amp; Manager R&amp;D Furore</a:t>
            </a:r>
          </a:p>
          <a:p>
            <a:pPr lvl="1"/>
            <a:r>
              <a:rPr lang="en-CA" sz="2000" dirty="0"/>
              <a:t>Dutch, architect in healthcare, messaging, data modeling, software development   http://www.furore.com</a:t>
            </a:r>
            <a:endParaRPr lang="en-US" sz="2000" dirty="0"/>
          </a:p>
          <a:p>
            <a:pPr lvl="0"/>
            <a:r>
              <a:rPr lang="en-US" sz="2400" dirty="0"/>
              <a:t>Lloyd McKenzie</a:t>
            </a:r>
          </a:p>
          <a:p>
            <a:pPr lvl="1"/>
            <a:r>
              <a:rPr lang="en-US" sz="2000" dirty="0"/>
              <a:t>Canadian, data modeling, terminology, tooling, conformance</a:t>
            </a:r>
          </a:p>
          <a:p>
            <a:pPr lvl="1"/>
            <a:r>
              <a:rPr lang="en-US" sz="2000" dirty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non-domain experts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“mandatory” if the resource would be unusable without the data element present</a:t>
            </a:r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 (other slots for these)</a:t>
            </a:r>
          </a:p>
          <a:p>
            <a:r>
              <a:rPr lang="en-US" b="0" baseline="0" dirty="0" smtClean="0"/>
              <a:t>Should be accompanied by 3+ examples </a:t>
            </a:r>
            <a:r>
              <a:rPr lang="en-US" b="0" i="1" baseline="0" dirty="0" smtClean="0"/>
              <a:t>(Lloyd has a dream!)</a:t>
            </a:r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416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FHIR spec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Contribute on wiki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wiki.hl7.org/index.php?title=FHIR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3614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a PSS for your committee to work on your resources</a:t>
            </a:r>
          </a:p>
          <a:p>
            <a:r>
              <a:rPr lang="en-US" dirty="0" smtClean="0"/>
              <a:t>Submit resource requests for candidate resources</a:t>
            </a:r>
          </a:p>
          <a:p>
            <a:pPr lvl="1"/>
            <a:r>
              <a:rPr lang="en-US" dirty="0" smtClean="0"/>
              <a:t>Form still in development</a:t>
            </a:r>
          </a:p>
          <a:p>
            <a:r>
              <a:rPr lang="en-US" dirty="0" smtClean="0"/>
              <a:t>Start designing</a:t>
            </a:r>
          </a:p>
          <a:p>
            <a:r>
              <a:rPr lang="en-US" dirty="0" smtClean="0"/>
              <a:t>Provide more feedback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167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TBA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following slides were not part of the tutorial presentation, but summarize questions asked during or following the presentation.</a:t>
            </a:r>
          </a:p>
          <a:p>
            <a:pPr lvl="1"/>
            <a:r>
              <a:rPr lang="en-US" dirty="0" smtClean="0"/>
              <a:t>Note: Some comments were applied directly as updates to slides</a:t>
            </a:r>
            <a:r>
              <a:rPr lang="en-US" baseline="0" dirty="0" smtClean="0"/>
              <a:t> rather than included in this section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790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 a resource definition a resource?</a:t>
            </a:r>
          </a:p>
          <a:p>
            <a:pPr lvl="1"/>
            <a:r>
              <a:rPr lang="en-US" dirty="0" smtClean="0"/>
              <a:t>It could be.  Will consider this</a:t>
            </a:r>
          </a:p>
          <a:p>
            <a:r>
              <a:rPr lang="en-US" dirty="0" smtClean="0"/>
              <a:t>Why do we require ‘id’, ‘extensions’ and ‘text’ columns in the definition.  Why not add them automatically during build?</a:t>
            </a:r>
          </a:p>
          <a:p>
            <a:pPr lvl="1"/>
            <a:r>
              <a:rPr lang="en-US" dirty="0" smtClean="0"/>
              <a:t>Want to allow committees to provide contextual information if appropriate</a:t>
            </a:r>
          </a:p>
          <a:p>
            <a:r>
              <a:rPr lang="en-US" dirty="0" smtClean="0"/>
              <a:t>What does “Must Understand” mean?</a:t>
            </a:r>
          </a:p>
          <a:p>
            <a:pPr lvl="1"/>
            <a:r>
              <a:rPr lang="en-US" dirty="0" smtClean="0"/>
              <a:t>Can’t ignore the element without full understanding of the element and how it impacts other semantics.</a:t>
            </a:r>
          </a:p>
          <a:p>
            <a:pPr lvl="1"/>
            <a:r>
              <a:rPr lang="en-US" dirty="0" smtClean="0"/>
              <a:t>Will provide </a:t>
            </a:r>
            <a:r>
              <a:rPr lang="en-US" smtClean="0"/>
              <a:t>better description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2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second “Intro to FHIR”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Essentially HL7 v4</a:t>
            </a:r>
          </a:p>
          <a:p>
            <a:pPr lvl="0"/>
            <a:r>
              <a:rPr lang="en-US" dirty="0" smtClean="0"/>
              <a:t>Pronounced “FIRE”</a:t>
            </a:r>
          </a:p>
          <a:p>
            <a:pPr lvl="0"/>
            <a:r>
              <a:rPr lang="en-US" dirty="0" smtClean="0"/>
              <a:t>REST-enabled and based on resources but supports document, messaging &amp; services paradigms too</a:t>
            </a:r>
          </a:p>
          <a:p>
            <a:pPr lvl="0"/>
            <a:r>
              <a:rPr lang="en-US" dirty="0" smtClean="0"/>
              <a:t>All data is contained in a set of 100-150 resource definitions (for all of healthcare)</a:t>
            </a:r>
          </a:p>
          <a:p>
            <a:pPr lvl="0"/>
            <a:r>
              <a:rPr lang="en-US" dirty="0" smtClean="0"/>
              <a:t>Resources contain the elements 80% of systems will actually use</a:t>
            </a:r>
          </a:p>
          <a:p>
            <a:pPr lvl="0"/>
            <a:r>
              <a:rPr lang="en-US" dirty="0" smtClean="0"/>
              <a:t>Everything else is handled by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introduction to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more, download the slides from the Q2 presentation: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gforge.hl7.org/svn/fhir/trunk/presentations/201205_WGM_Introduction_to_FHIR.pptx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5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372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when do we need to do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is for Draft for Comment ballot of FHIR to go out in the September ballot</a:t>
            </a:r>
          </a:p>
          <a:p>
            <a:r>
              <a:rPr lang="en-US" dirty="0" smtClean="0"/>
              <a:t>First DSTU ballot of FHIR, including initial set of resources targeted for January 2013 ballot cycle</a:t>
            </a:r>
          </a:p>
          <a:p>
            <a:r>
              <a:rPr lang="en-US" dirty="0" smtClean="0"/>
              <a:t>Some resources more critical than others</a:t>
            </a:r>
          </a:p>
          <a:p>
            <a:pPr lvl="1"/>
            <a:r>
              <a:rPr lang="en-US" dirty="0" smtClean="0"/>
              <a:t>Person, Patient, basic observations, etc.</a:t>
            </a:r>
          </a:p>
          <a:p>
            <a:r>
              <a:rPr lang="en-US" dirty="0" smtClean="0"/>
              <a:t>TSC will help set priorities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75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1455</Words>
  <Application>Microsoft Office PowerPoint</Application>
  <PresentationFormat>On-screen Show (4:3)</PresentationFormat>
  <Paragraphs>218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TrainingPresentation</vt:lpstr>
      <vt:lpstr>Building with HL7 FHIR</vt:lpstr>
      <vt:lpstr>Outline</vt:lpstr>
      <vt:lpstr>Who are we?</vt:lpstr>
      <vt:lpstr>Caveats !</vt:lpstr>
      <vt:lpstr>Quick Intro</vt:lpstr>
      <vt:lpstr>30 second “Intro to FHIR”</vt:lpstr>
      <vt:lpstr>More introduction to FHIR</vt:lpstr>
      <vt:lpstr>Timelines</vt:lpstr>
      <vt:lpstr>So when do we need to do this?</vt:lpstr>
      <vt:lpstr>Development Artifacts</vt:lpstr>
      <vt:lpstr>SAIF Artifacts</vt:lpstr>
      <vt:lpstr>Master Definition: Spreadsheet</vt:lpstr>
      <vt:lpstr>Additional Notes</vt:lpstr>
      <vt:lpstr>Example</vt:lpstr>
      <vt:lpstr>UML Diagram</vt:lpstr>
      <vt:lpstr>Resource Definitions</vt:lpstr>
      <vt:lpstr>Development Process</vt:lpstr>
      <vt:lpstr>Process for creating resources</vt:lpstr>
      <vt:lpstr>Resource Scope</vt:lpstr>
      <vt:lpstr>Resource Scope</vt:lpstr>
      <vt:lpstr>Requesting a Resource</vt:lpstr>
      <vt:lpstr>Creating a Resource</vt:lpstr>
      <vt:lpstr>Build Process</vt:lpstr>
      <vt:lpstr>Version Control</vt:lpstr>
      <vt:lpstr>Creating and editing content</vt:lpstr>
      <vt:lpstr>Example</vt:lpstr>
      <vt:lpstr>Development Guidelines</vt:lpstr>
      <vt:lpstr>What are the rules?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Next Steps</vt:lpstr>
      <vt:lpstr>Individual “to do” list</vt:lpstr>
      <vt:lpstr>Work Group “to do” list</vt:lpstr>
      <vt:lpstr>FHIR this week</vt:lpstr>
      <vt:lpstr>Contacts</vt:lpstr>
      <vt:lpstr>Questions &amp; Answers</vt:lpstr>
      <vt:lpstr>Q&amp;A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2012-05-14T06:07:34Z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