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2"/>
  </p:sldMasterIdLst>
  <p:notesMasterIdLst>
    <p:notesMasterId r:id="rId84"/>
  </p:notesMasterIdLst>
  <p:sldIdLst>
    <p:sldId id="270" r:id="rId3"/>
    <p:sldId id="271" r:id="rId4"/>
    <p:sldId id="272" r:id="rId5"/>
    <p:sldId id="274" r:id="rId6"/>
    <p:sldId id="286" r:id="rId7"/>
    <p:sldId id="275" r:id="rId8"/>
    <p:sldId id="278" r:id="rId9"/>
    <p:sldId id="279" r:id="rId10"/>
    <p:sldId id="281" r:id="rId11"/>
    <p:sldId id="280" r:id="rId12"/>
    <p:sldId id="282" r:id="rId13"/>
    <p:sldId id="283" r:id="rId14"/>
    <p:sldId id="284" r:id="rId15"/>
    <p:sldId id="285" r:id="rId16"/>
    <p:sldId id="287" r:id="rId17"/>
    <p:sldId id="288" r:id="rId18"/>
    <p:sldId id="290" r:id="rId19"/>
    <p:sldId id="292" r:id="rId20"/>
    <p:sldId id="293" r:id="rId21"/>
    <p:sldId id="349" r:id="rId22"/>
    <p:sldId id="324" r:id="rId23"/>
    <p:sldId id="294" r:id="rId24"/>
    <p:sldId id="276" r:id="rId25"/>
    <p:sldId id="295" r:id="rId26"/>
    <p:sldId id="321" r:id="rId27"/>
    <p:sldId id="297" r:id="rId28"/>
    <p:sldId id="320" r:id="rId29"/>
    <p:sldId id="299" r:id="rId30"/>
    <p:sldId id="325" r:id="rId31"/>
    <p:sldId id="300" r:id="rId32"/>
    <p:sldId id="301" r:id="rId33"/>
    <p:sldId id="302" r:id="rId34"/>
    <p:sldId id="303" r:id="rId35"/>
    <p:sldId id="304" r:id="rId36"/>
    <p:sldId id="305" r:id="rId37"/>
    <p:sldId id="327" r:id="rId38"/>
    <p:sldId id="328" r:id="rId39"/>
    <p:sldId id="329" r:id="rId40"/>
    <p:sldId id="330" r:id="rId41"/>
    <p:sldId id="331" r:id="rId42"/>
    <p:sldId id="306" r:id="rId43"/>
    <p:sldId id="307" r:id="rId44"/>
    <p:sldId id="333" r:id="rId45"/>
    <p:sldId id="332" r:id="rId46"/>
    <p:sldId id="334" r:id="rId47"/>
    <p:sldId id="335" r:id="rId48"/>
    <p:sldId id="336" r:id="rId49"/>
    <p:sldId id="337" r:id="rId50"/>
    <p:sldId id="338" r:id="rId51"/>
    <p:sldId id="339" r:id="rId52"/>
    <p:sldId id="340" r:id="rId53"/>
    <p:sldId id="341" r:id="rId54"/>
    <p:sldId id="308" r:id="rId55"/>
    <p:sldId id="309" r:id="rId56"/>
    <p:sldId id="310" r:id="rId57"/>
    <p:sldId id="311" r:id="rId58"/>
    <p:sldId id="312" r:id="rId59"/>
    <p:sldId id="343" r:id="rId60"/>
    <p:sldId id="344" r:id="rId61"/>
    <p:sldId id="345" r:id="rId62"/>
    <p:sldId id="346" r:id="rId63"/>
    <p:sldId id="342" r:id="rId64"/>
    <p:sldId id="313" r:id="rId65"/>
    <p:sldId id="314" r:id="rId66"/>
    <p:sldId id="315" r:id="rId67"/>
    <p:sldId id="347" r:id="rId68"/>
    <p:sldId id="348" r:id="rId69"/>
    <p:sldId id="350" r:id="rId70"/>
    <p:sldId id="351" r:id="rId71"/>
    <p:sldId id="352" r:id="rId72"/>
    <p:sldId id="354" r:id="rId73"/>
    <p:sldId id="353" r:id="rId74"/>
    <p:sldId id="357" r:id="rId75"/>
    <p:sldId id="359" r:id="rId76"/>
    <p:sldId id="355" r:id="rId77"/>
    <p:sldId id="356" r:id="rId78"/>
    <p:sldId id="360" r:id="rId79"/>
    <p:sldId id="361" r:id="rId80"/>
    <p:sldId id="362" r:id="rId81"/>
    <p:sldId id="363" r:id="rId82"/>
    <p:sldId id="364" r:id="rId8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433" autoAdjust="0"/>
  </p:normalViewPr>
  <p:slideViewPr>
    <p:cSldViewPr>
      <p:cViewPr>
        <p:scale>
          <a:sx n="100" d="100"/>
          <a:sy n="100" d="100"/>
        </p:scale>
        <p:origin x="-828" y="-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515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commentAuthors" Target="commentAuthor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4-29T19:53:20.866" idx="1">
    <p:pos x="3360" y="2364"/>
    <p:text>Are we going to offend by being this blunt?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4-29T21:47:45.059" idx="1">
    <p:pos x="5520" y="1260"/>
    <p:text>Do we want to soften this a bit for the HL7 audience?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5/13/2012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0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7674056" cy="93610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96752"/>
            <a:ext cx="7674056" cy="5256584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525344"/>
            <a:ext cx="2133600" cy="256456"/>
          </a:xfrm>
        </p:spPr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525344"/>
            <a:ext cx="2895600" cy="256456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525344"/>
            <a:ext cx="457200" cy="256456"/>
          </a:xfrm>
        </p:spPr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273966" y="5805264"/>
            <a:ext cx="2746037" cy="120032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72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285999" cy="23535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1602" y="-54"/>
            <a:ext cx="81535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320"/>
            <a:ext cx="7674056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9632" y="1524000"/>
            <a:ext cx="3744416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1524000"/>
            <a:ext cx="3785624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064896" cy="1152128"/>
          </a:xfrm>
          <a:solidFill>
            <a:schemeClr val="bg1"/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ts val="2000"/>
              </a:lnSpc>
              <a:buNone/>
              <a:defRPr sz="4000" b="1" cap="all" baseline="0"/>
            </a:lvl1pPr>
            <a:extLst/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5/13/2012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hyperlink" Target="http://www.hl7.org/fhir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l7.org/fhir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mailto:grahame@healthintersections.com.au" TargetMode="External"/><Relationship Id="rId2" Type="http://schemas.openxmlformats.org/officeDocument/2006/relationships/hyperlink" Target="mailto:fhir@lists.hl7.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lloyd@lmckenzie.com" TargetMode="External"/><Relationship Id="rId4" Type="http://schemas.openxmlformats.org/officeDocument/2006/relationships/hyperlink" Target="mailto:e.kramer@furore.com" TargetMode="Externa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HL7 FHIR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Vancouver, 2012 HL7 WGM</a:t>
            </a:r>
            <a:endParaRPr lang="en-CA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419872" y="4791645"/>
            <a:ext cx="2088232" cy="10056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27432" indent="0" algn="l" rtl="0" eaLnBrk="1" latinLnBrk="0" hangingPunct="1">
              <a:lnSpc>
                <a:spcPts val="23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Grahame Grieve</a:t>
            </a:r>
          </a:p>
          <a:p>
            <a:r>
              <a:rPr lang="en-US" dirty="0" smtClean="0"/>
              <a:t>Ewout Kramer</a:t>
            </a:r>
          </a:p>
          <a:p>
            <a:r>
              <a:rPr lang="en-US" dirty="0" smtClean="0"/>
              <a:t>Lloyd McKenzie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6372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Documents</a:t>
            </a:r>
            <a:r>
              <a:rPr lang="en-US" baseline="0" dirty="0" smtClean="0"/>
              <a:t> are not enough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“But what about CDA?”</a:t>
            </a:r>
          </a:p>
          <a:p>
            <a:pPr lvl="1"/>
            <a:r>
              <a:rPr lang="en-US" dirty="0" smtClean="0"/>
              <a:t>CDA has many lessons to teach us:</a:t>
            </a:r>
          </a:p>
          <a:p>
            <a:pPr lvl="2"/>
            <a:r>
              <a:rPr lang="en-US" dirty="0" smtClean="0"/>
              <a:t>Wire format stability is essential</a:t>
            </a:r>
          </a:p>
          <a:p>
            <a:pPr lvl="2"/>
            <a:r>
              <a:rPr lang="en-US" dirty="0" smtClean="0"/>
              <a:t>Provide an extension mechanism</a:t>
            </a:r>
          </a:p>
          <a:p>
            <a:pPr lvl="3"/>
            <a:r>
              <a:rPr lang="en-US" dirty="0" smtClean="0"/>
              <a:t>Though CDA extension is quite problematic</a:t>
            </a:r>
          </a:p>
          <a:p>
            <a:pPr lvl="2"/>
            <a:r>
              <a:rPr lang="en-US" dirty="0" smtClean="0"/>
              <a:t>Text (human-to-human) interoperability is critical stepping stone</a:t>
            </a:r>
          </a:p>
          <a:p>
            <a:pPr lvl="2"/>
            <a:r>
              <a:rPr lang="en-US" dirty="0" smtClean="0"/>
              <a:t>Breaking data into “chunks” is helpful</a:t>
            </a:r>
          </a:p>
          <a:p>
            <a:pPr lvl="1"/>
            <a:r>
              <a:rPr lang="en-US" dirty="0" smtClean="0"/>
              <a:t>That said:</a:t>
            </a:r>
          </a:p>
          <a:p>
            <a:pPr lvl="2"/>
            <a:r>
              <a:rPr lang="en-US" dirty="0" smtClean="0"/>
              <a:t>CDA </a:t>
            </a:r>
            <a:r>
              <a:rPr lang="en-US" dirty="0"/>
              <a:t>is successful, but in many cases in spite of rather than because of </a:t>
            </a:r>
            <a:r>
              <a:rPr lang="en-US" dirty="0" smtClean="0"/>
              <a:t>v3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61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are not enough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Good semantic representation still requires a good knowledge of the RIM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Lots of templates with poor or non-existent semantics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Wire format</a:t>
            </a:r>
            <a:r>
              <a:rPr lang="en-US" baseline="0" dirty="0" smtClean="0"/>
              <a:t> overly cluttered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Implementers tolerate it because there’s nothing better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Strong push for things like Green CDA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Interoperability dependent on consistent templates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Roll-your-own CDA instance non-interoperable except</a:t>
            </a:r>
            <a:r>
              <a:rPr lang="en-US" baseline="0" dirty="0" smtClean="0"/>
              <a:t> as text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While extensibility exists, its use is highly frowned upon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Extensions require pre-processing and break schemas</a:t>
            </a:r>
          </a:p>
        </p:txBody>
      </p:sp>
    </p:spTree>
    <p:extLst>
      <p:ext uri="{BB962C8B-B14F-4D97-AF65-F5344CB8AC3E}">
        <p14:creationId xmlns:p14="http://schemas.microsoft.com/office/powerpoint/2010/main" val="207419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V2 needs a transition path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V2 implementations will be around for another 20+ years</a:t>
            </a:r>
          </a:p>
          <a:p>
            <a:pPr lvl="1"/>
            <a:r>
              <a:rPr lang="en-US" dirty="0" smtClean="0"/>
              <a:t>Many of them 2.3 and 2.3.1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lvl="0"/>
            <a:r>
              <a:rPr lang="en-US" dirty="0" smtClean="0"/>
              <a:t>However, v2 does</a:t>
            </a:r>
            <a:r>
              <a:rPr lang="en-US" baseline="0" dirty="0" smtClean="0"/>
              <a:t> not provide a modern platform for internal processing and manipulation of healthcare data</a:t>
            </a:r>
          </a:p>
          <a:p>
            <a:pPr lvl="1"/>
            <a:r>
              <a:rPr lang="en-US" dirty="0" smtClean="0"/>
              <a:t>And in the eyes of most implementers, nor does v3</a:t>
            </a:r>
          </a:p>
          <a:p>
            <a:pPr lvl="0"/>
            <a:r>
              <a:rPr lang="en-US" dirty="0" smtClean="0"/>
              <a:t>We need something the v2 implementers can start using internally, and possibly eventually migrate to using for exchange</a:t>
            </a:r>
          </a:p>
        </p:txBody>
      </p:sp>
    </p:spTree>
    <p:extLst>
      <p:ext uri="{BB962C8B-B14F-4D97-AF65-F5344CB8AC3E}">
        <p14:creationId xmlns:p14="http://schemas.microsoft.com/office/powerpoint/2010/main" val="21282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Markets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If someone is building a new </a:t>
            </a:r>
            <a:r>
              <a:rPr lang="en-US" dirty="0" err="1" smtClean="0"/>
              <a:t>iOS</a:t>
            </a:r>
            <a:r>
              <a:rPr lang="en-US" dirty="0" smtClean="0"/>
              <a:t> healthcare app (and thousands are), what standard do we point them at?</a:t>
            </a:r>
          </a:p>
          <a:p>
            <a:r>
              <a:rPr lang="en-US" dirty="0" smtClean="0"/>
              <a:t>If someone wants to provide a cloud based health app that integrates with social networks, what standard should they use?</a:t>
            </a:r>
          </a:p>
          <a:p>
            <a:r>
              <a:rPr lang="en-US" dirty="0" smtClean="0"/>
              <a:t>If a vendor wants to provide a simple to use standards based API to cloud based health integration services, what standard should they extend?</a:t>
            </a:r>
          </a:p>
          <a:p>
            <a:r>
              <a:rPr lang="en-US" dirty="0" smtClean="0"/>
              <a:t>If a government wants to implement a national EHR, who should they talk to?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0427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world has evolved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HL7 needs to too . . .</a:t>
            </a:r>
          </a:p>
          <a:p>
            <a:endParaRPr lang="en-US" dirty="0" smtClean="0"/>
          </a:p>
          <a:p>
            <a:r>
              <a:rPr lang="en-US" dirty="0" smtClean="0"/>
              <a:t>V3 was first conceived</a:t>
            </a:r>
            <a:r>
              <a:rPr lang="en-US" baseline="0" dirty="0" smtClean="0"/>
              <a:t> almost 15 years ago, and leveraged approaches older than that</a:t>
            </a:r>
          </a:p>
          <a:p>
            <a:pPr lvl="1"/>
            <a:r>
              <a:rPr lang="en-US" baseline="0" dirty="0" smtClean="0"/>
              <a:t>XML was new</a:t>
            </a:r>
          </a:p>
          <a:p>
            <a:pPr lvl="1"/>
            <a:r>
              <a:rPr lang="en-US" baseline="0" dirty="0" smtClean="0"/>
              <a:t>Schema didn’t even exist</a:t>
            </a:r>
          </a:p>
          <a:p>
            <a:r>
              <a:rPr lang="en-US" baseline="0" dirty="0" smtClean="0"/>
              <a:t>The technology and approach of interoperability has changed since then</a:t>
            </a:r>
          </a:p>
          <a:p>
            <a:pPr lvl="1"/>
            <a:r>
              <a:rPr lang="en-US" dirty="0" smtClean="0"/>
              <a:t>We need to get current or risk becoming irrelevant</a:t>
            </a:r>
          </a:p>
        </p:txBody>
      </p:sp>
    </p:spTree>
    <p:extLst>
      <p:ext uri="{BB962C8B-B14F-4D97-AF65-F5344CB8AC3E}">
        <p14:creationId xmlns:p14="http://schemas.microsoft.com/office/powerpoint/2010/main" val="571677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Background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7941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Fresh Look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In January</a:t>
            </a:r>
            <a:r>
              <a:rPr lang="en-US" sz="2800" baseline="0" dirty="0" smtClean="0"/>
              <a:t> 2011, the HL7 Board initiated a project called “Fresh Look”</a:t>
            </a:r>
          </a:p>
          <a:p>
            <a:pPr lvl="1"/>
            <a:r>
              <a:rPr lang="en-US" sz="2400" dirty="0" smtClean="0"/>
              <a:t>Mandate</a:t>
            </a:r>
            <a:r>
              <a:rPr lang="en-US" sz="2400" baseline="0" dirty="0" smtClean="0"/>
              <a:t> was to identify “what would we do if we were to revisit the healthcare interoperability space from scratch?”</a:t>
            </a:r>
          </a:p>
          <a:p>
            <a:pPr lvl="0"/>
            <a:r>
              <a:rPr lang="en-US" sz="2800" dirty="0" smtClean="0"/>
              <a:t>At the May 2011 WGM, there was an “official” meeting</a:t>
            </a:r>
            <a:r>
              <a:rPr lang="en-US" sz="2800" baseline="0" dirty="0" smtClean="0"/>
              <a:t> of the Fresh Look taskforce</a:t>
            </a:r>
          </a:p>
          <a:p>
            <a:pPr lvl="1"/>
            <a:r>
              <a:rPr lang="en-US" sz="2400" dirty="0" smtClean="0"/>
              <a:t>Didn’t accomplish a whole lot</a:t>
            </a:r>
          </a:p>
          <a:p>
            <a:pPr lvl="0"/>
            <a:r>
              <a:rPr lang="en-US" sz="2800" dirty="0" smtClean="0"/>
              <a:t>There was also an “unofficial” meeting that took over an evening RIMBAA session and was broadly attended</a:t>
            </a:r>
          </a:p>
          <a:p>
            <a:pPr lvl="1"/>
            <a:r>
              <a:rPr lang="en-US" sz="2400" dirty="0" smtClean="0"/>
              <a:t>Much of the discussion was focused on HL7 v3 pain points</a:t>
            </a:r>
          </a:p>
        </p:txBody>
      </p:sp>
    </p:spTree>
    <p:extLst>
      <p:ext uri="{BB962C8B-B14F-4D97-AF65-F5344CB8AC3E}">
        <p14:creationId xmlns:p14="http://schemas.microsoft.com/office/powerpoint/2010/main" val="3512320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HL7 v3 has failed?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of the most controversial</a:t>
            </a:r>
            <a:r>
              <a:rPr lang="en-US" baseline="0" dirty="0" smtClean="0"/>
              <a:t> things stated at the session was</a:t>
            </a:r>
            <a:r>
              <a:rPr lang="en-US" dirty="0" smtClean="0"/>
              <a:t> “HL7 v3 has failed”</a:t>
            </a:r>
          </a:p>
          <a:p>
            <a:pPr lvl="1"/>
            <a:r>
              <a:rPr lang="en-US" dirty="0" smtClean="0"/>
              <a:t>Rationale is mostly covered above in the “Why FHIR” section above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3948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should</a:t>
            </a:r>
            <a:r>
              <a:rPr lang="en-US" baseline="0" dirty="0" smtClean="0"/>
              <a:t> HL7 do?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unofficial</a:t>
            </a:r>
            <a:r>
              <a:rPr lang="en-US" baseline="0" dirty="0" smtClean="0"/>
              <a:t> meeting didn’t really get to the point of addressing solutions</a:t>
            </a:r>
          </a:p>
          <a:p>
            <a:pPr lvl="1"/>
            <a:r>
              <a:rPr lang="en-US" dirty="0" smtClean="0"/>
              <a:t>No obvious ones in</a:t>
            </a:r>
            <a:r>
              <a:rPr lang="en-US" baseline="0" dirty="0" smtClean="0"/>
              <a:t> the room at the time</a:t>
            </a:r>
          </a:p>
          <a:p>
            <a:pPr lvl="1"/>
            <a:r>
              <a:rPr lang="en-US" baseline="0" dirty="0" smtClean="0"/>
              <a:t>Strong feeling that “v3 has lots of good stuff in it”</a:t>
            </a:r>
          </a:p>
          <a:p>
            <a:pPr lvl="1"/>
            <a:r>
              <a:rPr lang="en-US" baseline="0" dirty="0" smtClean="0"/>
              <a:t>No desire to abandon the good work that has been done</a:t>
            </a:r>
          </a:p>
          <a:p>
            <a:pPr lvl="1"/>
            <a:r>
              <a:rPr lang="en-US" baseline="0" dirty="0" smtClean="0"/>
              <a:t>Definitely a need to do things better</a:t>
            </a:r>
          </a:p>
          <a:p>
            <a:pPr lvl="1"/>
            <a:endParaRPr lang="en-US" baseline="0" dirty="0" smtClean="0"/>
          </a:p>
          <a:p>
            <a:pPr lvl="0"/>
            <a:r>
              <a:rPr lang="en-US" dirty="0" smtClean="0"/>
              <a:t>From</a:t>
            </a:r>
            <a:r>
              <a:rPr lang="en-US" baseline="0" dirty="0" smtClean="0"/>
              <a:t> this meeting the seeds were planted for RFH/FHIR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5608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RFH/FHIR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Prior to Sept. 2011</a:t>
            </a:r>
            <a:r>
              <a:rPr lang="en-US" baseline="0" dirty="0" smtClean="0"/>
              <a:t> meeting, Grahame Grieve posted a number of articles on his blog discussing some of the challenges (and successes) of HL7 v3</a:t>
            </a:r>
          </a:p>
          <a:p>
            <a:r>
              <a:rPr lang="en-US" dirty="0" smtClean="0"/>
              <a:t>Culmination was release of first draft of RFH – Resources for Healthcare</a:t>
            </a:r>
          </a:p>
          <a:p>
            <a:pPr lvl="1"/>
            <a:r>
              <a:rPr lang="en-US" dirty="0" smtClean="0"/>
              <a:t>Not a complete specification</a:t>
            </a:r>
          </a:p>
          <a:p>
            <a:pPr lvl="1"/>
            <a:r>
              <a:rPr lang="en-US" dirty="0" smtClean="0"/>
              <a:t>Based on extremely well-regarded CRM interface by a company called </a:t>
            </a:r>
            <a:r>
              <a:rPr lang="en-US" dirty="0" err="1" smtClean="0"/>
              <a:t>Highrise</a:t>
            </a:r>
            <a:endParaRPr lang="en-US" dirty="0" smtClean="0"/>
          </a:p>
          <a:p>
            <a:pPr lvl="1"/>
            <a:r>
              <a:rPr lang="en-US" dirty="0" smtClean="0"/>
              <a:t>But complete enough to show roughly how it would work, including example instances and model design</a:t>
            </a:r>
          </a:p>
          <a:p>
            <a:r>
              <a:rPr lang="en-US" dirty="0" smtClean="0"/>
              <a:t>Reviewed at the Sept. 2011 WGM and met with a very positive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412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FHIR?</a:t>
            </a:r>
          </a:p>
          <a:p>
            <a:r>
              <a:rPr lang="en-US" dirty="0" smtClean="0"/>
              <a:t>FHIR Background</a:t>
            </a:r>
          </a:p>
          <a:p>
            <a:r>
              <a:rPr lang="en-US" dirty="0" smtClean="0"/>
              <a:t>What is FHIR?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Tooling &amp; Migration</a:t>
            </a:r>
          </a:p>
          <a:p>
            <a:r>
              <a:rPr lang="en-US" dirty="0" smtClean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997837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3568" y="1491615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ast</a:t>
            </a:r>
            <a:endParaRPr lang="en-CA" sz="5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27584" y="2780928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ealthcare</a:t>
            </a:r>
            <a:endParaRPr lang="en-CA" sz="5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4149080"/>
            <a:ext cx="5355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nteroperability</a:t>
            </a:r>
            <a:endParaRPr lang="en-CA" sz="5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5517232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esources</a:t>
            </a:r>
            <a:endParaRPr lang="en-CA" sz="5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051720" y="1753652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(to design &amp; implement)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377450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Highrise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666" y="1057070"/>
            <a:ext cx="5160334" cy="577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61653"/>
            <a:ext cx="3701703" cy="4567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ProgrammableWe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39398"/>
            <a:ext cx="2708036" cy="1368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818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RFH or FHIR?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The name on</a:t>
            </a:r>
            <a:r>
              <a:rPr lang="en-US" sz="2800" baseline="0" dirty="0" smtClean="0"/>
              <a:t> the original proposal was RFH</a:t>
            </a:r>
          </a:p>
          <a:p>
            <a:pPr lvl="1"/>
            <a:r>
              <a:rPr lang="en-US" sz="2400" dirty="0" smtClean="0"/>
              <a:t>Duplicate of a name of a WHO project</a:t>
            </a:r>
          </a:p>
          <a:p>
            <a:pPr lvl="1"/>
            <a:r>
              <a:rPr lang="en-US" sz="2400" dirty="0" smtClean="0"/>
              <a:t>Web domains already taken</a:t>
            </a:r>
          </a:p>
          <a:p>
            <a:pPr lvl="0"/>
            <a:r>
              <a:rPr lang="en-US" sz="2800" dirty="0" smtClean="0"/>
              <a:t>Effort by HL7 marketing to come up with a new name</a:t>
            </a:r>
          </a:p>
          <a:p>
            <a:pPr lvl="1"/>
            <a:r>
              <a:rPr lang="en-US" sz="2400" dirty="0" smtClean="0"/>
              <a:t>With v3, by the time marketing looked at the name, it was already too engrained</a:t>
            </a:r>
          </a:p>
          <a:p>
            <a:pPr lvl="0"/>
            <a:r>
              <a:rPr lang="en-US" sz="2800" dirty="0" smtClean="0"/>
              <a:t>Selected name: FHIR – Fast</a:t>
            </a:r>
            <a:r>
              <a:rPr lang="en-US" sz="2800" baseline="0" dirty="0" smtClean="0"/>
              <a:t> Healthcare Interoperability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0374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to HL7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March 2012, HL7 Board of Directors</a:t>
            </a:r>
            <a:r>
              <a:rPr lang="en-US" baseline="0" dirty="0" smtClean="0"/>
              <a:t> agreed to a transfer of FHIR IP to HL7</a:t>
            </a:r>
          </a:p>
          <a:p>
            <a:pPr lvl="1"/>
            <a:r>
              <a:rPr lang="en-US" baseline="0" dirty="0" smtClean="0"/>
              <a:t>Condition is that first normative edition of FHIR be made available for free to all implementers</a:t>
            </a:r>
          </a:p>
          <a:p>
            <a:pPr lvl="0"/>
            <a:r>
              <a:rPr lang="en-US" baseline="0" dirty="0" smtClean="0"/>
              <a:t>Content now hosted on HL7 SVN under its own g-Forge project</a:t>
            </a:r>
          </a:p>
          <a:p>
            <a:pPr lvl="0"/>
            <a:r>
              <a:rPr lang="en-US" baseline="0" dirty="0" smtClean="0"/>
              <a:t>Publication under HL7 URL is in progress</a:t>
            </a:r>
          </a:p>
          <a:p>
            <a:pPr lvl="1"/>
            <a:r>
              <a:rPr lang="en-US" dirty="0" smtClean="0"/>
              <a:t>http://www.hl7.org/fhir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8496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FHIR?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9969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FHIR?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</a:t>
            </a:r>
            <a:r>
              <a:rPr lang="en-US" dirty="0" smtClean="0"/>
              <a:t>ast </a:t>
            </a:r>
            <a:r>
              <a:rPr lang="en-US" b="1" dirty="0" smtClean="0"/>
              <a:t>H</a:t>
            </a:r>
            <a:r>
              <a:rPr lang="en-US" dirty="0" smtClean="0"/>
              <a:t>ealthcare </a:t>
            </a:r>
            <a:r>
              <a:rPr lang="en-US" b="1" dirty="0" smtClean="0"/>
              <a:t>I</a:t>
            </a:r>
            <a:r>
              <a:rPr lang="en-US" dirty="0" smtClean="0"/>
              <a:t>nteroperability</a:t>
            </a:r>
            <a:r>
              <a:rPr lang="en-US" baseline="0" dirty="0" smtClean="0"/>
              <a:t> </a:t>
            </a:r>
            <a:r>
              <a:rPr lang="en-US" b="1" baseline="0" dirty="0" smtClean="0"/>
              <a:t>R</a:t>
            </a:r>
            <a:r>
              <a:rPr lang="en-US" baseline="0" dirty="0" smtClean="0"/>
              <a:t>esources</a:t>
            </a:r>
          </a:p>
          <a:p>
            <a:r>
              <a:rPr lang="en-US" dirty="0" smtClean="0"/>
              <a:t>Pronounced “FIRE”</a:t>
            </a:r>
          </a:p>
          <a:p>
            <a:r>
              <a:rPr lang="en-US" dirty="0" smtClean="0"/>
              <a:t>Essentially HL7 v4</a:t>
            </a:r>
            <a:endParaRPr lang="en-US" dirty="0"/>
          </a:p>
          <a:p>
            <a:pPr lvl="1"/>
            <a:r>
              <a:rPr lang="en-US" baseline="0" dirty="0" smtClean="0"/>
              <a:t>(won’t be marketed that way)</a:t>
            </a:r>
          </a:p>
          <a:p>
            <a:pPr lvl="1"/>
            <a:r>
              <a:rPr lang="en-US" dirty="0" smtClean="0"/>
              <a:t>New artifacts</a:t>
            </a:r>
          </a:p>
          <a:p>
            <a:pPr lvl="1"/>
            <a:r>
              <a:rPr lang="en-US" dirty="0" smtClean="0"/>
              <a:t>N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ew methodology</a:t>
            </a:r>
            <a:endParaRPr lang="en-CA" sz="2800" dirty="0" smtClean="0">
              <a:effectLst/>
            </a:endParaRPr>
          </a:p>
          <a:p>
            <a:pPr lvl="1"/>
            <a:r>
              <a:rPr lang="en-US" dirty="0" smtClean="0"/>
              <a:t>New tools</a:t>
            </a:r>
          </a:p>
          <a:p>
            <a:pPr lvl="1"/>
            <a:r>
              <a:rPr lang="en-US" dirty="0" smtClean="0"/>
              <a:t>New publishing approach</a:t>
            </a:r>
          </a:p>
          <a:p>
            <a:pPr lvl="1"/>
            <a:r>
              <a:rPr lang="en-US" dirty="0" smtClean="0"/>
              <a:t>Still built</a:t>
            </a:r>
            <a:r>
              <a:rPr lang="en-US" baseline="0" dirty="0" smtClean="0"/>
              <a:t> on RIM, vocab &amp; datatypes, but more hidden</a:t>
            </a:r>
          </a:p>
        </p:txBody>
      </p:sp>
    </p:spTree>
    <p:extLst>
      <p:ext uri="{BB962C8B-B14F-4D97-AF65-F5344CB8AC3E}">
        <p14:creationId xmlns:p14="http://schemas.microsoft.com/office/powerpoint/2010/main" val="61358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</a:t>
            </a:r>
            <a:r>
              <a:rPr lang="en-US" baseline="0" dirty="0" smtClean="0"/>
              <a:t> premises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Design for the 80%, not 100%</a:t>
            </a:r>
          </a:p>
          <a:p>
            <a:pPr lvl="1"/>
            <a:r>
              <a:rPr lang="en-US" dirty="0" smtClean="0"/>
              <a:t>Only</a:t>
            </a:r>
            <a:r>
              <a:rPr lang="en-US" baseline="0" dirty="0" smtClean="0"/>
              <a:t> include data elements in the artifacts if 80% of all implementers of that artifact will use the data element</a:t>
            </a:r>
          </a:p>
          <a:p>
            <a:pPr lvl="0"/>
            <a:r>
              <a:rPr lang="en-US" dirty="0" smtClean="0"/>
              <a:t>Allow easy extension for the remaining 20% of elements</a:t>
            </a:r>
          </a:p>
          <a:p>
            <a:pPr lvl="1"/>
            <a:r>
              <a:rPr lang="en-US" dirty="0" smtClean="0"/>
              <a:t>which often make up 80% of current specs</a:t>
            </a:r>
          </a:p>
          <a:p>
            <a:pPr lvl="1"/>
            <a:r>
              <a:rPr lang="en-US" dirty="0" smtClean="0"/>
              <a:t>Vocabulary approach to extension definition</a:t>
            </a:r>
          </a:p>
          <a:p>
            <a:r>
              <a:rPr lang="en-US" dirty="0" smtClean="0"/>
              <a:t>Focus publication</a:t>
            </a:r>
            <a:r>
              <a:rPr lang="en-US" baseline="0" dirty="0" smtClean="0"/>
              <a:t> on documenting what the implementer needs, not what the modelers thought or designers need to remember</a:t>
            </a:r>
          </a:p>
        </p:txBody>
      </p:sp>
    </p:spTree>
    <p:extLst>
      <p:ext uri="{BB962C8B-B14F-4D97-AF65-F5344CB8AC3E}">
        <p14:creationId xmlns:p14="http://schemas.microsoft.com/office/powerpoint/2010/main" val="7031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premises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marR="0" indent="-283464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concise – every word written is a word that must be read 1000s of times</a:t>
            </a:r>
            <a:endParaRPr lang="en-CA" sz="3200" dirty="0" smtClean="0">
              <a:effectLst/>
            </a:endParaRPr>
          </a:p>
          <a:p>
            <a:r>
              <a:rPr lang="en-US" dirty="0" smtClean="0"/>
              <a:t>Wire format (XML) rules – no ITSs – we design</a:t>
            </a:r>
            <a:r>
              <a:rPr lang="en-US" baseline="0" dirty="0" smtClean="0"/>
              <a:t> the physical, not the abstract</a:t>
            </a:r>
          </a:p>
          <a:p>
            <a:r>
              <a:rPr lang="en-US" dirty="0" smtClean="0"/>
              <a:t>Wire format stability</a:t>
            </a:r>
          </a:p>
          <a:p>
            <a:pPr lvl="1"/>
            <a:r>
              <a:rPr lang="en-US" dirty="0" smtClean="0"/>
              <a:t>Names &amp; paths are the same – likely forever</a:t>
            </a:r>
          </a:p>
          <a:p>
            <a:r>
              <a:rPr lang="en-US" dirty="0" smtClean="0"/>
              <a:t>Retain rigor of HL7 v3, but don’t force implementers to look at it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5991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Basics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around the concept of “resources”</a:t>
            </a:r>
          </a:p>
          <a:p>
            <a:pPr lvl="1"/>
            <a:r>
              <a:rPr lang="en-US" dirty="0" smtClean="0"/>
              <a:t>Small, discrete concepts that can be maintained independently</a:t>
            </a:r>
          </a:p>
          <a:p>
            <a:pPr lvl="1"/>
            <a:r>
              <a:rPr lang="en-US" dirty="0" smtClean="0"/>
              <a:t>Aligns with RESTful design philosophy</a:t>
            </a:r>
          </a:p>
          <a:p>
            <a:pPr lvl="1"/>
            <a:r>
              <a:rPr lang="en-US" dirty="0" smtClean="0"/>
              <a:t>Similar</a:t>
            </a:r>
            <a:r>
              <a:rPr lang="en-US" baseline="0" dirty="0" smtClean="0"/>
              <a:t> to the concept of CMETs, but there’s only *one* model per resource</a:t>
            </a:r>
          </a:p>
          <a:p>
            <a:pPr lvl="1"/>
            <a:r>
              <a:rPr lang="en-US" baseline="0" dirty="0" smtClean="0"/>
              <a:t>Each resource has a unique id</a:t>
            </a:r>
          </a:p>
          <a:p>
            <a:pPr lvl="1"/>
            <a:r>
              <a:rPr lang="en-US" dirty="0" smtClean="0"/>
              <a:t>Resources are smallest units of transaction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28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4681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RESTful</a:t>
            </a:r>
            <a:r>
              <a:rPr lang="en-AU" dirty="0" smtClean="0"/>
              <a:t> Interfaces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hangingPunct="0"/>
            <a:r>
              <a:rPr lang="en-AU" dirty="0" smtClean="0"/>
              <a:t>Resources can be used with a simple </a:t>
            </a:r>
            <a:r>
              <a:rPr lang="en-AU" dirty="0" err="1" smtClean="0"/>
              <a:t>RESTful</a:t>
            </a:r>
            <a:r>
              <a:rPr lang="en-AU" dirty="0" smtClean="0"/>
              <a:t> interface</a:t>
            </a:r>
          </a:p>
          <a:p>
            <a:pPr lvl="1" eaLnBrk="0" fontAlgn="base" hangingPunct="0"/>
            <a:r>
              <a:rPr lang="en-AU" dirty="0" smtClean="0"/>
              <a:t>Predictable URL</a:t>
            </a:r>
          </a:p>
          <a:p>
            <a:pPr lvl="1" eaLnBrk="0" fontAlgn="base" hangingPunct="0"/>
            <a:r>
              <a:rPr lang="en-AU" dirty="0" smtClean="0"/>
              <a:t>HTTP based atomic transactions for CRUD Operations</a:t>
            </a:r>
          </a:p>
          <a:p>
            <a:pPr lvl="2"/>
            <a:r>
              <a:rPr lang="en-US" sz="1800" b="1" dirty="0" smtClean="0"/>
              <a:t>D</a:t>
            </a:r>
            <a:r>
              <a:rPr lang="en-US" sz="1800" dirty="0" smtClean="0"/>
              <a:t>elete </a:t>
            </a:r>
            <a:r>
              <a:rPr lang="en-US" sz="1800" dirty="0"/>
              <a:t>may not be </a:t>
            </a:r>
            <a:r>
              <a:rPr lang="en-US" sz="1800" dirty="0" smtClean="0"/>
              <a:t>honored </a:t>
            </a:r>
            <a:r>
              <a:rPr lang="en-US" sz="1800" dirty="0"/>
              <a:t>and is not a true delete</a:t>
            </a:r>
            <a:endParaRPr lang="en-CA" dirty="0"/>
          </a:p>
          <a:p>
            <a:pPr eaLnBrk="0" fontAlgn="base" hangingPunct="0"/>
            <a:r>
              <a:rPr lang="en-US" sz="2800" dirty="0" smtClean="0"/>
              <a:t>Use with a </a:t>
            </a:r>
            <a:r>
              <a:rPr lang="en-US" sz="2800" dirty="0" err="1" smtClean="0"/>
              <a:t>RESTful</a:t>
            </a:r>
            <a:r>
              <a:rPr lang="en-US" sz="2800" dirty="0" smtClean="0"/>
              <a:t> framework is not required</a:t>
            </a:r>
          </a:p>
          <a:p>
            <a:pPr lvl="1" eaLnBrk="0" fontAlgn="base" hangingPunct="0"/>
            <a:r>
              <a:rPr lang="en-US" sz="2000" dirty="0" smtClean="0"/>
              <a:t>Can aggregate resources into documents and send as a group</a:t>
            </a:r>
          </a:p>
          <a:p>
            <a:pPr lvl="1" eaLnBrk="0" fontAlgn="base" hangingPunct="0"/>
            <a:r>
              <a:rPr lang="en-US" sz="2000" dirty="0" smtClean="0"/>
              <a:t>FHIR provides a classic event based messaging framework</a:t>
            </a:r>
          </a:p>
          <a:p>
            <a:pPr lvl="1" eaLnBrk="0" fontAlgn="base" hangingPunct="0"/>
            <a:r>
              <a:rPr lang="en-US" sz="2000" dirty="0" smtClean="0"/>
              <a:t>Can use resources in custom services / SOA as desired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282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96752"/>
            <a:ext cx="7884368" cy="5256584"/>
          </a:xfrm>
        </p:spPr>
        <p:txBody>
          <a:bodyPr>
            <a:noAutofit/>
          </a:bodyPr>
          <a:lstStyle/>
          <a:p>
            <a:r>
              <a:rPr lang="en-US" sz="2400" dirty="0" smtClean="0"/>
              <a:t>Grahame Grieve</a:t>
            </a:r>
          </a:p>
          <a:p>
            <a:pPr lvl="1"/>
            <a:r>
              <a:rPr lang="en-US" sz="2000" b="0" dirty="0" smtClean="0"/>
              <a:t>Australian, health interoperability – v2, v3, CDA, etc. tools, products, specifications, governance… http://www.healthintersections.com.au</a:t>
            </a:r>
          </a:p>
          <a:p>
            <a:pPr lvl="0"/>
            <a:r>
              <a:rPr lang="en-US" sz="2400" dirty="0" smtClean="0"/>
              <a:t>Ewout Kramer</a:t>
            </a:r>
          </a:p>
          <a:p>
            <a:pPr lvl="1"/>
            <a:r>
              <a:rPr lang="en-CA" sz="2000" dirty="0" smtClean="0"/>
              <a:t>Chief architect &amp; Manager R&amp;D Furore</a:t>
            </a:r>
            <a:endParaRPr lang="en-CA" sz="2000" dirty="0"/>
          </a:p>
          <a:p>
            <a:pPr lvl="1"/>
            <a:r>
              <a:rPr lang="en-CA" sz="2000" dirty="0" smtClean="0"/>
              <a:t>Dutch</a:t>
            </a:r>
            <a:r>
              <a:rPr lang="en-CA" sz="2000" dirty="0"/>
              <a:t>, architect </a:t>
            </a:r>
            <a:r>
              <a:rPr lang="en-CA" sz="2000" dirty="0" smtClean="0"/>
              <a:t>in healthcare, messaging, data modeling, software development</a:t>
            </a:r>
            <a:r>
              <a:rPr lang="en-CA" sz="2000" dirty="0"/>
              <a:t> </a:t>
            </a:r>
            <a:r>
              <a:rPr lang="en-CA" sz="2000" dirty="0" smtClean="0"/>
              <a:t>  http</a:t>
            </a:r>
            <a:r>
              <a:rPr lang="en-CA" sz="2000" dirty="0"/>
              <a:t>://www.furore.com</a:t>
            </a:r>
            <a:endParaRPr lang="en-US" sz="2000" dirty="0" smtClean="0"/>
          </a:p>
          <a:p>
            <a:pPr lvl="0"/>
            <a:r>
              <a:rPr lang="en-US" sz="2400" dirty="0" smtClean="0"/>
              <a:t>Lloyd McKenzie</a:t>
            </a:r>
          </a:p>
          <a:p>
            <a:pPr lvl="1"/>
            <a:r>
              <a:rPr lang="en-US" sz="2000" dirty="0" smtClean="0"/>
              <a:t>Canadian, data modeling, terminology, tooling, conformance</a:t>
            </a:r>
          </a:p>
          <a:p>
            <a:pPr lvl="1"/>
            <a:r>
              <a:rPr lang="en-US" sz="2000" dirty="0" smtClean="0"/>
              <a:t>http://www.gordonpointinformatics.com</a:t>
            </a:r>
          </a:p>
        </p:txBody>
      </p:sp>
    </p:spTree>
    <p:extLst>
      <p:ext uri="{BB962C8B-B14F-4D97-AF65-F5344CB8AC3E}">
        <p14:creationId xmlns:p14="http://schemas.microsoft.com/office/powerpoint/2010/main" val="2455430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Basics</a:t>
            </a:r>
            <a:r>
              <a:rPr lang="en-US" baseline="0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0" fontAlgn="base" hangingPunct="0"/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sophisticated flows (than</a:t>
            </a:r>
            <a:r>
              <a:rPr lang="en-US" sz="24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CRUD) can be defined called “transactions”</a:t>
            </a:r>
          </a:p>
          <a:p>
            <a:pPr lvl="1"/>
            <a:r>
              <a:rPr lang="en-US" sz="2200" dirty="0" smtClean="0">
                <a:ea typeface="+mn-ea"/>
                <a:cs typeface="+mn-cs"/>
              </a:rPr>
              <a:t>Adds additional metadata to track who made changes, etc.</a:t>
            </a:r>
          </a:p>
          <a:p>
            <a:pPr lvl="1"/>
            <a:r>
              <a:rPr lang="en-US" sz="2200" dirty="0" smtClean="0"/>
              <a:t>Or can use messaging/services</a:t>
            </a:r>
            <a:endParaRPr lang="en-US" sz="2200" dirty="0" smtClean="0">
              <a:ea typeface="+mn-ea"/>
              <a:cs typeface="+mn-cs"/>
            </a:endParaRPr>
          </a:p>
          <a:p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</a:rPr>
              <a:t>Formally defined conformance profiles</a:t>
            </a:r>
          </a:p>
          <a:p>
            <a:pPr lvl="1"/>
            <a:r>
              <a:rPr lang="en-US" sz="2200" dirty="0" smtClean="0">
                <a:ea typeface="+mn-ea"/>
                <a:cs typeface="+mn-cs"/>
              </a:rPr>
              <a:t>Mandatory for </a:t>
            </a:r>
            <a:r>
              <a:rPr lang="en-US" sz="2200" dirty="0" err="1" smtClean="0">
                <a:ea typeface="+mn-ea"/>
                <a:cs typeface="+mn-cs"/>
              </a:rPr>
              <a:t>RESTful</a:t>
            </a:r>
            <a:r>
              <a:rPr lang="en-US" sz="2200" dirty="0" smtClean="0">
                <a:ea typeface="+mn-ea"/>
                <a:cs typeface="+mn-cs"/>
              </a:rPr>
              <a:t> interface</a:t>
            </a:r>
          </a:p>
          <a:p>
            <a:pPr lvl="1"/>
            <a:r>
              <a:rPr lang="en-US" sz="2200" dirty="0" smtClean="0"/>
              <a:t>Defines what resources are supported, what elements, what extensions, what transactions</a:t>
            </a:r>
            <a:endParaRPr lang="en-US" sz="2200" dirty="0" smtClean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30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4961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38" dist="29972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FHIR Basics</a:t>
            </a:r>
            <a:r>
              <a:rPr lang="en-US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eaLnBrk="0" fontAlgn="base" hangingPunct="0"/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resource</a:t>
            </a:r>
            <a:r>
              <a:rPr lang="en-US" sz="24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modeled using developer friendly XML</a:t>
            </a:r>
            <a:endParaRPr lang="en-CA" sz="2400" dirty="0" smtClean="0">
              <a:effectLst/>
            </a:endParaRPr>
          </a:p>
          <a:p>
            <a:pPr lvl="1" rtl="0" eaLnBrk="0" fontAlgn="base" hangingPunct="0"/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does </a:t>
            </a:r>
            <a:r>
              <a:rPr lang="en-US" sz="2200" b="1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reflect RIM-based modeling</a:t>
            </a:r>
            <a:endParaRPr lang="en-CA" dirty="0" smtClean="0">
              <a:effectLst/>
            </a:endParaRPr>
          </a:p>
          <a:p>
            <a:pPr lvl="1" rtl="0" eaLnBrk="0" fontAlgn="base" hangingPunct="0"/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classCodes, moodCodes, etc. visible</a:t>
            </a:r>
            <a:endParaRPr lang="en-CA" dirty="0" smtClean="0">
              <a:effectLst/>
            </a:endParaRPr>
          </a:p>
          <a:p>
            <a:pPr lvl="1" rtl="0" eaLnBrk="0" fontAlgn="base" hangingPunct="0"/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Strong ontology behind the scenes that does link to RIM and vocabulary</a:t>
            </a:r>
          </a:p>
          <a:p>
            <a:pPr eaLnBrk="0" fontAlgn="base" hangingPunct="0"/>
            <a:r>
              <a:rPr lang="en-US" sz="2600" dirty="0" smtClean="0"/>
              <a:t>Uses a variant of the ISO datatypes</a:t>
            </a:r>
          </a:p>
          <a:p>
            <a:pPr lvl="1" eaLnBrk="0" fontAlgn="base" hangingPunct="0"/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Simplifies some things (by moving them out of datatypes)</a:t>
            </a:r>
          </a:p>
          <a:p>
            <a:pPr lvl="1" eaLnBrk="0" fontAlgn="base" hangingPunct="0"/>
            <a:r>
              <a:rPr lang="en-US" sz="2200" dirty="0" smtClean="0"/>
              <a:t>Adds support for simplifications such as human-readable dates, human-readable ids</a:t>
            </a:r>
            <a:endParaRPr lang="en-US" sz="2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31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2409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38" dist="29972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FHIR Basics</a:t>
            </a:r>
            <a:r>
              <a:rPr lang="en-US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Built-in extension mechanism</a:t>
            </a:r>
          </a:p>
          <a:p>
            <a:pPr lvl="1"/>
            <a:r>
              <a:rPr lang="en-US" dirty="0" smtClean="0"/>
              <a:t>Extensions are defined using name, value, link-point</a:t>
            </a:r>
          </a:p>
          <a:p>
            <a:pPr lvl="2"/>
            <a:r>
              <a:rPr lang="en-US" dirty="0" smtClean="0"/>
              <a:t>Name is tied to robust terminology with full RIM modeling</a:t>
            </a:r>
          </a:p>
          <a:p>
            <a:pPr lvl="2"/>
            <a:r>
              <a:rPr lang="en-US" dirty="0" smtClean="0"/>
              <a:t>Link point identifies what element of the base resource or other extension the extension “attaches” to</a:t>
            </a:r>
          </a:p>
          <a:p>
            <a:pPr lvl="1"/>
            <a:r>
              <a:rPr lang="en-US" dirty="0" smtClean="0"/>
              <a:t>Idea is the elements used by 80% of implementers </a:t>
            </a:r>
            <a:r>
              <a:rPr lang="en-US" dirty="0" smtClean="0"/>
              <a:t>(in code of 80% of implementation solutions) are </a:t>
            </a:r>
            <a:r>
              <a:rPr lang="en-US" dirty="0" smtClean="0"/>
              <a:t>part of the base resource.</a:t>
            </a:r>
          </a:p>
          <a:p>
            <a:pPr lvl="2"/>
            <a:r>
              <a:rPr lang="en-US" dirty="0" smtClean="0"/>
              <a:t>All other elements are handled as </a:t>
            </a:r>
            <a:r>
              <a:rPr lang="en-US" dirty="0" smtClean="0"/>
              <a:t>extensions</a:t>
            </a:r>
          </a:p>
          <a:p>
            <a:pPr lvl="2"/>
            <a:r>
              <a:rPr lang="en-US" dirty="0" smtClean="0"/>
              <a:t>Extension is </a:t>
            </a:r>
            <a:r>
              <a:rPr lang="en-US" b="1" dirty="0" smtClean="0"/>
              <a:t>not</a:t>
            </a:r>
            <a:r>
              <a:rPr lang="en-US" dirty="0" smtClean="0"/>
              <a:t> a “dirty word” in FHIR</a:t>
            </a:r>
            <a:endParaRPr lang="en-US" dirty="0" smtClean="0"/>
          </a:p>
          <a:p>
            <a:pPr lvl="1"/>
            <a:r>
              <a:rPr lang="en-US" dirty="0" smtClean="0"/>
              <a:t>Wire format remains stable, even as extensions occur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32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7169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38" dist="29972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FHIR Basics</a:t>
            </a:r>
            <a:r>
              <a:rPr lang="en-US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 support for textual mark-up</a:t>
            </a:r>
          </a:p>
          <a:p>
            <a:pPr lvl="1"/>
            <a:r>
              <a:rPr lang="en-US" dirty="0" smtClean="0"/>
              <a:t>In v3, only CDA provides for free-text mark-up for all elements.  Messaging focuses on discrete data.</a:t>
            </a:r>
          </a:p>
          <a:p>
            <a:pPr lvl="1"/>
            <a:r>
              <a:rPr lang="en-US" dirty="0" smtClean="0"/>
              <a:t>With FHIR, all resources, as well as all resource attributes have a free-text expression, an encoded expression or both</a:t>
            </a:r>
          </a:p>
          <a:p>
            <a:pPr lvl="1"/>
            <a:r>
              <a:rPr lang="en-US" dirty="0" smtClean="0"/>
              <a:t>Conformance controls whether discrete data is required or not</a:t>
            </a:r>
          </a:p>
          <a:p>
            <a:pPr lvl="1"/>
            <a:r>
              <a:rPr lang="en-US" dirty="0" smtClean="0"/>
              <a:t>Ensures that FHIR can support the human-readable interoperability delivered by CDA</a:t>
            </a:r>
          </a:p>
          <a:p>
            <a:pPr lvl="1"/>
            <a:r>
              <a:rPr lang="en-US" dirty="0" smtClean="0"/>
              <a:t>Mark up is </a:t>
            </a:r>
            <a:r>
              <a:rPr lang="en-US" dirty="0" err="1" smtClean="0"/>
              <a:t>xhtml</a:t>
            </a:r>
            <a:r>
              <a:rPr lang="en-US" dirty="0" smtClean="0"/>
              <a:t> directly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33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05938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artifacts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aseline="0" dirty="0" smtClean="0"/>
              <a:t>New datatypes model</a:t>
            </a:r>
          </a:p>
          <a:p>
            <a:pPr lvl="1"/>
            <a:r>
              <a:rPr lang="en-US" dirty="0" smtClean="0"/>
              <a:t>Resources</a:t>
            </a:r>
          </a:p>
          <a:p>
            <a:pPr lvl="1"/>
            <a:r>
              <a:rPr lang="en-US" baseline="0" dirty="0" smtClean="0"/>
              <a:t>Conformance profiles</a:t>
            </a:r>
          </a:p>
          <a:p>
            <a:pPr lvl="2" rtl="0" eaLnBrk="1" latinLnBrk="0" hangingPunct="1"/>
            <a:r>
              <a:rPr lang="en-US" sz="2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Messages</a:t>
            </a:r>
            <a:endParaRPr lang="en-CA" sz="2400" dirty="0" smtClean="0">
              <a:effectLst/>
            </a:endParaRPr>
          </a:p>
          <a:p>
            <a:pPr lvl="2" rtl="0" eaLnBrk="1" latinLnBrk="0" hangingPunct="1"/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Documents</a:t>
            </a:r>
            <a:endParaRPr lang="en-CA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3823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smtClean="0"/>
              <a:t>New datatypes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Simplified</a:t>
            </a:r>
          </a:p>
          <a:p>
            <a:r>
              <a:rPr lang="en-US" baseline="0" dirty="0" smtClean="0"/>
              <a:t>Much complexity moved into extensions</a:t>
            </a:r>
          </a:p>
          <a:p>
            <a:r>
              <a:rPr lang="en-US" dirty="0" smtClean="0"/>
              <a:t>Content is still traceable to ISO datatypes</a:t>
            </a:r>
          </a:p>
          <a:p>
            <a:r>
              <a:rPr lang="en-US" baseline="0" dirty="0" smtClean="0"/>
              <a:t>Significant</a:t>
            </a:r>
            <a:r>
              <a:rPr lang="en-US" dirty="0" smtClean="0"/>
              <a:t> interest by OpenEHR in harmonizing with their </a:t>
            </a:r>
            <a:r>
              <a:rPr lang="en-US" dirty="0" err="1" smtClean="0"/>
              <a:t>datatypes</a:t>
            </a:r>
            <a:endParaRPr lang="en-US" dirty="0" smtClean="0"/>
          </a:p>
          <a:p>
            <a:pPr lvl="1"/>
            <a:r>
              <a:rPr lang="en-US" dirty="0" err="1" smtClean="0"/>
              <a:t>openEHR</a:t>
            </a:r>
            <a:r>
              <a:rPr lang="en-US" dirty="0" smtClean="0"/>
              <a:t> can’t adopt the same data types, but mapping will be very close</a:t>
            </a:r>
          </a:p>
        </p:txBody>
      </p:sp>
    </p:spTree>
    <p:extLst>
      <p:ext uri="{BB962C8B-B14F-4D97-AF65-F5344CB8AC3E}">
        <p14:creationId xmlns:p14="http://schemas.microsoft.com/office/powerpoint/2010/main" val="398412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datatypes model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256" y="1196975"/>
            <a:ext cx="5876826" cy="5256213"/>
          </a:xfrm>
        </p:spPr>
      </p:pic>
    </p:spTree>
    <p:extLst>
      <p:ext uri="{BB962C8B-B14F-4D97-AF65-F5344CB8AC3E}">
        <p14:creationId xmlns:p14="http://schemas.microsoft.com/office/powerpoint/2010/main" val="1567269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Datatypes primitives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031" y="2667794"/>
            <a:ext cx="5629275" cy="2314575"/>
          </a:xfrm>
        </p:spPr>
      </p:pic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Based on xml schema</a:t>
            </a:r>
            <a:r>
              <a:rPr lang="en-US" baseline="0" dirty="0" smtClean="0"/>
              <a:t> primitives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47708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CD datatype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ISO</a:t>
            </a:r>
          </a:p>
          <a:p>
            <a:pPr lvl="1"/>
            <a:r>
              <a:rPr lang="en-US" dirty="0" smtClean="0"/>
              <a:t>Code, code system, code system name, code system version, value set id, value set version, coding rationale, updateMode, </a:t>
            </a:r>
            <a:r>
              <a:rPr lang="en-US" dirty="0" err="1" smtClean="0"/>
              <a:t>flavorId</a:t>
            </a:r>
            <a:r>
              <a:rPr lang="en-US" dirty="0" smtClean="0"/>
              <a:t>, </a:t>
            </a:r>
            <a:r>
              <a:rPr lang="en-US" dirty="0" err="1" smtClean="0"/>
              <a:t>nullFlavor</a:t>
            </a:r>
            <a:r>
              <a:rPr lang="en-US" dirty="0" smtClean="0"/>
              <a:t>, </a:t>
            </a:r>
            <a:r>
              <a:rPr lang="en-US" dirty="0" err="1" smtClean="0"/>
              <a:t>controlAct</a:t>
            </a:r>
            <a:r>
              <a:rPr lang="en-US" dirty="0" smtClean="0"/>
              <a:t> root &amp; extension, </a:t>
            </a:r>
            <a:r>
              <a:rPr lang="en-US" dirty="0" err="1" smtClean="0"/>
              <a:t>validTime</a:t>
            </a:r>
            <a:r>
              <a:rPr lang="en-US" dirty="0" smtClean="0"/>
              <a:t> low and high</a:t>
            </a:r>
          </a:p>
          <a:p>
            <a:pPr lvl="1"/>
            <a:r>
              <a:rPr lang="en-US" dirty="0" err="1" smtClean="0"/>
              <a:t>displayName</a:t>
            </a:r>
            <a:r>
              <a:rPr lang="en-US" dirty="0" smtClean="0"/>
              <a:t> with language and translations</a:t>
            </a:r>
          </a:p>
          <a:p>
            <a:pPr lvl="1"/>
            <a:r>
              <a:rPr lang="en-US" dirty="0" smtClean="0"/>
              <a:t>originalText with </a:t>
            </a:r>
            <a:r>
              <a:rPr lang="en-US" dirty="0" err="1" smtClean="0"/>
              <a:t>mediaType</a:t>
            </a:r>
            <a:r>
              <a:rPr lang="en-US" dirty="0" smtClean="0"/>
              <a:t>, language, compression, </a:t>
            </a:r>
            <a:r>
              <a:rPr lang="en-US" dirty="0" err="1" smtClean="0"/>
              <a:t>integrityCheck</a:t>
            </a:r>
            <a:r>
              <a:rPr lang="en-US" dirty="0" smtClean="0"/>
              <a:t>, thumbnail, description, translations, reference (can be text, video, whatever)</a:t>
            </a:r>
          </a:p>
          <a:p>
            <a:pPr lvl="1"/>
            <a:r>
              <a:rPr lang="en-US" dirty="0" smtClean="0"/>
              <a:t>Translations (most of same info as code)</a:t>
            </a:r>
          </a:p>
          <a:p>
            <a:pPr lvl="1"/>
            <a:r>
              <a:rPr lang="en-US" dirty="0" smtClean="0"/>
              <a:t>Source code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66376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CD datatype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FHIR</a:t>
            </a:r>
          </a:p>
          <a:p>
            <a:pPr lvl="1"/>
            <a:r>
              <a:rPr lang="en-US" b="1" dirty="0" smtClean="0"/>
              <a:t>Code</a:t>
            </a:r>
            <a:r>
              <a:rPr lang="en-US" dirty="0" smtClean="0"/>
              <a:t>, </a:t>
            </a:r>
            <a:r>
              <a:rPr lang="en-US" b="1" dirty="0" smtClean="0"/>
              <a:t>code system</a:t>
            </a:r>
            <a:r>
              <a:rPr lang="en-US" dirty="0" smtClean="0"/>
              <a:t>, </a:t>
            </a:r>
            <a:r>
              <a:rPr lang="en-US" strike="sngStrike" dirty="0" smtClean="0">
                <a:solidFill>
                  <a:srgbClr val="FF0000"/>
                </a:solidFill>
              </a:rPr>
              <a:t>code system name, code system version, value set id, value set version coding rationale, updateMode, </a:t>
            </a:r>
            <a:r>
              <a:rPr lang="en-US" strike="sngStrike" dirty="0" err="1" smtClean="0">
                <a:solidFill>
                  <a:srgbClr val="FF0000"/>
                </a:solidFill>
              </a:rPr>
              <a:t>flavorId</a:t>
            </a:r>
            <a:r>
              <a:rPr lang="en-US" strike="sngStrike" dirty="0" smtClean="0">
                <a:solidFill>
                  <a:srgbClr val="FF0000"/>
                </a:solidFill>
              </a:rPr>
              <a:t>, </a:t>
            </a:r>
            <a:r>
              <a:rPr lang="en-US" b="1" dirty="0" err="1" smtClean="0"/>
              <a:t>nullFlavor</a:t>
            </a:r>
            <a:r>
              <a:rPr lang="en-US" strike="sngStrike" dirty="0" smtClean="0">
                <a:solidFill>
                  <a:srgbClr val="FF0000"/>
                </a:solidFill>
              </a:rPr>
              <a:t>, </a:t>
            </a:r>
            <a:r>
              <a:rPr lang="en-US" strike="sngStrike" dirty="0" err="1" smtClean="0">
                <a:solidFill>
                  <a:srgbClr val="FF0000"/>
                </a:solidFill>
              </a:rPr>
              <a:t>controlAct</a:t>
            </a:r>
            <a:r>
              <a:rPr lang="en-US" strike="sngStrike" dirty="0" smtClean="0">
                <a:solidFill>
                  <a:srgbClr val="FF0000"/>
                </a:solidFill>
              </a:rPr>
              <a:t> root &amp; extension, </a:t>
            </a:r>
            <a:r>
              <a:rPr lang="en-US" strike="sngStrike" dirty="0" err="1" smtClean="0">
                <a:solidFill>
                  <a:srgbClr val="FF0000"/>
                </a:solidFill>
              </a:rPr>
              <a:t>validTime</a:t>
            </a:r>
            <a:r>
              <a:rPr lang="en-US" strike="sngStrike" dirty="0" smtClean="0">
                <a:solidFill>
                  <a:srgbClr val="FF0000"/>
                </a:solidFill>
              </a:rPr>
              <a:t> low and high</a:t>
            </a:r>
          </a:p>
          <a:p>
            <a:pPr lvl="1"/>
            <a:r>
              <a:rPr lang="en-US" b="1" dirty="0" err="1" smtClean="0"/>
              <a:t>displayName</a:t>
            </a:r>
            <a:r>
              <a:rPr lang="en-US" dirty="0" smtClean="0"/>
              <a:t> </a:t>
            </a:r>
            <a:r>
              <a:rPr lang="en-US" strike="sngStrike" dirty="0" smtClean="0">
                <a:solidFill>
                  <a:srgbClr val="FF0000"/>
                </a:solidFill>
              </a:rPr>
              <a:t>with language and translations</a:t>
            </a:r>
          </a:p>
          <a:p>
            <a:pPr lvl="1"/>
            <a:r>
              <a:rPr lang="en-US" b="1" dirty="0" smtClean="0"/>
              <a:t>originalText</a:t>
            </a:r>
            <a:r>
              <a:rPr lang="en-US" dirty="0" smtClean="0"/>
              <a:t> </a:t>
            </a:r>
            <a:r>
              <a:rPr lang="en-US" strike="sngStrike" dirty="0" smtClean="0">
                <a:solidFill>
                  <a:srgbClr val="FF0000"/>
                </a:solidFill>
              </a:rPr>
              <a:t>with </a:t>
            </a:r>
            <a:r>
              <a:rPr lang="en-US" strike="sngStrike" dirty="0" err="1" smtClean="0">
                <a:solidFill>
                  <a:srgbClr val="FF0000"/>
                </a:solidFill>
              </a:rPr>
              <a:t>mediaType</a:t>
            </a:r>
            <a:r>
              <a:rPr lang="en-US" strike="sngStrike" dirty="0" smtClean="0">
                <a:solidFill>
                  <a:srgbClr val="FF0000"/>
                </a:solidFill>
              </a:rPr>
              <a:t>, language, compression, </a:t>
            </a:r>
            <a:r>
              <a:rPr lang="en-US" strike="sngStrike" dirty="0" err="1" smtClean="0">
                <a:solidFill>
                  <a:srgbClr val="FF0000"/>
                </a:solidFill>
              </a:rPr>
              <a:t>integrityCheck</a:t>
            </a:r>
            <a:r>
              <a:rPr lang="en-US" strike="sngStrike" dirty="0" smtClean="0">
                <a:solidFill>
                  <a:srgbClr val="FF0000"/>
                </a:solidFill>
              </a:rPr>
              <a:t>, thumbnail, description, translations, reference</a:t>
            </a:r>
            <a:r>
              <a:rPr lang="en-US" dirty="0" smtClean="0"/>
              <a:t> (can be </a:t>
            </a:r>
            <a:r>
              <a:rPr lang="en-US" b="1" dirty="0" smtClean="0"/>
              <a:t>text</a:t>
            </a:r>
            <a:r>
              <a:rPr lang="en-US" strike="sngStrike" dirty="0" smtClean="0">
                <a:solidFill>
                  <a:srgbClr val="FF0000"/>
                </a:solidFill>
              </a:rPr>
              <a:t>, video, whatever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Translations</a:t>
            </a:r>
            <a:r>
              <a:rPr lang="en-US" dirty="0" smtClean="0"/>
              <a:t> (most of same info as code)</a:t>
            </a:r>
          </a:p>
          <a:p>
            <a:pPr lvl="1"/>
            <a:r>
              <a:rPr lang="en-US" b="1" dirty="0" smtClean="0"/>
              <a:t>Source code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316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 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is a work in progress</a:t>
            </a:r>
          </a:p>
          <a:p>
            <a:r>
              <a:rPr lang="en-US" dirty="0" smtClean="0"/>
              <a:t>Specification has been looked at by many people, but not subjected to ballot or any official review</a:t>
            </a:r>
          </a:p>
          <a:p>
            <a:r>
              <a:rPr lang="en-US" dirty="0" smtClean="0"/>
              <a:t>FHIR continues to evolve</a:t>
            </a:r>
          </a:p>
          <a:p>
            <a:r>
              <a:rPr lang="en-US" dirty="0" smtClean="0"/>
              <a:t>Much of what we tell you could change, at least somewhat, before it is stable</a:t>
            </a:r>
          </a:p>
        </p:txBody>
      </p:sp>
    </p:spTree>
    <p:extLst>
      <p:ext uri="{BB962C8B-B14F-4D97-AF65-F5344CB8AC3E}">
        <p14:creationId xmlns:p14="http://schemas.microsoft.com/office/powerpoint/2010/main" val="283312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CD datatype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“But wait, I need property x, what do I do?”</a:t>
            </a:r>
          </a:p>
          <a:p>
            <a:r>
              <a:rPr lang="en-US" dirty="0" smtClean="0"/>
              <a:t>Answer: Use extensions.</a:t>
            </a:r>
          </a:p>
          <a:p>
            <a:endParaRPr lang="en-US" dirty="0"/>
          </a:p>
          <a:p>
            <a:r>
              <a:rPr lang="en-US" dirty="0" smtClean="0"/>
              <a:t>You can send as much information with FHIR as you can with the ISO datatype.  </a:t>
            </a:r>
          </a:p>
          <a:p>
            <a:pPr lvl="1"/>
            <a:r>
              <a:rPr lang="en-US" dirty="0" smtClean="0"/>
              <a:t>All of the uncommon stuff – those things most implementers don’t need – is handled as extensions.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94542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Resource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aseline="0" dirty="0" smtClean="0"/>
              <a:t>Primary artifact</a:t>
            </a:r>
          </a:p>
          <a:p>
            <a:pPr lvl="1"/>
            <a:r>
              <a:rPr lang="en-US" dirty="0" smtClean="0"/>
              <a:t>Based on REST concept of resources</a:t>
            </a:r>
          </a:p>
          <a:p>
            <a:pPr lvl="1"/>
            <a:r>
              <a:rPr lang="en-US" baseline="0" dirty="0" smtClean="0"/>
              <a:t>Like CMETs, but only one for each concept</a:t>
            </a:r>
          </a:p>
          <a:p>
            <a:pPr lvl="2"/>
            <a:r>
              <a:rPr lang="en-US" baseline="0" dirty="0" smtClean="0"/>
              <a:t>no ‘flavors’ like contactable, universal</a:t>
            </a:r>
          </a:p>
          <a:p>
            <a:pPr lvl="1"/>
            <a:r>
              <a:rPr lang="en-US" baseline="0" dirty="0" smtClean="0"/>
              <a:t>All defined by HL7</a:t>
            </a:r>
          </a:p>
          <a:p>
            <a:pPr lvl="1"/>
            <a:r>
              <a:rPr lang="en-US" dirty="0" smtClean="0"/>
              <a:t>100-150 total for all of healthcare.  </a:t>
            </a:r>
            <a:r>
              <a:rPr lang="en-US" b="1" dirty="0" smtClean="0"/>
              <a:t>Ever</a:t>
            </a:r>
          </a:p>
          <a:p>
            <a:pPr lvl="1"/>
            <a:r>
              <a:rPr lang="en-US" dirty="0" smtClean="0"/>
              <a:t>Can be maintained separately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Person, Patient, Prescription, etc.</a:t>
            </a:r>
          </a:p>
        </p:txBody>
      </p:sp>
    </p:spTree>
    <p:extLst>
      <p:ext uri="{BB962C8B-B14F-4D97-AF65-F5344CB8AC3E}">
        <p14:creationId xmlns:p14="http://schemas.microsoft.com/office/powerpoint/2010/main" val="216952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elements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 are defined as an XML structure based on desired wire syntax</a:t>
            </a:r>
          </a:p>
          <a:p>
            <a:pPr lvl="1"/>
            <a:r>
              <a:rPr lang="en-US" dirty="0" err="1" smtClean="0"/>
              <a:t>Heirarchy</a:t>
            </a:r>
            <a:r>
              <a:rPr lang="en-US" dirty="0" smtClean="0"/>
              <a:t> of elements</a:t>
            </a:r>
          </a:p>
          <a:p>
            <a:pPr lvl="1"/>
            <a:r>
              <a:rPr lang="en-US" dirty="0" smtClean="0"/>
              <a:t>Each element has</a:t>
            </a:r>
          </a:p>
          <a:p>
            <a:pPr lvl="2"/>
            <a:r>
              <a:rPr lang="en-US" dirty="0" smtClean="0"/>
              <a:t>a name</a:t>
            </a:r>
          </a:p>
          <a:p>
            <a:pPr lvl="2"/>
            <a:r>
              <a:rPr lang="en-US" dirty="0" smtClean="0"/>
              <a:t>either a datatype or nested elements</a:t>
            </a:r>
          </a:p>
          <a:p>
            <a:pPr lvl="2"/>
            <a:r>
              <a:rPr lang="en-US" dirty="0" smtClean="0"/>
              <a:t>optionality</a:t>
            </a:r>
          </a:p>
          <a:p>
            <a:pPr lvl="2"/>
            <a:r>
              <a:rPr lang="en-US" dirty="0" smtClean="0"/>
              <a:t>cardinality</a:t>
            </a:r>
          </a:p>
          <a:p>
            <a:pPr lvl="3"/>
            <a:r>
              <a:rPr lang="en-US" dirty="0" smtClean="0"/>
              <a:t>All collections are nested in a containing element</a:t>
            </a:r>
          </a:p>
          <a:p>
            <a:pPr lvl="2"/>
            <a:r>
              <a:rPr lang="en-US" dirty="0" smtClean="0"/>
              <a:t>Definition</a:t>
            </a:r>
          </a:p>
          <a:p>
            <a:pPr lvl="2"/>
            <a:r>
              <a:rPr lang="en-US" dirty="0" smtClean="0"/>
              <a:t>RIM mapping</a:t>
            </a:r>
          </a:p>
        </p:txBody>
      </p:sp>
    </p:spTree>
    <p:extLst>
      <p:ext uri="{BB962C8B-B14F-4D97-AF65-F5344CB8AC3E}">
        <p14:creationId xmlns:p14="http://schemas.microsoft.com/office/powerpoint/2010/main" val="421913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representations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resource is published with several views covering different aspects</a:t>
            </a:r>
          </a:p>
          <a:p>
            <a:pPr lvl="1"/>
            <a:r>
              <a:rPr lang="en-US" dirty="0" smtClean="0"/>
              <a:t>UML diagram</a:t>
            </a:r>
          </a:p>
          <a:p>
            <a:pPr lvl="1"/>
            <a:r>
              <a:rPr lang="en-US" dirty="0" smtClean="0"/>
              <a:t>Simple pseudo-XML syntax</a:t>
            </a:r>
          </a:p>
          <a:p>
            <a:pPr lvl="1"/>
            <a:r>
              <a:rPr lang="en-US" dirty="0" smtClean="0"/>
              <a:t>Vocabulary bindings</a:t>
            </a:r>
          </a:p>
          <a:p>
            <a:pPr lvl="1"/>
            <a:r>
              <a:rPr lang="en-US" dirty="0" smtClean="0"/>
              <a:t>Notes</a:t>
            </a:r>
          </a:p>
          <a:p>
            <a:pPr lvl="1"/>
            <a:r>
              <a:rPr lang="en-US" dirty="0" smtClean="0"/>
              <a:t>Search Criteria</a:t>
            </a:r>
          </a:p>
          <a:p>
            <a:pPr lvl="1"/>
            <a:r>
              <a:rPr lang="en-US" dirty="0" smtClean="0"/>
              <a:t>Data dictionary</a:t>
            </a:r>
          </a:p>
          <a:p>
            <a:pPr lvl="1"/>
            <a:r>
              <a:rPr lang="en-US" dirty="0" smtClean="0"/>
              <a:t>Example instance</a:t>
            </a:r>
          </a:p>
          <a:p>
            <a:pPr lvl="1"/>
            <a:r>
              <a:rPr lang="en-US" dirty="0" smtClean="0"/>
              <a:t>Schema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0374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36" y="1700808"/>
            <a:ext cx="7997123" cy="4248472"/>
          </a:xfrm>
        </p:spPr>
      </p:pic>
    </p:spTree>
    <p:extLst>
      <p:ext uri="{BB962C8B-B14F-4D97-AF65-F5344CB8AC3E}">
        <p14:creationId xmlns:p14="http://schemas.microsoft.com/office/powerpoint/2010/main" val="26920098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19"/>
          <a:stretch/>
        </p:blipFill>
        <p:spPr bwMode="auto">
          <a:xfrm>
            <a:off x="1404448" y="1052736"/>
            <a:ext cx="7200000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19970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96752"/>
            <a:ext cx="7955302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63422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77" y="1196752"/>
            <a:ext cx="8004423" cy="3269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63422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178049"/>
            <a:ext cx="8001228" cy="2899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0737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233264"/>
            <a:ext cx="7962900" cy="536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073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FHIR?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44853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121" y="1166961"/>
            <a:ext cx="6999287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07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2" t="6136" r="43669" b="34795"/>
          <a:stretch/>
        </p:blipFill>
        <p:spPr bwMode="auto">
          <a:xfrm>
            <a:off x="1187624" y="1052736"/>
            <a:ext cx="7818092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046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81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Collection of resources sent as</a:t>
            </a:r>
            <a:r>
              <a:rPr lang="en-US" baseline="0" dirty="0" smtClean="0"/>
              <a:t> a result of some real-world event </a:t>
            </a:r>
            <a:r>
              <a:rPr lang="en-US" dirty="0" smtClean="0"/>
              <a:t>intended to accomplish a particular purpose</a:t>
            </a:r>
          </a:p>
          <a:p>
            <a:r>
              <a:rPr lang="en-US" dirty="0" smtClean="0"/>
              <a:t>Event Codes &amp; Definitions, like HL7 v2</a:t>
            </a:r>
          </a:p>
          <a:p>
            <a:r>
              <a:rPr lang="en-US" dirty="0" smtClean="0"/>
              <a:t>Some message profiles will be defined by HL7, others by projects or implementers</a:t>
            </a:r>
          </a:p>
          <a:p>
            <a:r>
              <a:rPr lang="en-US" dirty="0" smtClean="0"/>
              <a:t>Includes a “Message” resource, similar in purpose to Message wrapper and MSH segment</a:t>
            </a:r>
          </a:p>
          <a:p>
            <a:r>
              <a:rPr lang="en-US" dirty="0" smtClean="0"/>
              <a:t>May have associated behavior</a:t>
            </a:r>
          </a:p>
          <a:p>
            <a:r>
              <a:rPr lang="en-US" dirty="0" smtClean="0"/>
              <a:t>Can be conveyed via MLLP, SOAP or other means</a:t>
            </a:r>
          </a:p>
        </p:txBody>
      </p:sp>
    </p:spTree>
    <p:extLst>
      <p:ext uri="{BB962C8B-B14F-4D97-AF65-F5344CB8AC3E}">
        <p14:creationId xmlns:p14="http://schemas.microsoft.com/office/powerpoint/2010/main" val="313598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resources grouped for persistence</a:t>
            </a:r>
            <a:r>
              <a:rPr lang="en-US" baseline="0" dirty="0" smtClean="0"/>
              <a:t> and attestation</a:t>
            </a:r>
          </a:p>
          <a:p>
            <a:r>
              <a:rPr lang="en-US" baseline="0" dirty="0" smtClean="0"/>
              <a:t>Some document profiles will be defined by HL7, others by projects or implementers</a:t>
            </a:r>
          </a:p>
          <a:p>
            <a:r>
              <a:rPr lang="en-US" baseline="0" dirty="0" smtClean="0"/>
              <a:t>Includes a “Document” resource, similar in purpose to CDA header</a:t>
            </a:r>
          </a:p>
        </p:txBody>
      </p:sp>
    </p:spTree>
    <p:extLst>
      <p:ext uri="{BB962C8B-B14F-4D97-AF65-F5344CB8AC3E}">
        <p14:creationId xmlns:p14="http://schemas.microsoft.com/office/powerpoint/2010/main" val="331096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Initial focus will be on creating resources</a:t>
            </a:r>
          </a:p>
          <a:p>
            <a:pPr lvl="1"/>
            <a:r>
              <a:rPr lang="en-US" dirty="0" smtClean="0"/>
              <a:t>Challenge will be determining</a:t>
            </a:r>
            <a:r>
              <a:rPr lang="en-US" baseline="0" dirty="0" smtClean="0"/>
              <a:t> what fits in the 80%</a:t>
            </a:r>
          </a:p>
          <a:p>
            <a:pPr lvl="0"/>
            <a:r>
              <a:rPr lang="en-US" baseline="0" dirty="0" smtClean="0"/>
              <a:t>After that, vetting extensions and helping define profiles on resources to meet specific use-cases in different paradigms (messaging, documents, services)</a:t>
            </a:r>
          </a:p>
          <a:p>
            <a:pPr lvl="0"/>
            <a:r>
              <a:rPr lang="en-US" baseline="0" dirty="0" smtClean="0"/>
              <a:t>DAMs may still exist, but will be less essential</a:t>
            </a:r>
          </a:p>
          <a:p>
            <a:pPr lvl="1"/>
            <a:r>
              <a:rPr lang="en-US" baseline="0" dirty="0" smtClean="0"/>
              <a:t>Resources are already in user terms &amp; carry synonyms</a:t>
            </a:r>
          </a:p>
          <a:p>
            <a:pPr lvl="0"/>
            <a:r>
              <a:rPr lang="en-US" baseline="0" dirty="0" smtClean="0"/>
              <a:t>Balloting done like v2 – all resources balloted at once</a:t>
            </a:r>
          </a:p>
        </p:txBody>
      </p:sp>
    </p:spTree>
    <p:extLst>
      <p:ext uri="{BB962C8B-B14F-4D97-AF65-F5344CB8AC3E}">
        <p14:creationId xmlns:p14="http://schemas.microsoft.com/office/powerpoint/2010/main" val="293375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No more design by constraint</a:t>
            </a:r>
          </a:p>
          <a:p>
            <a:r>
              <a:rPr lang="en-US" dirty="0" smtClean="0"/>
              <a:t>Extensions will be essential.  Most</a:t>
            </a:r>
            <a:r>
              <a:rPr lang="en-US" baseline="0" dirty="0" smtClean="0"/>
              <a:t> implementations will use them</a:t>
            </a:r>
          </a:p>
          <a:p>
            <a:r>
              <a:rPr lang="en-US" baseline="0" dirty="0" smtClean="0"/>
              <a:t>Possibility HL7 will get involved in vetting extensions through voluntary submission process</a:t>
            </a:r>
          </a:p>
          <a:p>
            <a:r>
              <a:rPr lang="en-US" baseline="0" dirty="0" smtClean="0"/>
              <a:t>Dynamic model:</a:t>
            </a:r>
          </a:p>
          <a:p>
            <a:pPr lvl="1"/>
            <a:r>
              <a:rPr lang="en-US" dirty="0" smtClean="0"/>
              <a:t>Lightweight general model – event codes a la v2</a:t>
            </a:r>
          </a:p>
          <a:p>
            <a:pPr lvl="1"/>
            <a:r>
              <a:rPr lang="en-US" baseline="0" dirty="0" smtClean="0"/>
              <a:t>Committees free to define services that use Resources</a:t>
            </a:r>
          </a:p>
          <a:p>
            <a:r>
              <a:rPr lang="en-US" baseline="0" dirty="0" smtClean="0"/>
              <a:t>Ideal base for templates – consistent wire format, lots of re-use</a:t>
            </a:r>
          </a:p>
          <a:p>
            <a:pPr lvl="1"/>
            <a:r>
              <a:rPr lang="en-US" dirty="0" smtClean="0"/>
              <a:t>Some of the CIMI trials will be using FHIR</a:t>
            </a:r>
          </a:p>
        </p:txBody>
      </p:sp>
    </p:spTree>
    <p:extLst>
      <p:ext uri="{BB962C8B-B14F-4D97-AF65-F5344CB8AC3E}">
        <p14:creationId xmlns:p14="http://schemas.microsoft.com/office/powerpoint/2010/main" val="251909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MIF: there is a formal object model for FHIR definitions</a:t>
            </a:r>
            <a:endParaRPr lang="en-US" baseline="0" dirty="0" smtClean="0"/>
          </a:p>
          <a:p>
            <a:pPr lvl="1"/>
            <a:r>
              <a:rPr lang="en-US" dirty="0" smtClean="0"/>
              <a:t> Much simpler, private to tooling</a:t>
            </a:r>
          </a:p>
          <a:p>
            <a:pPr lvl="0"/>
            <a:r>
              <a:rPr lang="en-US" dirty="0" smtClean="0"/>
              <a:t>All localizations handled as extensions</a:t>
            </a:r>
          </a:p>
          <a:p>
            <a:pPr lvl="1"/>
            <a:r>
              <a:rPr lang="en-US" dirty="0" smtClean="0"/>
              <a:t>If you customize the XML, you’re non-conformant.  Period.</a:t>
            </a:r>
          </a:p>
          <a:p>
            <a:pPr lvl="0"/>
            <a:r>
              <a:rPr lang="en-US" dirty="0" smtClean="0"/>
              <a:t>HL7-defined/approved extensions will not migrate to “core” XML</a:t>
            </a:r>
            <a:endParaRPr lang="en-US" baseline="0" dirty="0" smtClean="0"/>
          </a:p>
          <a:p>
            <a:pPr lvl="1"/>
            <a:r>
              <a:rPr lang="en-US" dirty="0" smtClean="0"/>
              <a:t>Other extensions could migrate, though it would be rare</a:t>
            </a:r>
          </a:p>
        </p:txBody>
      </p:sp>
    </p:spTree>
    <p:extLst>
      <p:ext uri="{BB962C8B-B14F-4D97-AF65-F5344CB8AC3E}">
        <p14:creationId xmlns:p14="http://schemas.microsoft.com/office/powerpoint/2010/main" val="266114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differences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RIM mapping is important but not central to design</a:t>
            </a:r>
          </a:p>
          <a:p>
            <a:pPr lvl="1"/>
            <a:r>
              <a:rPr lang="en-US" dirty="0" smtClean="0"/>
              <a:t>Should still be iterative feedback based on ramifications of RIM modeling to ensure clear definition, appropriate selection of elements, etc.</a:t>
            </a:r>
          </a:p>
          <a:p>
            <a:pPr lvl="0"/>
            <a:r>
              <a:rPr lang="en-US" dirty="0" smtClean="0"/>
              <a:t>Much greater pressure</a:t>
            </a:r>
            <a:r>
              <a:rPr lang="en-US" baseline="0" dirty="0" smtClean="0"/>
              <a:t> to </a:t>
            </a:r>
            <a:r>
              <a:rPr lang="en-US" b="1" baseline="0" dirty="0" smtClean="0"/>
              <a:t>exclude</a:t>
            </a:r>
            <a:r>
              <a:rPr lang="en-US" b="0" baseline="0" dirty="0" smtClean="0"/>
              <a:t> requirements, rather than building to support anything and everything.</a:t>
            </a:r>
          </a:p>
          <a:p>
            <a:pPr lvl="0"/>
            <a:r>
              <a:rPr lang="en-US" b="0" baseline="0" dirty="0" smtClean="0"/>
              <a:t>No proliferation of models (resources)</a:t>
            </a:r>
          </a:p>
          <a:p>
            <a:pPr lvl="1"/>
            <a:r>
              <a:rPr lang="en-US" b="0" baseline="0" dirty="0" smtClean="0"/>
              <a:t>On the order of 100 total, and 20-30 of those will be edge cases like claims, clinical trials. </a:t>
            </a:r>
          </a:p>
          <a:p>
            <a:pPr lvl="1"/>
            <a:r>
              <a:rPr lang="en-US" b="0" baseline="0" dirty="0" smtClean="0"/>
              <a:t>Most general clinical systems will deal with ~50</a:t>
            </a:r>
            <a:r>
              <a:rPr lang="en-CA" b="0" baseline="0" dirty="0" smtClean="0"/>
              <a:t> max</a:t>
            </a:r>
          </a:p>
          <a:p>
            <a:pPr lvl="1"/>
            <a:r>
              <a:rPr lang="en-AU" dirty="0" smtClean="0"/>
              <a:t>Profiles may proliferate</a:t>
            </a:r>
            <a:endParaRPr lang="en-CA" b="0" baseline="0" dirty="0" smtClean="0"/>
          </a:p>
          <a:p>
            <a:pPr lvl="0"/>
            <a:r>
              <a:rPr lang="en-US" b="0" baseline="0" dirty="0" smtClean="0"/>
              <a:t>Everything driven by business names, not RIM names</a:t>
            </a:r>
            <a:endParaRPr lang="en-CA" b="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01609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Terminology </a:t>
            </a:r>
          </a:p>
          <a:p>
            <a:pPr lvl="1"/>
            <a:r>
              <a:rPr lang="en-US" dirty="0" smtClean="0"/>
              <a:t>Simpler façade over core principles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en-US" dirty="0" smtClean="0"/>
              <a:t>till complex</a:t>
            </a:r>
            <a:r>
              <a:rPr lang="en-US" baseline="0" dirty="0" smtClean="0"/>
              <a:t> &amp; hard</a:t>
            </a:r>
          </a:p>
          <a:p>
            <a:r>
              <a:rPr lang="en-US" baseline="0" dirty="0" smtClean="0"/>
              <a:t>RIM mapping still required, though possibly more centralized and with better QA</a:t>
            </a:r>
          </a:p>
          <a:p>
            <a:r>
              <a:rPr lang="en-US" baseline="0" dirty="0" smtClean="0"/>
              <a:t>Still challenges finding good definitions</a:t>
            </a:r>
          </a:p>
          <a:p>
            <a:pPr lvl="1"/>
            <a:r>
              <a:rPr lang="en-US" dirty="0" smtClean="0"/>
              <a:t>Maybe greater, due to focus on minimal word count</a:t>
            </a:r>
          </a:p>
          <a:p>
            <a:pPr lvl="0"/>
            <a:r>
              <a:rPr lang="en-US" dirty="0" smtClean="0"/>
              <a:t>Documents, messages &amp; services still exist</a:t>
            </a:r>
          </a:p>
          <a:p>
            <a:pPr lvl="1"/>
            <a:r>
              <a:rPr lang="en-US" dirty="0" smtClean="0"/>
              <a:t>Much better chance for consistency of data</a:t>
            </a:r>
          </a:p>
        </p:txBody>
      </p:sp>
    </p:spTree>
    <p:extLst>
      <p:ext uri="{BB962C8B-B14F-4D97-AF65-F5344CB8AC3E}">
        <p14:creationId xmlns:p14="http://schemas.microsoft.com/office/powerpoint/2010/main" val="212626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is necessary because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V3 is too hard</a:t>
            </a:r>
          </a:p>
          <a:p>
            <a:pPr lvl="0"/>
            <a:r>
              <a:rPr lang="en-US" dirty="0" smtClean="0"/>
              <a:t>Documents aren’t enough</a:t>
            </a:r>
          </a:p>
          <a:p>
            <a:pPr lvl="0"/>
            <a:r>
              <a:rPr lang="en-US" dirty="0" smtClean="0"/>
              <a:t>V2 needs a transition path</a:t>
            </a:r>
          </a:p>
          <a:p>
            <a:pPr lvl="0"/>
            <a:r>
              <a:rPr lang="en-US" dirty="0" smtClean="0"/>
              <a:t>There are new markets and HL7 needs something to offer</a:t>
            </a:r>
          </a:p>
          <a:p>
            <a:pPr lvl="0"/>
            <a:r>
              <a:rPr lang="en-US" dirty="0" smtClean="0"/>
              <a:t>The world has evolved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46747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of interest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Can’t change cardinality.  If you need to, you define a new element,</a:t>
            </a:r>
            <a:r>
              <a:rPr lang="en-US" baseline="0" dirty="0" smtClean="0"/>
              <a:t> not change the old one</a:t>
            </a:r>
          </a:p>
          <a:p>
            <a:pPr lvl="1"/>
            <a:r>
              <a:rPr lang="en-US" dirty="0" smtClean="0"/>
              <a:t>Any singular elements that could repeat in the RIM must clearly define which repetition is selected</a:t>
            </a:r>
          </a:p>
          <a:p>
            <a:pPr lvl="0"/>
            <a:r>
              <a:rPr lang="en-US" dirty="0" smtClean="0"/>
              <a:t>REST is really popular,</a:t>
            </a:r>
            <a:r>
              <a:rPr lang="en-US" baseline="0" dirty="0" smtClean="0"/>
              <a:t> </a:t>
            </a:r>
            <a:r>
              <a:rPr lang="en-US" baseline="0" dirty="0" smtClean="0"/>
              <a:t>but, depending on technology stack may not scale </a:t>
            </a:r>
            <a:r>
              <a:rPr lang="en-US" baseline="0" dirty="0" smtClean="0"/>
              <a:t>in any sort of non-trusted </a:t>
            </a:r>
            <a:r>
              <a:rPr lang="en-US" baseline="0" dirty="0" smtClean="0"/>
              <a:t>environment</a:t>
            </a:r>
          </a:p>
          <a:p>
            <a:pPr lvl="1"/>
            <a:r>
              <a:rPr lang="en-US" dirty="0" smtClean="0"/>
              <a:t>Whether REST makes sense will depend on implementation environment</a:t>
            </a:r>
          </a:p>
          <a:p>
            <a:pPr lvl="1"/>
            <a:r>
              <a:rPr lang="en-US" dirty="0" smtClean="0"/>
              <a:t>Don’t need REST to use FHIR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184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Governance</a:t>
            </a:r>
            <a:r>
              <a:rPr lang="en-US" baseline="0" dirty="0" smtClean="0"/>
              <a:t> challenges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Who owns what resource?</a:t>
            </a:r>
          </a:p>
          <a:p>
            <a:r>
              <a:rPr lang="en-US" dirty="0" smtClean="0"/>
              <a:t>When do</a:t>
            </a:r>
            <a:r>
              <a:rPr lang="en-US" baseline="0" dirty="0" smtClean="0"/>
              <a:t> we create a new resource?</a:t>
            </a:r>
          </a:p>
          <a:p>
            <a:pPr lvl="1"/>
            <a:r>
              <a:rPr lang="en-US" dirty="0" smtClean="0"/>
              <a:t>Need to avoid overlap</a:t>
            </a:r>
          </a:p>
          <a:p>
            <a:pPr lvl="1"/>
            <a:r>
              <a:rPr lang="en-US" dirty="0" smtClean="0"/>
              <a:t>Existing problem becomes more important</a:t>
            </a:r>
          </a:p>
          <a:p>
            <a:pPr lvl="0"/>
            <a:r>
              <a:rPr lang="en-US" dirty="0" smtClean="0"/>
              <a:t>What fits in the 80%?</a:t>
            </a:r>
          </a:p>
          <a:p>
            <a:pPr lvl="0"/>
            <a:r>
              <a:rPr lang="en-US" dirty="0" smtClean="0"/>
              <a:t>How much time to we give to FHIR vs. traditional v3?</a:t>
            </a:r>
          </a:p>
          <a:p>
            <a:pPr lvl="0"/>
            <a:r>
              <a:rPr lang="en-US" dirty="0" smtClean="0"/>
              <a:t>When faced with a use-case, do we use documents, messages, services or REST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Can do all of the above, but multiple solutions could have interoperability consequences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25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Tooling and Migration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08340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No need for v3-generator</a:t>
            </a:r>
          </a:p>
          <a:p>
            <a:r>
              <a:rPr lang="en-US" dirty="0" smtClean="0"/>
              <a:t>No need for RMIM designer</a:t>
            </a:r>
          </a:p>
          <a:p>
            <a:r>
              <a:rPr lang="en-US" dirty="0" smtClean="0"/>
              <a:t>Unlikely to need new Instance Editor as most rules will be Schema or Schematron enforced.</a:t>
            </a:r>
          </a:p>
          <a:p>
            <a:r>
              <a:rPr lang="en-US" dirty="0" smtClean="0"/>
              <a:t>Internal tooling:</a:t>
            </a:r>
          </a:p>
          <a:p>
            <a:pPr lvl="1"/>
            <a:r>
              <a:rPr lang="en-US" dirty="0" smtClean="0"/>
              <a:t>Some v3 tooling still needed</a:t>
            </a:r>
          </a:p>
          <a:p>
            <a:pPr lvl="1"/>
            <a:r>
              <a:rPr lang="en-US" dirty="0" err="1" smtClean="0"/>
              <a:t>Rosetree</a:t>
            </a:r>
            <a:r>
              <a:rPr lang="en-US" dirty="0" smtClean="0"/>
              <a:t> (or some other RIM &amp; Vocab browser still needed)</a:t>
            </a:r>
          </a:p>
          <a:p>
            <a:pPr lvl="1"/>
            <a:r>
              <a:rPr lang="en-US" dirty="0" smtClean="0"/>
              <a:t>Pub-DB will likely go away, though exact evolution depends on dynamic model decisions</a:t>
            </a:r>
          </a:p>
        </p:txBody>
      </p:sp>
    </p:spTree>
    <p:extLst>
      <p:ext uri="{BB962C8B-B14F-4D97-AF65-F5344CB8AC3E}">
        <p14:creationId xmlns:p14="http://schemas.microsoft.com/office/powerpoint/2010/main" val="24232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Generation tool built</a:t>
            </a:r>
            <a:r>
              <a:rPr lang="en-US" baseline="0" dirty="0" smtClean="0"/>
              <a:t> in Java.  Anyone can build the publication at will</a:t>
            </a:r>
          </a:p>
          <a:p>
            <a:r>
              <a:rPr lang="en-US" baseline="0" dirty="0" smtClean="0"/>
              <a:t>Source files maintained as xml spreadsheets</a:t>
            </a:r>
          </a:p>
          <a:p>
            <a:pPr lvl="1"/>
            <a:r>
              <a:rPr lang="en-US" dirty="0" smtClean="0"/>
              <a:t>Easy Editing</a:t>
            </a:r>
          </a:p>
          <a:p>
            <a:pPr lvl="1"/>
            <a:r>
              <a:rPr lang="en-US" dirty="0" smtClean="0"/>
              <a:t>Easy source control &amp; Easy merging</a:t>
            </a:r>
          </a:p>
          <a:p>
            <a:pPr lvl="1"/>
            <a:r>
              <a:rPr lang="en-US" dirty="0" smtClean="0"/>
              <a:t>Easy importing into whatever</a:t>
            </a:r>
          </a:p>
          <a:p>
            <a:pPr lvl="0"/>
            <a:r>
              <a:rPr lang="en-US" dirty="0" smtClean="0"/>
              <a:t>May get more sophisticated tooling over time (e.g. vocab support)</a:t>
            </a:r>
          </a:p>
          <a:p>
            <a:pPr lvl="0"/>
            <a:r>
              <a:rPr lang="en-US" dirty="0" smtClean="0"/>
              <a:t>Will likely</a:t>
            </a:r>
            <a:r>
              <a:rPr lang="en-US" baseline="0" dirty="0" smtClean="0"/>
              <a:t> need tooling to help with mapping and particularly with defining conformance profiles</a:t>
            </a:r>
          </a:p>
          <a:p>
            <a:pPr lvl="0"/>
            <a:r>
              <a:rPr lang="en-US" baseline="0" dirty="0" smtClean="0"/>
              <a:t>Need registry tool to manage registered extensions too</a:t>
            </a:r>
          </a:p>
        </p:txBody>
      </p:sp>
    </p:spTree>
    <p:extLst>
      <p:ext uri="{BB962C8B-B14F-4D97-AF65-F5344CB8AC3E}">
        <p14:creationId xmlns:p14="http://schemas.microsoft.com/office/powerpoint/2010/main" val="20633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Current version at </a:t>
            </a:r>
            <a:r>
              <a:rPr lang="en-US" dirty="0" smtClean="0">
                <a:hlinkClick r:id="rId2"/>
              </a:rPr>
              <a:t>http://www.hl7.org/fhir</a:t>
            </a:r>
            <a:endParaRPr lang="en-US" dirty="0" smtClean="0"/>
          </a:p>
          <a:p>
            <a:pPr lvl="1"/>
            <a:r>
              <a:rPr lang="en-US" dirty="0" smtClean="0"/>
              <a:t>Implies a new &amp; different ballot publication process</a:t>
            </a:r>
          </a:p>
          <a:p>
            <a:pPr lvl="1"/>
            <a:r>
              <a:rPr lang="en-US" dirty="0" smtClean="0"/>
              <a:t>FHIR is balloted as a single spec like v2</a:t>
            </a:r>
          </a:p>
          <a:p>
            <a:r>
              <a:rPr lang="en-US" dirty="0" smtClean="0"/>
              <a:t>Instance example mandatory</a:t>
            </a:r>
          </a:p>
          <a:p>
            <a:pPr lvl="0"/>
            <a:r>
              <a:rPr lang="en-US" dirty="0" smtClean="0"/>
              <a:t>Publication automatically generated from source files – by anyone</a:t>
            </a:r>
          </a:p>
          <a:p>
            <a:pPr lvl="1"/>
            <a:r>
              <a:rPr lang="en-US" dirty="0" smtClean="0"/>
              <a:t>Schemas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Validation of instance example</a:t>
            </a:r>
          </a:p>
          <a:p>
            <a:pPr lvl="1"/>
            <a:r>
              <a:rPr lang="en-US" dirty="0"/>
              <a:t>reference implementations: Java, C#, others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728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Realistically, we don’t expect anyone to migrate existing interfaces any time soon.</a:t>
            </a:r>
          </a:p>
          <a:p>
            <a:r>
              <a:rPr lang="en-US" dirty="0" smtClean="0"/>
              <a:t>Initial adopters will be green-field, new technology</a:t>
            </a:r>
          </a:p>
          <a:p>
            <a:r>
              <a:rPr lang="en-US" dirty="0" smtClean="0"/>
              <a:t>FHIR may see use behind the scenes in v2 systems before it sees use over the wire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38200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– v2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Already have an integration engine that supports translation between v2 and FHIR</a:t>
            </a:r>
          </a:p>
          <a:p>
            <a:r>
              <a:rPr lang="en-US" dirty="0" smtClean="0"/>
              <a:t>Resources map to segments reasonably well</a:t>
            </a:r>
          </a:p>
          <a:p>
            <a:r>
              <a:rPr lang="en-US" dirty="0" smtClean="0"/>
              <a:t>As always, the challenge with v2 mapping is the variability of v2 interfaces</a:t>
            </a:r>
          </a:p>
          <a:p>
            <a:pPr lvl="1"/>
            <a:r>
              <a:rPr lang="en-US" dirty="0" smtClean="0"/>
              <a:t>“Common” mappings can be created, but they won’t be one size fits all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461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– v3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V3 migrations should be more straight-forward as semantics are clear</a:t>
            </a:r>
          </a:p>
          <a:p>
            <a:pPr lvl="1"/>
            <a:r>
              <a:rPr lang="en-US" dirty="0" smtClean="0"/>
              <a:t>Migrations will need to happen based on templates and realm constraints rather than international specs in most cases</a:t>
            </a:r>
          </a:p>
          <a:p>
            <a:r>
              <a:rPr lang="en-US" dirty="0" smtClean="0"/>
              <a:t>Round-trip transforms are possible</a:t>
            </a:r>
          </a:p>
          <a:p>
            <a:pPr lvl="1"/>
            <a:r>
              <a:rPr lang="en-US" dirty="0" smtClean="0"/>
              <a:t>Which get targeted first will depend on implementer desires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233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38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V3 is too hard?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V3 puts needs of the modeler</a:t>
            </a:r>
            <a:r>
              <a:rPr lang="en-US" baseline="0" dirty="0" smtClean="0"/>
              <a:t> before the needs of the implementer</a:t>
            </a:r>
          </a:p>
          <a:p>
            <a:pPr lvl="1"/>
            <a:r>
              <a:rPr lang="en-US" baseline="0" dirty="0" smtClean="0"/>
              <a:t>How we publish – targeted to reviewer</a:t>
            </a:r>
          </a:p>
          <a:p>
            <a:pPr lvl="1"/>
            <a:r>
              <a:rPr lang="en-US" baseline="0" dirty="0" smtClean="0"/>
              <a:t>What we publish – rationale, derivations, abstractions</a:t>
            </a:r>
          </a:p>
          <a:p>
            <a:pPr lvl="1"/>
            <a:r>
              <a:rPr lang="en-US" baseline="0" dirty="0" smtClean="0"/>
              <a:t>Content of instances – cluttered with semantic structures</a:t>
            </a:r>
          </a:p>
          <a:p>
            <a:pPr lvl="0"/>
            <a:r>
              <a:rPr lang="en-US" baseline="0" dirty="0" smtClean="0"/>
              <a:t>Learning curve is too steep</a:t>
            </a:r>
          </a:p>
          <a:p>
            <a:pPr lvl="1"/>
            <a:r>
              <a:rPr lang="en-US" dirty="0" smtClean="0"/>
              <a:t>Have you looked at a normative edition lately?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5072058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Follow-up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content on the FHIR site</a:t>
            </a:r>
          </a:p>
          <a:p>
            <a:pPr lvl="1"/>
            <a:r>
              <a:rPr lang="en-US" dirty="0" smtClean="0">
                <a:hlinkClick r:id="rId2"/>
              </a:rPr>
              <a:t>http://www.hl7.org/fhir</a:t>
            </a:r>
            <a:endParaRPr lang="en-US" dirty="0" smtClean="0"/>
          </a:p>
          <a:p>
            <a:r>
              <a:rPr lang="en-US" dirty="0" smtClean="0"/>
              <a:t>Provide feedback on the wiki</a:t>
            </a:r>
          </a:p>
          <a:p>
            <a:r>
              <a:rPr lang="en-US" dirty="0" smtClean="0"/>
              <a:t>Numerous FHIR-related sessions during the week</a:t>
            </a:r>
          </a:p>
          <a:p>
            <a:r>
              <a:rPr lang="en-US" dirty="0" smtClean="0"/>
              <a:t>Attend the Q4 tutorial (or e-mail for a copy of the slides)</a:t>
            </a:r>
          </a:p>
          <a:p>
            <a:r>
              <a:rPr lang="en-US" dirty="0" smtClean="0"/>
              <a:t>Consider drafting a PSS for your committee to start creating FHIR resources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513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this week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quarters scheduled for FHIR-related topics, including:</a:t>
            </a:r>
          </a:p>
          <a:p>
            <a:pPr lvl="1"/>
            <a:r>
              <a:rPr lang="en-US" dirty="0" smtClean="0"/>
              <a:t>ITS: XML, JSON, REST -  Wed Q1-Q2</a:t>
            </a:r>
          </a:p>
          <a:p>
            <a:pPr lvl="1"/>
            <a:r>
              <a:rPr lang="en-US" dirty="0" smtClean="0"/>
              <a:t>RIMBAA: - Architecture of resources, example implementations  Thurs Q1</a:t>
            </a:r>
          </a:p>
          <a:p>
            <a:pPr lvl="1"/>
            <a:r>
              <a:rPr lang="en-CA" dirty="0" smtClean="0"/>
              <a:t>Others </a:t>
            </a:r>
            <a:r>
              <a:rPr lang="en-CA" dirty="0" smtClean="0"/>
              <a:t>TBA</a:t>
            </a:r>
          </a:p>
          <a:p>
            <a:pPr lvl="2"/>
            <a:r>
              <a:rPr lang="en-US" dirty="0" smtClean="0"/>
              <a:t>Refer to Grahame’s blog:</a:t>
            </a:r>
          </a:p>
          <a:p>
            <a:pPr lvl="2"/>
            <a:r>
              <a:rPr lang="en-CA" dirty="0"/>
              <a:t>http://</a:t>
            </a:r>
            <a:r>
              <a:rPr lang="en-CA" dirty="0" smtClean="0"/>
              <a:t>www.healthintersections.com.au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69493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Contacts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FHIR Mailing list:</a:t>
            </a:r>
            <a:br>
              <a:rPr lang="en-AU" dirty="0" smtClean="0"/>
            </a:br>
            <a:r>
              <a:rPr lang="en-AU" dirty="0" smtClean="0">
                <a:hlinkClick r:id="rId2"/>
              </a:rPr>
              <a:t>fhir@lists.hl7.org</a:t>
            </a:r>
            <a:endParaRPr lang="en-AU" dirty="0" smtClean="0"/>
          </a:p>
          <a:p>
            <a:endParaRPr lang="en-AU" sz="1200" dirty="0" smtClean="0"/>
          </a:p>
          <a:p>
            <a:r>
              <a:rPr lang="en-AU" dirty="0" smtClean="0"/>
              <a:t>Grahame: </a:t>
            </a:r>
            <a:br>
              <a:rPr lang="en-AU" dirty="0" smtClean="0"/>
            </a:br>
            <a:r>
              <a:rPr lang="en-AU" dirty="0" smtClean="0">
                <a:hlinkClick r:id="rId3"/>
              </a:rPr>
              <a:t>grahame@healthintersections.com.au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err="1" smtClean="0"/>
              <a:t>Ewout</a:t>
            </a:r>
            <a:r>
              <a:rPr lang="en-AU" dirty="0" smtClean="0"/>
              <a:t>: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>
                <a:hlinkClick r:id="rId4"/>
              </a:rPr>
              <a:t>e.kramer@furore.com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Lloyd: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>
                <a:hlinkClick r:id="rId5"/>
              </a:rPr>
              <a:t>lloyd@lmckenzie.com</a:t>
            </a:r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6193409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Answers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201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following slides were not part of the tutorial presentation, but summarize questions asked during or following the presentation.</a:t>
            </a:r>
          </a:p>
          <a:p>
            <a:pPr lvl="1"/>
            <a:r>
              <a:rPr lang="en-US" dirty="0" smtClean="0"/>
              <a:t>Note: Some comments were applied directly as updates to slides</a:t>
            </a:r>
            <a:r>
              <a:rPr lang="en-US" baseline="0" dirty="0" smtClean="0"/>
              <a:t> rather than included in this section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352043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there an automatable conversion from v3 to FHIR?</a:t>
            </a:r>
          </a:p>
          <a:p>
            <a:pPr lvl="1"/>
            <a:r>
              <a:rPr lang="en-US" dirty="0" smtClean="0"/>
              <a:t>No.  Design process &amp; though process is different and requires human intervention</a:t>
            </a:r>
          </a:p>
          <a:p>
            <a:pPr lvl="1"/>
            <a:r>
              <a:rPr lang="en-US" dirty="0" smtClean="0"/>
              <a:t>Once FHIR resource design is complete, possible to transform between FHIR and RMIMs if desired</a:t>
            </a:r>
          </a:p>
          <a:p>
            <a:r>
              <a:rPr lang="en-US" dirty="0" smtClean="0"/>
              <a:t>Will you create a template PSS for committees looking at doing FHIR resources?</a:t>
            </a:r>
          </a:p>
          <a:p>
            <a:pPr lvl="1"/>
            <a:r>
              <a:rPr lang="en-US" dirty="0" smtClean="0"/>
              <a:t>Yes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752501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the timeline?</a:t>
            </a:r>
          </a:p>
          <a:p>
            <a:pPr lvl="1"/>
            <a:r>
              <a:rPr lang="en-US" dirty="0" smtClean="0"/>
              <a:t>Initial methodology ballot this summer</a:t>
            </a:r>
          </a:p>
          <a:p>
            <a:pPr lvl="1"/>
            <a:r>
              <a:rPr lang="en-US" dirty="0" smtClean="0"/>
              <a:t>DSTU first ballot of initial set of resources this fall</a:t>
            </a:r>
          </a:p>
          <a:p>
            <a:pPr lvl="1"/>
            <a:r>
              <a:rPr lang="en-US" dirty="0" smtClean="0"/>
              <a:t>In theory could be done DSTU of implementable chunk of FHIR in 2 years</a:t>
            </a:r>
          </a:p>
          <a:p>
            <a:pPr lvl="1"/>
            <a:r>
              <a:rPr lang="en-US" dirty="0" smtClean="0"/>
              <a:t>In practice, dependent on work of committees</a:t>
            </a:r>
          </a:p>
        </p:txBody>
      </p:sp>
    </p:spTree>
    <p:extLst>
      <p:ext uri="{BB962C8B-B14F-4D97-AF65-F5344CB8AC3E}">
        <p14:creationId xmlns:p14="http://schemas.microsoft.com/office/powerpoint/2010/main" val="37039394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What’s the overlap between FHIR and CIMI?</a:t>
            </a:r>
          </a:p>
          <a:p>
            <a:pPr lvl="1"/>
            <a:r>
              <a:rPr lang="en-CA" dirty="0" smtClean="0"/>
              <a:t>Solving different problems, with different scopes, intents and organisational priorities</a:t>
            </a:r>
          </a:p>
          <a:p>
            <a:pPr lvl="1"/>
            <a:r>
              <a:rPr lang="en-CA" dirty="0" smtClean="0"/>
              <a:t>They overlap. Many people, including the leads for CIMI and FHIR would like them to be consistent</a:t>
            </a:r>
          </a:p>
          <a:p>
            <a:pPr lvl="1"/>
            <a:r>
              <a:rPr lang="en-CA" dirty="0" smtClean="0"/>
              <a:t>Don't know at this time what that would actually mean, and neither project is willing to wait for the other</a:t>
            </a:r>
          </a:p>
          <a:p>
            <a:pPr lvl="1"/>
            <a:r>
              <a:rPr lang="en-CA" dirty="0" smtClean="0"/>
              <a:t>Will continue to have interaction and cross-pollination in the hope that this prevents the projects from becoming inconsistent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25971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the relationship between FHIR and CDA?</a:t>
            </a:r>
          </a:p>
          <a:p>
            <a:pPr lvl="1"/>
            <a:r>
              <a:rPr lang="en-US" dirty="0" smtClean="0"/>
              <a:t>CDA can be expressed in FHIR</a:t>
            </a:r>
          </a:p>
          <a:p>
            <a:pPr lvl="1"/>
            <a:r>
              <a:rPr lang="en-US" dirty="0" smtClean="0"/>
              <a:t>When/if that migration will happen will be</a:t>
            </a:r>
            <a:r>
              <a:rPr lang="en-US" baseline="0" dirty="0" smtClean="0"/>
              <a:t> up to Structured Docs (and possibly influenced by TSC)</a:t>
            </a:r>
          </a:p>
          <a:p>
            <a:pPr lvl="1"/>
            <a:r>
              <a:rPr lang="en-US" baseline="0" dirty="0" smtClean="0"/>
              <a:t>For now, need to see how quickly FHIR moves </a:t>
            </a:r>
            <a:r>
              <a:rPr lang="en-US" baseline="0" dirty="0" err="1" smtClean="0"/>
              <a:t>wrt</a:t>
            </a:r>
            <a:r>
              <a:rPr lang="en-US" baseline="0" dirty="0" smtClean="0"/>
              <a:t> CDA R3</a:t>
            </a:r>
          </a:p>
        </p:txBody>
      </p:sp>
    </p:spTree>
    <p:extLst>
      <p:ext uri="{BB962C8B-B14F-4D97-AF65-F5344CB8AC3E}">
        <p14:creationId xmlns:p14="http://schemas.microsoft.com/office/powerpoint/2010/main" val="22270530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implementers start doing FHIR before it’s “official”?</a:t>
            </a:r>
          </a:p>
          <a:p>
            <a:pPr lvl="1"/>
            <a:r>
              <a:rPr lang="en-US" dirty="0" smtClean="0"/>
              <a:t>Yes.</a:t>
            </a:r>
            <a:r>
              <a:rPr lang="en-US" baseline="0" dirty="0" smtClean="0"/>
              <a:t>  And some already are</a:t>
            </a:r>
          </a:p>
          <a:p>
            <a:pPr lvl="1"/>
            <a:r>
              <a:rPr lang="en-US" baseline="0" dirty="0" smtClean="0"/>
              <a:t>Take the idea and run with it.  Try things.  But be aware that you can’t claim it’s “standard” and that retrofitting to become standard may be necessary later</a:t>
            </a:r>
          </a:p>
        </p:txBody>
      </p:sp>
    </p:spTree>
    <p:extLst>
      <p:ext uri="{BB962C8B-B14F-4D97-AF65-F5344CB8AC3E}">
        <p14:creationId xmlns:p14="http://schemas.microsoft.com/office/powerpoint/2010/main" val="2398184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V3 is too hard?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rtl="0" eaLnBrk="1" latinLnBrk="0" hangingPunct="1"/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UV specs are too abstract, too big or both</a:t>
            </a:r>
            <a:endParaRPr lang="en-CA" sz="3200" dirty="0" smtClean="0">
              <a:effectLst/>
            </a:endParaRPr>
          </a:p>
          <a:p>
            <a:pPr rtl="0" eaLnBrk="1" latinLnBrk="0" hangingPunct="1"/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Implementers/projects must significantly constrain to allow implementation</a:t>
            </a:r>
            <a:endParaRPr lang="en-CA" dirty="0" smtClean="0">
              <a:effectLst/>
            </a:endParaRPr>
          </a:p>
          <a:p>
            <a:pPr rtl="0" eaLnBrk="1" latinLnBrk="0" hangingPunct="1"/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Barrier to adoption &amp; interoperability</a:t>
            </a:r>
            <a:endParaRPr lang="en-CA" dirty="0" smtClean="0">
              <a:effectLst/>
            </a:endParaRPr>
          </a:p>
          <a:p>
            <a:r>
              <a:rPr lang="en-US" dirty="0" smtClean="0"/>
              <a:t>Tools to develop,</a:t>
            </a:r>
            <a:r>
              <a:rPr lang="en-US" baseline="0" dirty="0" smtClean="0"/>
              <a:t> maintain &amp; constrain are all custom</a:t>
            </a:r>
          </a:p>
          <a:p>
            <a:pPr lvl="1"/>
            <a:r>
              <a:rPr lang="en-US" dirty="0" smtClean="0"/>
              <a:t>Even newer tools build on top of “off-the-shelf” UML are heavily</a:t>
            </a:r>
            <a:r>
              <a:rPr lang="en-US" baseline="0" dirty="0" smtClean="0"/>
              <a:t> customized</a:t>
            </a:r>
          </a:p>
          <a:p>
            <a:pPr lvl="0"/>
            <a:r>
              <a:rPr lang="en-US" baseline="0" dirty="0" smtClean="0"/>
              <a:t>Wire format is unstable</a:t>
            </a:r>
          </a:p>
          <a:p>
            <a:pPr lvl="1"/>
            <a:r>
              <a:rPr lang="en-US" baseline="0" dirty="0" smtClean="0"/>
              <a:t>In addition to changes between jurisdictions, wire format can change between versions</a:t>
            </a:r>
          </a:p>
        </p:txBody>
      </p:sp>
    </p:spTree>
    <p:extLst>
      <p:ext uri="{BB962C8B-B14F-4D97-AF65-F5344CB8AC3E}">
        <p14:creationId xmlns:p14="http://schemas.microsoft.com/office/powerpoint/2010/main" val="146782788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you really going to never move extensions into core?</a:t>
            </a:r>
          </a:p>
          <a:p>
            <a:pPr lvl="1"/>
            <a:r>
              <a:rPr lang="en-US" dirty="0" smtClean="0"/>
              <a:t>Point</a:t>
            </a:r>
            <a:r>
              <a:rPr lang="en-US" baseline="0" dirty="0" smtClean="0"/>
              <a:t> of contention</a:t>
            </a:r>
          </a:p>
          <a:p>
            <a:pPr lvl="1"/>
            <a:r>
              <a:rPr lang="en-US" baseline="0" dirty="0" smtClean="0"/>
              <a:t>Costs to doing so and not doing so</a:t>
            </a:r>
          </a:p>
          <a:p>
            <a:pPr lvl="1"/>
            <a:r>
              <a:rPr lang="en-US" baseline="0" dirty="0" smtClean="0"/>
              <a:t>Even if we choose not to, creating a new replacement resource (e.g. Person2) is possible</a:t>
            </a:r>
          </a:p>
          <a:p>
            <a:pPr lvl="1"/>
            <a:r>
              <a:rPr lang="en-US" baseline="0" dirty="0" smtClean="0"/>
              <a:t>Will revisit as we get closer to normative and have more implementer opinion</a:t>
            </a:r>
          </a:p>
        </p:txBody>
      </p:sp>
    </p:spTree>
    <p:extLst>
      <p:ext uri="{BB962C8B-B14F-4D97-AF65-F5344CB8AC3E}">
        <p14:creationId xmlns:p14="http://schemas.microsoft.com/office/powerpoint/2010/main" val="9240914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FHIR compatible with the NIEM?</a:t>
            </a:r>
          </a:p>
          <a:p>
            <a:pPr lvl="1"/>
            <a:r>
              <a:rPr lang="en-US" dirty="0" smtClean="0"/>
              <a:t>That will be one of the source models resources will be designed</a:t>
            </a:r>
            <a:r>
              <a:rPr lang="en-US" baseline="0" dirty="0" smtClean="0"/>
              <a:t> taking into consideration.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4479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V3 is too hard - result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 smtClean="0"/>
              <a:t>Development process is slow</a:t>
            </a:r>
          </a:p>
          <a:p>
            <a:pPr lvl="1"/>
            <a:r>
              <a:rPr lang="en-US" dirty="0" smtClean="0"/>
              <a:t>3-7+ years for a domain to become normative</a:t>
            </a:r>
          </a:p>
          <a:p>
            <a:pPr lvl="0"/>
            <a:r>
              <a:rPr lang="en-US" dirty="0" smtClean="0"/>
              <a:t>Poor market penetration</a:t>
            </a:r>
          </a:p>
          <a:p>
            <a:pPr lvl="1"/>
            <a:r>
              <a:rPr lang="en-US" dirty="0" smtClean="0"/>
              <a:t>Very little up-take without major sponsorship (and investment) by large projects</a:t>
            </a:r>
          </a:p>
          <a:p>
            <a:pPr lvl="1"/>
            <a:r>
              <a:rPr lang="en-US" dirty="0" smtClean="0"/>
              <a:t>V3 messaging is non-starter in the US, despite</a:t>
            </a:r>
            <a:r>
              <a:rPr lang="en-US" baseline="0" dirty="0" smtClean="0"/>
              <a:t> massive activity &amp; investment in healthcare interoperability</a:t>
            </a:r>
            <a:endParaRPr lang="en-US" dirty="0" smtClean="0"/>
          </a:p>
          <a:p>
            <a:pPr lvl="0"/>
            <a:r>
              <a:rPr lang="en-US" dirty="0" smtClean="0"/>
              <a:t>With exception of CDA and one or two other specs, </a:t>
            </a:r>
            <a:r>
              <a:rPr lang="en-US" b="1" dirty="0" smtClean="0"/>
              <a:t>zero</a:t>
            </a:r>
            <a:r>
              <a:rPr lang="en-US" b="0" dirty="0" smtClean="0"/>
              <a:t> direct (wire-format compatible) implementation of HL7</a:t>
            </a:r>
            <a:r>
              <a:rPr lang="en-US" b="0" baseline="0" dirty="0" smtClean="0"/>
              <a:t> v3 specs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090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TrainingPresentation</Template>
  <TotalTime>0</TotalTime>
  <Words>3599</Words>
  <Application>Microsoft Office PowerPoint</Application>
  <PresentationFormat>On-screen Show (4:3)</PresentationFormat>
  <Paragraphs>468</Paragraphs>
  <Slides>81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2" baseType="lpstr">
      <vt:lpstr>TrainingPresentation</vt:lpstr>
      <vt:lpstr>Introduction to HL7 FHIR</vt:lpstr>
      <vt:lpstr>Outline</vt:lpstr>
      <vt:lpstr>Who are we?</vt:lpstr>
      <vt:lpstr>Caveats !</vt:lpstr>
      <vt:lpstr>Why FHIR?</vt:lpstr>
      <vt:lpstr>FHIR is necessary because</vt:lpstr>
      <vt:lpstr>V3 is too hard?</vt:lpstr>
      <vt:lpstr>V3 is too hard? (cont’d)</vt:lpstr>
      <vt:lpstr>V3 is too hard - result</vt:lpstr>
      <vt:lpstr>Documents are not enough</vt:lpstr>
      <vt:lpstr>Documents are not enough</vt:lpstr>
      <vt:lpstr>V2 needs a transition path</vt:lpstr>
      <vt:lpstr>New Markets</vt:lpstr>
      <vt:lpstr>The world has evolved</vt:lpstr>
      <vt:lpstr>Fhir Background</vt:lpstr>
      <vt:lpstr>Fresh Look</vt:lpstr>
      <vt:lpstr>HL7 v3 has failed?</vt:lpstr>
      <vt:lpstr>So what should HL7 do?</vt:lpstr>
      <vt:lpstr>RFH/FHIR</vt:lpstr>
      <vt:lpstr>PowerPoint Presentation</vt:lpstr>
      <vt:lpstr>Highrise</vt:lpstr>
      <vt:lpstr>RFH or FHIR?</vt:lpstr>
      <vt:lpstr>Transition to HL7</vt:lpstr>
      <vt:lpstr>What is FHIR?</vt:lpstr>
      <vt:lpstr>What is FHIR?</vt:lpstr>
      <vt:lpstr>FHIR premises</vt:lpstr>
      <vt:lpstr>FHIR premises (cont’d)</vt:lpstr>
      <vt:lpstr>FHIR Basics</vt:lpstr>
      <vt:lpstr>RESTful Interfaces</vt:lpstr>
      <vt:lpstr>FHIR Basics (cont’d)</vt:lpstr>
      <vt:lpstr>FHIR Basics (cont’d)</vt:lpstr>
      <vt:lpstr>FHIR Basics (cont’d)</vt:lpstr>
      <vt:lpstr>FHIR Basics (cont’d)</vt:lpstr>
      <vt:lpstr>New artifacts</vt:lpstr>
      <vt:lpstr>New datatypes model</vt:lpstr>
      <vt:lpstr>New datatypes model</vt:lpstr>
      <vt:lpstr>Datatypes primitives</vt:lpstr>
      <vt:lpstr>Example – CD datatype</vt:lpstr>
      <vt:lpstr>Example – CD datatype</vt:lpstr>
      <vt:lpstr>Example – CD datatype</vt:lpstr>
      <vt:lpstr>Resource</vt:lpstr>
      <vt:lpstr>Resource elements</vt:lpstr>
      <vt:lpstr>Resource representations</vt:lpstr>
      <vt:lpstr>Example - Person</vt:lpstr>
      <vt:lpstr>Example - Person</vt:lpstr>
      <vt:lpstr>Example - Person</vt:lpstr>
      <vt:lpstr>Example - Person</vt:lpstr>
      <vt:lpstr>Example - Person</vt:lpstr>
      <vt:lpstr>Example - Person</vt:lpstr>
      <vt:lpstr>Example - Person</vt:lpstr>
      <vt:lpstr>Example - Person</vt:lpstr>
      <vt:lpstr>Methodology</vt:lpstr>
      <vt:lpstr>Messages</vt:lpstr>
      <vt:lpstr>Documents</vt:lpstr>
      <vt:lpstr>Methodology</vt:lpstr>
      <vt:lpstr>Methodology (cont’d)</vt:lpstr>
      <vt:lpstr>Methodology (cont’d)</vt:lpstr>
      <vt:lpstr>Key differences</vt:lpstr>
      <vt:lpstr>Similarities</vt:lpstr>
      <vt:lpstr>Points of interest</vt:lpstr>
      <vt:lpstr>Governance challenges</vt:lpstr>
      <vt:lpstr>Tooling and Migration</vt:lpstr>
      <vt:lpstr>Tools</vt:lpstr>
      <vt:lpstr>Tools (cont’d)</vt:lpstr>
      <vt:lpstr>Publishing</vt:lpstr>
      <vt:lpstr>Migration</vt:lpstr>
      <vt:lpstr>Migration – v2</vt:lpstr>
      <vt:lpstr>Migration – v3</vt:lpstr>
      <vt:lpstr>What next?</vt:lpstr>
      <vt:lpstr>Follow-up</vt:lpstr>
      <vt:lpstr>FHIR this week</vt:lpstr>
      <vt:lpstr>Contacts</vt:lpstr>
      <vt:lpstr>Questions &amp; Answers</vt:lpstr>
      <vt:lpstr>Q&amp;A</vt:lpstr>
      <vt:lpstr>Q&amp;A</vt:lpstr>
      <vt:lpstr>Q&amp;A</vt:lpstr>
      <vt:lpstr>Q&amp;A</vt:lpstr>
      <vt:lpstr>Q&amp;A</vt:lpstr>
      <vt:lpstr>Q&amp;A</vt:lpstr>
      <vt:lpstr>Q&amp;A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2012-04-29T20:59:58Z</dcterms:created>
  <dcterms:modified xsi:type="dcterms:W3CDTF">2012-05-14T06:09:08Z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