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61" r:id="rId3"/>
    <p:sldId id="268" r:id="rId4"/>
    <p:sldId id="269" r:id="rId5"/>
    <p:sldId id="270" r:id="rId6"/>
    <p:sldId id="265" r:id="rId7"/>
    <p:sldId id="272" r:id="rId8"/>
    <p:sldId id="273" r:id="rId9"/>
    <p:sldId id="264" r:id="rId10"/>
    <p:sldId id="271" r:id="rId11"/>
    <p:sldId id="263" r:id="rId12"/>
    <p:sldId id="274" r:id="rId13"/>
    <p:sldId id="276" r:id="rId14"/>
    <p:sldId id="275" r:id="rId1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A21E67-036F-2447-BE3A-B4E3C35A4906}">
          <p14:sldIdLst>
            <p14:sldId id="256"/>
          </p14:sldIdLst>
        </p14:section>
        <p14:section name="Who" id="{8E965B7B-3C92-994E-B8A1-C5C40920A848}">
          <p14:sldIdLst>
            <p14:sldId id="261"/>
          </p14:sldIdLst>
        </p14:section>
        <p14:section name="What" id="{3EE0E655-0689-9247-A7BF-E826510E972E}">
          <p14:sldIdLst>
            <p14:sldId id="268"/>
          </p14:sldIdLst>
        </p14:section>
        <p14:section name="Why" id="{B7FFB7F6-E12D-BD47-9B49-0D61C40E97D4}">
          <p14:sldIdLst>
            <p14:sldId id="269"/>
            <p14:sldId id="270"/>
          </p14:sldIdLst>
        </p14:section>
        <p14:section name="How" id="{B52B45C2-C52B-3943-90F9-A2D24940B327}">
          <p14:sldIdLst>
            <p14:sldId id="265"/>
            <p14:sldId id="272"/>
            <p14:sldId id="273"/>
            <p14:sldId id="264"/>
            <p14:sldId id="271"/>
            <p14:sldId id="263"/>
            <p14:sldId id="274"/>
          </p14:sldIdLst>
        </p14:section>
        <p14:section name="What Next" id="{D9672192-885D-864F-942F-662ED252C86C}">
          <p14:sldIdLst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323">
          <p15:clr>
            <a:srgbClr val="A4A3A4"/>
          </p15:clr>
        </p15:guide>
        <p15:guide id="4" pos="6756">
          <p15:clr>
            <a:srgbClr val="A4A3A4"/>
          </p15:clr>
        </p15:guide>
        <p15:guide id="5" orient="horz" pos="3294">
          <p15:clr>
            <a:srgbClr val="A4A3A4"/>
          </p15:clr>
        </p15:guide>
        <p15:guide id="6" orient="horz" pos="2465">
          <p15:clr>
            <a:srgbClr val="A4A3A4"/>
          </p15:clr>
        </p15:guide>
        <p15:guide id="7" pos="248">
          <p15:clr>
            <a:srgbClr val="A4A3A4"/>
          </p15:clr>
        </p15:guide>
        <p15:guide id="8" pos="7573">
          <p15:clr>
            <a:srgbClr val="A4A3A4"/>
          </p15:clr>
        </p15:guide>
        <p15:guide id="9" pos="2751">
          <p15:clr>
            <a:srgbClr val="A4A3A4"/>
          </p15:clr>
        </p15:guide>
        <p15:guide id="10" orient="horz" pos="3503">
          <p15:clr>
            <a:srgbClr val="A4A3A4"/>
          </p15:clr>
        </p15:guide>
        <p15:guide id="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288" y="2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8"/>
            <a:ext cx="14670629" cy="82445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2895254"/>
            <a:ext cx="7644384" cy="1569660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6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41494" y="4650218"/>
            <a:ext cx="7644384" cy="470898"/>
          </a:xfrm>
          <a:prstGeom prst="rect">
            <a:avLst/>
          </a:prstGeom>
          <a:effectLst>
            <a:outerShdw blurRad="63500" algn="ctr" rotWithShape="0">
              <a:srgbClr val="000000">
                <a:alpha val="50000"/>
              </a:srgbClr>
            </a:outerShdw>
          </a:effectLst>
        </p:spPr>
        <p:txBody>
          <a:bodyPr lIns="0" tIns="0" bIns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None/>
              <a:defRPr sz="3600" b="1" baseline="0">
                <a:solidFill>
                  <a:schemeClr val="bg2"/>
                </a:solidFill>
                <a:latin typeface="+mj-lt"/>
                <a:cs typeface="Arial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11" y="7014947"/>
            <a:ext cx="2194560" cy="9326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841494" y="5244102"/>
            <a:ext cx="7644384" cy="470898"/>
          </a:xfrm>
          <a:effectLst>
            <a:outerShdw blurRad="63500" algn="ctr" rotWithShape="0">
              <a:srgbClr val="000000">
                <a:alpha val="50000"/>
              </a:srgbClr>
            </a:outerShdw>
          </a:effectLst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681635"/>
            <a:ext cx="13167360" cy="470898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36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82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59655" cy="82384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621013"/>
            <a:ext cx="3084120" cy="784830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tIns="0" rIns="0" bIns="0" anchor="t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6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794637" y="1620185"/>
            <a:ext cx="8637582" cy="443198"/>
          </a:xfrm>
          <a:prstGeom prst="rect">
            <a:avLst/>
          </a:prstGeom>
          <a:effectLst/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bg2"/>
              </a:buClr>
              <a:buSzPct val="75000"/>
              <a:buFont typeface="Wingdings 2" pitchFamily="18" charset="2"/>
              <a:buNone/>
              <a:defRPr sz="3200" b="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2400">
                <a:solidFill>
                  <a:schemeClr val="tx2"/>
                </a:solidFill>
              </a:defRPr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773" y="7771768"/>
            <a:ext cx="15042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fld id="{9484F7A5-6A8F-8446-A111-2677E1911D97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8448" y="7771768"/>
            <a:ext cx="2991203" cy="1661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lvl="0"/>
            <a:r>
              <a:rPr lang="en-US" dirty="0"/>
              <a:t>© Hortonworks Inc. 2011 – 2016. All Rights Reserved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517" y="7346701"/>
            <a:ext cx="1594058" cy="6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681635"/>
            <a:ext cx="13167360" cy="470898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36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41493" y="2245800"/>
            <a:ext cx="13167360" cy="418576"/>
          </a:xfrm>
          <a:prstGeom prst="rect">
            <a:avLst/>
          </a:prstGeom>
        </p:spPr>
        <p:txBody>
          <a:bodyPr lIns="0"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600"/>
              </a:spcBef>
              <a:buClr>
                <a:schemeClr val="accent1"/>
              </a:buClr>
              <a:buSzPct val="75000"/>
              <a:buFont typeface="Wingdings 2" pitchFamily="18" charset="2"/>
              <a:buNone/>
              <a:defRPr sz="3200" b="1" baseline="0">
                <a:solidFill>
                  <a:schemeClr val="accent5"/>
                </a:solidFill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24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841493" y="3168869"/>
            <a:ext cx="13167360" cy="797141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411480" indent="-41148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800"/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48052" y="2902168"/>
            <a:ext cx="13151726" cy="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6" y="-12569"/>
            <a:ext cx="14659657" cy="82384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3" y="3048000"/>
            <a:ext cx="13194792" cy="784830"/>
          </a:xfrm>
          <a:prstGeom prst="rect">
            <a:avLst/>
          </a:prstGeom>
          <a:noFill/>
          <a:ln>
            <a:noFill/>
          </a:ln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6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517" y="7346701"/>
            <a:ext cx="1594058" cy="677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1804" y="7771768"/>
            <a:ext cx="15042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fld id="{9484F7A5-6A8F-8446-A111-2677E1911D97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8448" y="7771768"/>
            <a:ext cx="2991203" cy="1661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lvl="0"/>
            <a:r>
              <a:rPr lang="en-US" dirty="0"/>
              <a:t>© Hortonworks 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405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y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5" y="-12569"/>
            <a:ext cx="14659655" cy="82384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41493" y="3048000"/>
            <a:ext cx="13194792" cy="784830"/>
          </a:xfrm>
          <a:prstGeom prst="rect">
            <a:avLst/>
          </a:prstGeom>
          <a:noFill/>
          <a:effectLst/>
        </p:spPr>
        <p:txBody>
          <a:bodyPr wrap="square" lIns="0" bIns="0" anchor="b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6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517" y="7346701"/>
            <a:ext cx="1594058" cy="677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1804" y="7771768"/>
            <a:ext cx="15042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fld id="{9484F7A5-6A8F-8446-A111-2677E1911D97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8448" y="7771768"/>
            <a:ext cx="2991203" cy="1661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lvl="0"/>
            <a:r>
              <a:rPr lang="en-US" dirty="0"/>
              <a:t>© Hortonworks 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12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6" y="-12569"/>
            <a:ext cx="14659657" cy="82384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3" y="2743200"/>
            <a:ext cx="13194792" cy="1046440"/>
          </a:xfrm>
          <a:prstGeom prst="rect">
            <a:avLst/>
          </a:prstGeom>
          <a:noFill/>
          <a:ln>
            <a:noFill/>
          </a:ln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8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11" y="7014947"/>
            <a:ext cx="2194560" cy="932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1804" y="7771768"/>
            <a:ext cx="15042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548640">
              <a:lnSpc>
                <a:spcPct val="90000"/>
              </a:lnSpc>
              <a:defRPr sz="1200" b="0" spc="-84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fld id="{9484F7A5-6A8F-8446-A111-2677E1911D97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8448" y="7771768"/>
            <a:ext cx="2991203" cy="1661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buFont typeface="Arial"/>
              <a:buNone/>
              <a:defRPr sz="1080">
                <a:solidFill>
                  <a:schemeClr val="accent4">
                    <a:lumMod val="50000"/>
                  </a:schemeClr>
                </a:solidFill>
                <a:ea typeface="ヒラギノ角ゴ Pro W3" charset="-128"/>
                <a:cs typeface="ヒラギノ角ゴ Pro W3" charset="-128"/>
              </a:defRPr>
            </a:lvl1pPr>
          </a:lstStyle>
          <a:p>
            <a:pPr lvl="0"/>
            <a:r>
              <a:rPr lang="en-US" dirty="0"/>
              <a:t>© Hortonworks 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817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4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8" y="-16045"/>
            <a:ext cx="14670625" cy="824458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2898648"/>
            <a:ext cx="7644384" cy="1569660"/>
          </a:xfrm>
          <a:prstGeom prst="rect">
            <a:avLst/>
          </a:prstGeom>
          <a:noFill/>
          <a:effectLst/>
        </p:spPr>
        <p:txBody>
          <a:bodyPr wrap="square" lIns="0" bIns="0" anchor="b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6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41494" y="4654296"/>
            <a:ext cx="7644384" cy="470898"/>
          </a:xfrm>
          <a:prstGeom prst="rect">
            <a:avLst/>
          </a:prstGeom>
          <a:effectLst/>
        </p:spPr>
        <p:txBody>
          <a:bodyPr lIns="0" tIns="0" bIns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None/>
              <a:defRPr sz="3600" b="1" baseline="0">
                <a:solidFill>
                  <a:schemeClr val="accent5"/>
                </a:solidFill>
                <a:latin typeface="+mj-lt"/>
                <a:cs typeface="Arial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11" y="7014947"/>
            <a:ext cx="2194560" cy="9326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841494" y="5248656"/>
            <a:ext cx="7644384" cy="470898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94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8" y="-20847"/>
            <a:ext cx="14681056" cy="825044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2898648"/>
            <a:ext cx="7644384" cy="1569660"/>
          </a:xfrm>
          <a:prstGeom prst="rect">
            <a:avLst/>
          </a:prstGeom>
          <a:noFill/>
          <a:effectLst/>
        </p:spPr>
        <p:txBody>
          <a:bodyPr wrap="square" lIns="0" bIns="0" anchor="b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6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41494" y="4654296"/>
            <a:ext cx="7644384" cy="470898"/>
          </a:xfrm>
          <a:prstGeom prst="rect">
            <a:avLst/>
          </a:prstGeom>
          <a:effectLst/>
        </p:spPr>
        <p:txBody>
          <a:bodyPr lIns="0" tIns="0" bIns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None/>
              <a:defRPr sz="3600" b="1" baseline="0">
                <a:solidFill>
                  <a:schemeClr val="accent5"/>
                </a:solidFill>
                <a:latin typeface="+mj-lt"/>
                <a:cs typeface="Arial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11" y="7014947"/>
            <a:ext cx="2194560" cy="9326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5248656"/>
            <a:ext cx="7644384" cy="470898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5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0"/>
            <a:ext cx="14646165" cy="82308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695450"/>
            <a:ext cx="7696200" cy="4724400"/>
          </a:xfrm>
          <a:prstGeom prst="rect">
            <a:avLst/>
          </a:prstGeom>
          <a:gradFill>
            <a:gsLst>
              <a:gs pos="7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2898648"/>
            <a:ext cx="7644384" cy="1569660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6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41494" y="4654296"/>
            <a:ext cx="7644384" cy="470898"/>
          </a:xfrm>
          <a:prstGeom prst="rect">
            <a:avLst/>
          </a:prstGeom>
          <a:effectLst>
            <a:outerShdw blurRad="63500" algn="ctr" rotWithShape="0">
              <a:srgbClr val="000000">
                <a:alpha val="50000"/>
              </a:srgbClr>
            </a:outerShdw>
          </a:effectLst>
        </p:spPr>
        <p:txBody>
          <a:bodyPr lIns="0" tIns="0" bIns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None/>
              <a:defRPr sz="3600" b="1" baseline="0">
                <a:solidFill>
                  <a:schemeClr val="bg2"/>
                </a:solidFill>
                <a:latin typeface="+mj-lt"/>
                <a:cs typeface="Arial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11" y="7014947"/>
            <a:ext cx="2194560" cy="9326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841494" y="5248656"/>
            <a:ext cx="7644384" cy="470898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5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Photo Title, Option 1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0"/>
            <a:ext cx="14646165" cy="823083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2898648"/>
            <a:ext cx="7644384" cy="1569660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6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41494" y="4654296"/>
            <a:ext cx="7644384" cy="470898"/>
          </a:xfrm>
          <a:prstGeom prst="rect">
            <a:avLst/>
          </a:prstGeom>
          <a:effectLst>
            <a:outerShdw blurRad="63500" algn="ctr" rotWithShape="0">
              <a:srgbClr val="000000">
                <a:alpha val="50000"/>
              </a:srgbClr>
            </a:outerShdw>
          </a:effectLst>
        </p:spPr>
        <p:txBody>
          <a:bodyPr lIns="0" tIns="0" bIns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None/>
              <a:defRPr sz="3600" b="1" baseline="0">
                <a:solidFill>
                  <a:schemeClr val="bg2"/>
                </a:solidFill>
                <a:latin typeface="+mj-lt"/>
                <a:cs typeface="Arial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11" y="7014947"/>
            <a:ext cx="2194560" cy="9326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841494" y="5248656"/>
            <a:ext cx="7644384" cy="470898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Photo Title, Option 2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0"/>
            <a:ext cx="14646165" cy="82308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1695450"/>
            <a:ext cx="7696200" cy="4724400"/>
          </a:xfrm>
          <a:prstGeom prst="rect">
            <a:avLst/>
          </a:prstGeom>
          <a:gradFill>
            <a:gsLst>
              <a:gs pos="7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2898648"/>
            <a:ext cx="7644384" cy="1569660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0" anchor="b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6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41494" y="4654296"/>
            <a:ext cx="7644384" cy="470898"/>
          </a:xfrm>
          <a:prstGeom prst="rect">
            <a:avLst/>
          </a:prstGeom>
          <a:effectLst>
            <a:outerShdw blurRad="63500" algn="ctr" rotWithShape="0">
              <a:srgbClr val="000000">
                <a:alpha val="50000"/>
              </a:srgbClr>
            </a:outerShdw>
          </a:effectLst>
        </p:spPr>
        <p:txBody>
          <a:bodyPr lIns="0" tIns="0" bIns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None/>
              <a:defRPr sz="3600" b="1" baseline="0">
                <a:solidFill>
                  <a:schemeClr val="bg2"/>
                </a:solidFill>
                <a:latin typeface="+mj-lt"/>
                <a:cs typeface="Arial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811" y="7014947"/>
            <a:ext cx="2194560" cy="9326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841494" y="5248656"/>
            <a:ext cx="7644384" cy="470898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0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681635"/>
            <a:ext cx="13167360" cy="470898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36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797141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411480" indent="-41148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800"/>
            </a:lvl1pPr>
            <a:lvl2pPr>
              <a:lnSpc>
                <a:spcPct val="90000"/>
              </a:lnSpc>
              <a:spcBef>
                <a:spcPts val="600"/>
              </a:spcBef>
              <a:defRPr sz="24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80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681635"/>
            <a:ext cx="13167360" cy="470898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36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41494" y="2305050"/>
            <a:ext cx="13167360" cy="797141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411480" indent="-41148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800"/>
            </a:lvl1pPr>
            <a:lvl2pPr>
              <a:lnSpc>
                <a:spcPct val="90000"/>
              </a:lnSpc>
              <a:spcBef>
                <a:spcPts val="600"/>
              </a:spcBef>
              <a:defRPr sz="24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41494" y="1805446"/>
            <a:ext cx="13167360" cy="366254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1200"/>
              </a:spcBef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41494" y="680057"/>
            <a:ext cx="13167360" cy="470898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544830">
              <a:lnSpc>
                <a:spcPct val="85000"/>
              </a:lnSpc>
              <a:spcAft>
                <a:spcPts val="0"/>
              </a:spcAft>
              <a:tabLst/>
              <a:defRPr sz="36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41493" y="2305050"/>
            <a:ext cx="6400800" cy="797141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411480" indent="-41148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800"/>
            </a:lvl1pPr>
            <a:lvl2pPr>
              <a:lnSpc>
                <a:spcPct val="90000"/>
              </a:lnSpc>
              <a:spcBef>
                <a:spcPts val="600"/>
              </a:spcBef>
              <a:defRPr sz="24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608054" y="2305050"/>
            <a:ext cx="6400800" cy="797141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411480" indent="-41148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800"/>
            </a:lvl1pPr>
            <a:lvl2pPr>
              <a:lnSpc>
                <a:spcPct val="90000"/>
              </a:lnSpc>
              <a:spcBef>
                <a:spcPts val="600"/>
              </a:spcBef>
              <a:defRPr sz="24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41493" y="1805446"/>
            <a:ext cx="6400800" cy="366254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1200"/>
              </a:spcBef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7608054" y="1805446"/>
            <a:ext cx="6400800" cy="366254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8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9" y="0"/>
            <a:ext cx="14643959" cy="8229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517" y="7346701"/>
            <a:ext cx="1594058" cy="67747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248" y="680057"/>
            <a:ext cx="13166725" cy="470898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746504"/>
            <a:ext cx="13166725" cy="79714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804" y="7771768"/>
            <a:ext cx="150426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548640">
              <a:lnSpc>
                <a:spcPct val="90000"/>
              </a:lnSpc>
            </a:pPr>
            <a:fld id="{9484F7A5-6A8F-8446-A111-2677E1911D97}" type="slidenum">
              <a:rPr lang="en-US" sz="1200" b="0" spc="-84" smtClean="0">
                <a:solidFill>
                  <a:schemeClr val="accent4">
                    <a:lumMod val="50000"/>
                  </a:schemeClr>
                </a:solidFill>
              </a:rPr>
              <a:pPr defTabSz="548640">
                <a:lnSpc>
                  <a:spcPct val="90000"/>
                </a:lnSpc>
              </a:pPr>
              <a:t>‹#›</a:t>
            </a:fld>
            <a:endParaRPr lang="en-US" sz="1200" b="0" spc="-84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7771768"/>
            <a:ext cx="2991203" cy="1661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1080" dirty="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1080" baseline="0" dirty="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1080" dirty="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149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7" r:id="rId2"/>
    <p:sldLayoutId id="2147483788" r:id="rId3"/>
    <p:sldLayoutId id="2147483785" r:id="rId4"/>
    <p:sldLayoutId id="2147483790" r:id="rId5"/>
    <p:sldLayoutId id="2147483786" r:id="rId6"/>
    <p:sldLayoutId id="2147483789" r:id="rId7"/>
    <p:sldLayoutId id="2147483743" r:id="rId8"/>
    <p:sldLayoutId id="2147483776" r:id="rId9"/>
    <p:sldLayoutId id="2147483784" r:id="rId10"/>
    <p:sldLayoutId id="2147483780" r:id="rId11"/>
    <p:sldLayoutId id="2147483778" r:id="rId12"/>
    <p:sldLayoutId id="2147483756" r:id="rId13"/>
    <p:sldLayoutId id="2147483758" r:id="rId14"/>
    <p:sldLayoutId id="2147483766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4864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548640" rtl="0" eaLnBrk="1" fontAlgn="base" hangingPunct="1"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548640" rtl="0" eaLnBrk="1" fontAlgn="base" hangingPunct="1"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548640" rtl="0" eaLnBrk="1" fontAlgn="base" hangingPunct="1"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548640" rtl="0" eaLnBrk="1" fontAlgn="base" hangingPunct="1"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548640" algn="l" defTabSz="548640" rtl="0" eaLnBrk="1" fontAlgn="base" hangingPunct="1"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1097280" algn="l" defTabSz="548640" rtl="0" eaLnBrk="1" fontAlgn="base" hangingPunct="1"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645920" algn="l" defTabSz="548640" rtl="0" eaLnBrk="1" fontAlgn="base" hangingPunct="1"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2194560" algn="l" defTabSz="548640" rtl="0" eaLnBrk="1" fontAlgn="base" hangingPunct="1"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411480" indent="-411480" algn="l" defTabSz="548640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Ã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891540" indent="-342900" algn="l" defTabSz="54864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371600" indent="-274320" algn="l" defTabSz="54864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920240" indent="-274320" algn="l" defTabSz="54864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468880" indent="-274320" algn="l" defTabSz="54864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mmiklavc/scalable-oc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2872170"/>
            <a:ext cx="7644384" cy="1592744"/>
          </a:xfrm>
        </p:spPr>
        <p:txBody>
          <a:bodyPr/>
          <a:lstStyle/>
          <a:p>
            <a:r>
              <a:rPr lang="en-US" dirty="0" smtClean="0"/>
              <a:t>Scalable OCR With</a:t>
            </a:r>
            <a:br>
              <a:rPr lang="en-US" dirty="0" smtClean="0"/>
            </a:br>
            <a:r>
              <a:rPr lang="en-US" dirty="0" err="1" smtClean="0"/>
              <a:t>NiFi</a:t>
            </a:r>
            <a:r>
              <a:rPr lang="en-US" dirty="0" smtClean="0"/>
              <a:t> &amp; </a:t>
            </a:r>
            <a:r>
              <a:rPr lang="en-US" dirty="0" err="1" smtClean="0"/>
              <a:t>Tesseract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494" y="4650218"/>
            <a:ext cx="7644384" cy="484748"/>
          </a:xfrm>
        </p:spPr>
        <p:txBody>
          <a:bodyPr/>
          <a:lstStyle/>
          <a:p>
            <a:r>
              <a:rPr lang="en-US" dirty="0" smtClean="0"/>
              <a:t>Casey Stella &amp; Michael Miklavcic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Methodology :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3037755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Nifi</a:t>
            </a:r>
            <a:r>
              <a:rPr lang="en-US" dirty="0" smtClean="0"/>
              <a:t> is an easy-to-use, highly customizable data processing system firmly integrated with the Hadoop Ecosystem</a:t>
            </a:r>
          </a:p>
          <a:p>
            <a:pPr lvl="1"/>
            <a:r>
              <a:rPr lang="en-US" dirty="0" smtClean="0"/>
              <a:t>Configurable prioritization, throughput/latency tradeoffs</a:t>
            </a:r>
          </a:p>
          <a:p>
            <a:pPr lvl="1"/>
            <a:r>
              <a:rPr lang="en-US" dirty="0" smtClean="0"/>
              <a:t>Full data provenance across the pipeline</a:t>
            </a:r>
          </a:p>
          <a:p>
            <a:pPr lvl="1"/>
            <a:r>
              <a:rPr lang="en-US" dirty="0" smtClean="0"/>
              <a:t>Easy to use interface for customizing the pipeline</a:t>
            </a:r>
          </a:p>
          <a:p>
            <a:r>
              <a:rPr lang="en-US" dirty="0"/>
              <a:t>Each of the phases in the pipeline becomes NIFI Processors</a:t>
            </a:r>
          </a:p>
          <a:p>
            <a:pPr lvl="1"/>
            <a:r>
              <a:rPr lang="en-US" dirty="0" smtClean="0"/>
              <a:t>This allows for a highly customizable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err="1" smtClean="0"/>
              <a:t>NiFi</a:t>
            </a:r>
            <a:r>
              <a:rPr lang="en-US" dirty="0" smtClean="0"/>
              <a:t> + </a:t>
            </a:r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94" y="1159458"/>
            <a:ext cx="12755298" cy="62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OCR is necessary, but not 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3887218"/>
          </a:xfrm>
        </p:spPr>
        <p:txBody>
          <a:bodyPr/>
          <a:lstStyle/>
          <a:p>
            <a:r>
              <a:rPr lang="en-US" dirty="0" smtClean="0"/>
              <a:t>Providing this kind of utility is a necessary step, but there are missing pieces</a:t>
            </a:r>
          </a:p>
          <a:p>
            <a:r>
              <a:rPr lang="en-US" dirty="0" smtClean="0"/>
              <a:t>Does not handle human handwriting as of yet</a:t>
            </a:r>
          </a:p>
          <a:p>
            <a:pPr lvl="1"/>
            <a:r>
              <a:rPr lang="en-US" dirty="0" smtClean="0"/>
              <a:t>Deep learning advances are closing the gap on this</a:t>
            </a:r>
          </a:p>
          <a:p>
            <a:r>
              <a:rPr lang="en-US" dirty="0" smtClean="0"/>
              <a:t>Even with very good image preprocessing, errors can creep into documents</a:t>
            </a:r>
          </a:p>
          <a:p>
            <a:pPr lvl="1"/>
            <a:r>
              <a:rPr lang="en-US" dirty="0" smtClean="0"/>
              <a:t>Kerning errors : </a:t>
            </a:r>
            <a:r>
              <a:rPr lang="en-US" dirty="0" err="1" smtClean="0"/>
              <a:t>rn</a:t>
            </a:r>
            <a:r>
              <a:rPr lang="en-US" dirty="0" smtClean="0"/>
              <a:t> -&gt; m</a:t>
            </a:r>
          </a:p>
          <a:p>
            <a:pPr lvl="1"/>
            <a:r>
              <a:rPr lang="en-US" dirty="0" smtClean="0"/>
              <a:t>Unresolvable blemishes leading to random noise</a:t>
            </a:r>
          </a:p>
          <a:p>
            <a:r>
              <a:rPr lang="en-US" dirty="0" smtClean="0"/>
              <a:t>Good error correction </a:t>
            </a:r>
            <a:r>
              <a:rPr lang="en-US" dirty="0" smtClean="0"/>
              <a:t>can be require advanced NLP</a:t>
            </a:r>
            <a:r>
              <a:rPr lang="en-US" dirty="0"/>
              <a:t> </a:t>
            </a:r>
            <a:r>
              <a:rPr lang="en-US" dirty="0" smtClean="0"/>
              <a:t>and can be domain specific</a:t>
            </a:r>
          </a:p>
          <a:p>
            <a:pPr lvl="1"/>
            <a:r>
              <a:rPr lang="en-US" dirty="0" smtClean="0"/>
              <a:t>See patent #20160019430: “Targeted optical character recognition for medical terminology”</a:t>
            </a:r>
          </a:p>
        </p:txBody>
      </p:sp>
    </p:spTree>
    <p:extLst>
      <p:ext uri="{BB962C8B-B14F-4D97-AF65-F5344CB8AC3E}">
        <p14:creationId xmlns:p14="http://schemas.microsoft.com/office/powerpoint/2010/main" val="206958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7827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 of this software shown in this presentation is open source </a:t>
            </a:r>
            <a:r>
              <a:rPr lang="en-US" dirty="0"/>
              <a:t>and located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mmiklavc</a:t>
            </a:r>
            <a:r>
              <a:rPr lang="en-US" dirty="0">
                <a:hlinkClick r:id="rId2"/>
              </a:rPr>
              <a:t>/scalable-</a:t>
            </a:r>
            <a:r>
              <a:rPr lang="en-US" dirty="0" err="1" smtClean="0">
                <a:hlinkClick r:id="rId2"/>
              </a:rPr>
              <a:t>ocr</a:t>
            </a:r>
            <a:r>
              <a:rPr lang="en-US" dirty="0" smtClean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0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2305050"/>
            <a:ext cx="13167360" cy="2649956"/>
          </a:xfrm>
        </p:spPr>
        <p:txBody>
          <a:bodyPr/>
          <a:lstStyle/>
          <a:p>
            <a:r>
              <a:rPr lang="en-US" dirty="0" smtClean="0"/>
              <a:t>Casey </a:t>
            </a:r>
            <a:r>
              <a:rPr lang="en-US" dirty="0" smtClean="0"/>
              <a:t>Stella</a:t>
            </a:r>
            <a:endParaRPr lang="en-US" dirty="0"/>
          </a:p>
          <a:p>
            <a:pPr lvl="1"/>
            <a:r>
              <a:rPr lang="en-US" dirty="0"/>
              <a:t>Currently </a:t>
            </a:r>
            <a:r>
              <a:rPr lang="en-US" dirty="0" smtClean="0"/>
              <a:t>a data scientist on </a:t>
            </a:r>
            <a:r>
              <a:rPr lang="en-US" dirty="0"/>
              <a:t>Apache </a:t>
            </a:r>
            <a:r>
              <a:rPr lang="en-US" dirty="0" err="1"/>
              <a:t>Metron</a:t>
            </a:r>
            <a:endParaRPr lang="en-US" dirty="0"/>
          </a:p>
          <a:p>
            <a:pPr lvl="1"/>
            <a:r>
              <a:rPr lang="en-US" dirty="0"/>
              <a:t>Previously </a:t>
            </a:r>
            <a:r>
              <a:rPr lang="en-US" dirty="0" smtClean="0"/>
              <a:t>Architect </a:t>
            </a:r>
            <a:r>
              <a:rPr lang="en-US" dirty="0"/>
              <a:t>in Hortonworks Professional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Michael Miklavcic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 smtClean="0"/>
              <a:t>an engineer on Apache </a:t>
            </a:r>
            <a:r>
              <a:rPr lang="en-US" dirty="0" err="1" smtClean="0"/>
              <a:t>Metron</a:t>
            </a:r>
            <a:endParaRPr lang="en-US" dirty="0" smtClean="0"/>
          </a:p>
          <a:p>
            <a:pPr lvl="1"/>
            <a:r>
              <a:rPr lang="en-US" dirty="0" smtClean="0"/>
              <a:t>Previously </a:t>
            </a:r>
            <a:r>
              <a:rPr lang="en-US" dirty="0" smtClean="0"/>
              <a:t>Architect </a:t>
            </a:r>
            <a:r>
              <a:rPr lang="en-US" dirty="0" smtClean="0"/>
              <a:t>in Hortonworks Professional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41494" y="1794674"/>
            <a:ext cx="13167360" cy="377026"/>
          </a:xfrm>
        </p:spPr>
        <p:txBody>
          <a:bodyPr/>
          <a:lstStyle/>
          <a:p>
            <a:r>
              <a:rPr lang="en-US" dirty="0" smtClean="0"/>
              <a:t>About the Speakers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OCR At </a:t>
            </a:r>
            <a:r>
              <a:rPr lang="en-US" dirty="0" smtClean="0"/>
              <a:t>Scale: 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4296560"/>
          </a:xfrm>
        </p:spPr>
        <p:txBody>
          <a:bodyPr/>
          <a:lstStyle/>
          <a:p>
            <a:r>
              <a:rPr lang="en-US" dirty="0" smtClean="0"/>
              <a:t>Unstructured data is growing aggressively</a:t>
            </a:r>
          </a:p>
          <a:p>
            <a:r>
              <a:rPr lang="en-US" dirty="0" smtClean="0"/>
              <a:t>Much of this data is in the form of PDF images of text</a:t>
            </a:r>
          </a:p>
          <a:p>
            <a:pPr lvl="1"/>
            <a:r>
              <a:rPr lang="en-US" dirty="0" smtClean="0"/>
              <a:t>This appears to be the case inside of organizations much more than on the internet</a:t>
            </a:r>
            <a:endParaRPr lang="en-US" dirty="0" smtClean="0"/>
          </a:p>
          <a:p>
            <a:r>
              <a:rPr lang="en-US" dirty="0" smtClean="0"/>
              <a:t>There is much we can do to extract meaning from this</a:t>
            </a:r>
          </a:p>
          <a:p>
            <a:pPr lvl="1"/>
            <a:r>
              <a:rPr lang="en-US" dirty="0" smtClean="0"/>
              <a:t>NLP is one of our most mature and rich branches of machine learning</a:t>
            </a:r>
          </a:p>
          <a:p>
            <a:pPr lvl="1"/>
            <a:r>
              <a:rPr lang="en-US" dirty="0" smtClean="0"/>
              <a:t>Simple textual analysis would be sufficient to have rich insights</a:t>
            </a:r>
          </a:p>
          <a:p>
            <a:r>
              <a:rPr lang="en-US" dirty="0" smtClean="0"/>
              <a:t>OCR enables us to extract textual information from images in an intelligent way</a:t>
            </a:r>
            <a:endParaRPr lang="en-US" dirty="0" smtClean="0"/>
          </a:p>
          <a:p>
            <a:pPr marL="54864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OCR At </a:t>
            </a:r>
            <a:r>
              <a:rPr lang="en-US" dirty="0" smtClean="0"/>
              <a:t>Scale: Use-cases in 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4210383"/>
          </a:xfrm>
        </p:spPr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Radiologists make notes about patients</a:t>
            </a:r>
          </a:p>
          <a:p>
            <a:pPr lvl="1"/>
            <a:r>
              <a:rPr lang="en-US" dirty="0" smtClean="0"/>
              <a:t>Doctors interpret these notes and make diagnoses based on the radiologist findings</a:t>
            </a:r>
          </a:p>
          <a:p>
            <a:pPr lvl="1"/>
            <a:r>
              <a:rPr lang="en-US" dirty="0" smtClean="0"/>
              <a:t>Sometimes, the radiologists find </a:t>
            </a:r>
            <a:r>
              <a:rPr lang="en-US" dirty="0" smtClean="0"/>
              <a:t>things that are serendipitous or are not definitive.</a:t>
            </a:r>
          </a:p>
          <a:p>
            <a:r>
              <a:rPr lang="en-US" dirty="0" smtClean="0"/>
              <a:t>The Value Proposition</a:t>
            </a:r>
          </a:p>
          <a:p>
            <a:pPr lvl="1"/>
            <a:r>
              <a:rPr lang="en-US" dirty="0" smtClean="0"/>
              <a:t>Building a data pipeline at scale to analyze radiologist reports and look for indications of missed diagnoses</a:t>
            </a:r>
          </a:p>
          <a:p>
            <a:pPr lvl="1"/>
            <a:r>
              <a:rPr lang="en-US" dirty="0" smtClean="0"/>
              <a:t>This is correct place for advanced analytics: in the loop with humans</a:t>
            </a:r>
          </a:p>
          <a:p>
            <a:pPr marL="54864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OCR At </a:t>
            </a:r>
            <a:r>
              <a:rPr lang="en-US" dirty="0" smtClean="0"/>
              <a:t>Scale: Use-cases in Journalism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3801040"/>
          </a:xfrm>
        </p:spPr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Journalists are now asked to analyze large volumes of data</a:t>
            </a:r>
          </a:p>
          <a:p>
            <a:pPr lvl="1"/>
            <a:r>
              <a:rPr lang="en-US" dirty="0" smtClean="0"/>
              <a:t>The Panama </a:t>
            </a:r>
            <a:r>
              <a:rPr lang="en-US" dirty="0"/>
              <a:t>P</a:t>
            </a:r>
            <a:r>
              <a:rPr lang="en-US" dirty="0" smtClean="0"/>
              <a:t>apers alone were 2.6TB of data, much of it in scanned images of pages</a:t>
            </a:r>
          </a:p>
          <a:p>
            <a:pPr lvl="1"/>
            <a:r>
              <a:rPr lang="en-US" dirty="0" smtClean="0"/>
              <a:t>FOIA requests can quickly outstrip the reading capability of a single person or team</a:t>
            </a:r>
          </a:p>
          <a:p>
            <a:r>
              <a:rPr lang="en-US" dirty="0" smtClean="0"/>
              <a:t>The Value Proposition</a:t>
            </a:r>
          </a:p>
          <a:p>
            <a:pPr lvl="1"/>
            <a:r>
              <a:rPr lang="en-US" dirty="0" smtClean="0"/>
              <a:t>Building a scalable data pipeline to extract the text from the data journalists are asked to mine enables more advanced analytics and better reporting.</a:t>
            </a:r>
          </a:p>
          <a:p>
            <a:pPr lvl="1"/>
            <a:r>
              <a:rPr lang="en-US" dirty="0" smtClean="0"/>
              <a:t>This is a </a:t>
            </a:r>
            <a:r>
              <a:rPr lang="en-US" b="1" dirty="0" smtClean="0"/>
              <a:t>tool</a:t>
            </a:r>
            <a:r>
              <a:rPr lang="en-US" dirty="0" smtClean="0"/>
              <a:t> to enable better journalism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Methodology : OCR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4087273"/>
          </a:xfrm>
        </p:spPr>
        <p:txBody>
          <a:bodyPr/>
          <a:lstStyle/>
          <a:p>
            <a:r>
              <a:rPr lang="en-US" dirty="0" smtClean="0"/>
              <a:t>Conversion</a:t>
            </a:r>
          </a:p>
          <a:p>
            <a:pPr lvl="1"/>
            <a:r>
              <a:rPr lang="en-US" dirty="0" smtClean="0"/>
              <a:t>Take PDF’s and turn them into TIFF files, page-wise</a:t>
            </a:r>
          </a:p>
          <a:p>
            <a:pPr lvl="1"/>
            <a:r>
              <a:rPr lang="en-US" dirty="0" err="1" smtClean="0"/>
              <a:t>GhostScript</a:t>
            </a:r>
            <a:r>
              <a:rPr lang="en-US" dirty="0" smtClean="0"/>
              <a:t> via Ghost4j</a:t>
            </a:r>
          </a:p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Prepare images by enhancing text and cleaning up artifacts</a:t>
            </a:r>
          </a:p>
          <a:p>
            <a:pPr lvl="1"/>
            <a:r>
              <a:rPr lang="en-US" dirty="0" smtClean="0"/>
              <a:t>Enable cleaner text extraction</a:t>
            </a:r>
          </a:p>
          <a:p>
            <a:pPr lvl="1"/>
            <a:r>
              <a:rPr lang="en-US" dirty="0" smtClean="0"/>
              <a:t>A preprocessing pipeline using </a:t>
            </a:r>
            <a:r>
              <a:rPr lang="en-US" dirty="0" err="1" smtClean="0"/>
              <a:t>ImageMagick</a:t>
            </a:r>
            <a:r>
              <a:rPr lang="en-US" dirty="0" smtClean="0"/>
              <a:t> under the hood</a:t>
            </a:r>
            <a:endParaRPr lang="en-US" dirty="0" smtClean="0"/>
          </a:p>
          <a:p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OCR phase using </a:t>
            </a:r>
            <a:r>
              <a:rPr lang="en-US" dirty="0" err="1" smtClean="0"/>
              <a:t>Tesseract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3656385"/>
          </a:xfrm>
        </p:spPr>
        <p:txBody>
          <a:bodyPr/>
          <a:lstStyle/>
          <a:p>
            <a:r>
              <a:rPr lang="en-US" dirty="0" err="1" smtClean="0"/>
              <a:t>ImageMagick</a:t>
            </a:r>
            <a:r>
              <a:rPr lang="en-US" dirty="0" smtClean="0"/>
              <a:t> is a standard open source library and tool to do rich and robust image processing.</a:t>
            </a:r>
          </a:p>
          <a:p>
            <a:r>
              <a:rPr lang="en-US" dirty="0" err="1" smtClean="0"/>
              <a:t>ImageMagick</a:t>
            </a:r>
            <a:r>
              <a:rPr lang="en-US" dirty="0" smtClean="0"/>
              <a:t> is great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There is a large and mature community of users</a:t>
            </a:r>
          </a:p>
          <a:p>
            <a:pPr lvl="1"/>
            <a:r>
              <a:rPr lang="en-US" dirty="0" smtClean="0"/>
              <a:t>It has been around for years and has all the primitives that you could ask for</a:t>
            </a:r>
          </a:p>
          <a:p>
            <a:r>
              <a:rPr lang="en-US" dirty="0" err="1" smtClean="0"/>
              <a:t>ImageMagick</a:t>
            </a:r>
            <a:r>
              <a:rPr lang="en-US" dirty="0" smtClean="0"/>
              <a:t> is confusing </a:t>
            </a:r>
            <a:r>
              <a:rPr lang="en-US" dirty="0" smtClean="0">
                <a:sym typeface="Wingdings"/>
              </a:rPr>
              <a:t></a:t>
            </a:r>
          </a:p>
          <a:p>
            <a:pPr lvl="1"/>
            <a:r>
              <a:rPr lang="en-US" dirty="0" smtClean="0">
                <a:sym typeface="Wingdings"/>
              </a:rPr>
              <a:t>Image preprocessing can be a daunting task for the user</a:t>
            </a:r>
          </a:p>
          <a:p>
            <a:pPr lvl="1"/>
            <a:r>
              <a:rPr lang="en-US" dirty="0" err="1" smtClean="0">
                <a:sym typeface="Wingdings"/>
              </a:rPr>
              <a:t>ImageMagick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can be arcane at times</a:t>
            </a:r>
          </a:p>
        </p:txBody>
      </p:sp>
    </p:spTree>
    <p:extLst>
      <p:ext uri="{BB962C8B-B14F-4D97-AF65-F5344CB8AC3E}">
        <p14:creationId xmlns:p14="http://schemas.microsoft.com/office/powerpoint/2010/main" val="7851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/>
              <a:t>Image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41494" y="1752600"/>
            <a:ext cx="13167360" cy="5238356"/>
          </a:xfrm>
        </p:spPr>
        <p:txBody>
          <a:bodyPr/>
          <a:lstStyle/>
          <a:p>
            <a:r>
              <a:rPr lang="en-US" dirty="0">
                <a:sym typeface="Wingdings"/>
              </a:rPr>
              <a:t>Community + </a:t>
            </a:r>
            <a:r>
              <a:rPr lang="en-US" dirty="0" err="1">
                <a:sym typeface="Wingdings"/>
              </a:rPr>
              <a:t>ImageMagick</a:t>
            </a:r>
            <a:r>
              <a:rPr lang="en-US" dirty="0">
                <a:sym typeface="Wingdings"/>
              </a:rPr>
              <a:t> = </a:t>
            </a:r>
            <a:r>
              <a:rPr lang="en-US" dirty="0" smtClean="0">
                <a:sym typeface="Wingdings"/>
              </a:rPr>
              <a:t>Magical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People have started making layers on top of </a:t>
            </a:r>
            <a:r>
              <a:rPr lang="en-US" dirty="0" err="1">
                <a:sym typeface="Wingdings"/>
              </a:rPr>
              <a:t>ImageMagick</a:t>
            </a:r>
            <a:r>
              <a:rPr lang="en-US" dirty="0">
                <a:sym typeface="Wingdings"/>
              </a:rPr>
              <a:t> to do common tasks aimed at a certain domain</a:t>
            </a:r>
          </a:p>
          <a:p>
            <a:pPr lvl="1"/>
            <a:r>
              <a:rPr lang="en-US" dirty="0"/>
              <a:t>Fred </a:t>
            </a:r>
            <a:r>
              <a:rPr lang="en-US" dirty="0" err="1"/>
              <a:t>Weinhaus</a:t>
            </a:r>
            <a:r>
              <a:rPr lang="en-US" dirty="0"/>
              <a:t> did this for text cleaning</a:t>
            </a:r>
            <a:r>
              <a:rPr lang="en-US" dirty="0" smtClean="0"/>
              <a:t>!</a:t>
            </a:r>
          </a:p>
          <a:p>
            <a:r>
              <a:rPr lang="en-US" dirty="0" smtClean="0"/>
              <a:t>What we did is port this interface over to Java and expose it as a library</a:t>
            </a:r>
          </a:p>
          <a:p>
            <a:r>
              <a:rPr lang="en-US" dirty="0" smtClean="0"/>
              <a:t>It currently supports</a:t>
            </a:r>
          </a:p>
          <a:p>
            <a:pPr lvl="1"/>
            <a:r>
              <a:rPr lang="en-US" dirty="0" err="1" smtClean="0"/>
              <a:t>Unrotation</a:t>
            </a:r>
            <a:r>
              <a:rPr lang="en-US" dirty="0" smtClean="0"/>
              <a:t> (i.e. straightening images)</a:t>
            </a:r>
          </a:p>
          <a:p>
            <a:pPr lvl="1"/>
            <a:r>
              <a:rPr lang="en-US" dirty="0" err="1" smtClean="0"/>
              <a:t>Greyscale</a:t>
            </a:r>
            <a:endParaRPr lang="en-US" dirty="0" smtClean="0"/>
          </a:p>
          <a:p>
            <a:pPr lvl="1"/>
            <a:r>
              <a:rPr lang="en-US" dirty="0" smtClean="0"/>
              <a:t>Enhance brightness</a:t>
            </a:r>
          </a:p>
          <a:p>
            <a:pPr lvl="1"/>
            <a:r>
              <a:rPr lang="en-US" dirty="0" smtClean="0"/>
              <a:t>Text Smoothing</a:t>
            </a:r>
          </a:p>
          <a:p>
            <a:pPr lvl="1"/>
            <a:r>
              <a:rPr lang="en-US" dirty="0" smtClean="0"/>
              <a:t>More!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94" y="674710"/>
            <a:ext cx="13167360" cy="484748"/>
          </a:xfrm>
        </p:spPr>
        <p:txBody>
          <a:bodyPr/>
          <a:lstStyle/>
          <a:p>
            <a:r>
              <a:rPr lang="en-US" dirty="0" smtClean="0"/>
              <a:t>Preprocessing - Before and After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573" y="1822154"/>
            <a:ext cx="5266135" cy="5810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56" y="1822154"/>
            <a:ext cx="5199148" cy="56073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55118" y="1361824"/>
            <a:ext cx="5094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-g -e stretch -</a:t>
            </a:r>
            <a:r>
              <a:rPr lang="it-IT" dirty="0" err="1"/>
              <a:t>f</a:t>
            </a:r>
            <a:r>
              <a:rPr lang="it-IT" dirty="0"/>
              <a:t> 25 -o 20 -t 30 -u -</a:t>
            </a:r>
            <a:r>
              <a:rPr lang="it-IT" dirty="0" err="1"/>
              <a:t>s</a:t>
            </a:r>
            <a:r>
              <a:rPr lang="it-IT" dirty="0"/>
              <a:t> 1 -T -</a:t>
            </a:r>
            <a:r>
              <a:rPr lang="it-IT" dirty="0" err="1"/>
              <a:t>p</a:t>
            </a:r>
            <a:r>
              <a:rPr lang="it-IT" dirty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16X9_Template_Mar 2 2016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C61E"/>
      </a:lt2>
      <a:accent1>
        <a:srgbClr val="3FAE2A"/>
      </a:accent1>
      <a:accent2>
        <a:srgbClr val="3DB5E6"/>
      </a:accent2>
      <a:accent3>
        <a:srgbClr val="44697D"/>
      </a:accent3>
      <a:accent4>
        <a:srgbClr val="DAD9D6"/>
      </a:accent4>
      <a:accent5>
        <a:srgbClr val="3B8640"/>
      </a:accent5>
      <a:accent6>
        <a:srgbClr val="FF700A"/>
      </a:accent6>
      <a:hlink>
        <a:srgbClr val="3DB5E6"/>
      </a:hlink>
      <a:folHlink>
        <a:srgbClr val="446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accent1"/>
          </a:solidFill>
        </a:ln>
        <a:effectLst/>
      </a:spPr>
      <a:bodyPr lIns="182880" tIns="182880" rIns="182880" bIns="182880" rtlCol="0" anchor="ctr" anchorCtr="0">
        <a:noAutofit/>
      </a:bodyPr>
      <a:lstStyle>
        <a:defPPr algn="ctr">
          <a:lnSpc>
            <a:spcPct val="85000"/>
          </a:lnSpc>
          <a:spcBef>
            <a:spcPts val="600"/>
          </a:spcBef>
          <a:defRPr sz="2800"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ctr" anchorCtr="0">
        <a:spAutoFit/>
      </a:bodyPr>
      <a:lstStyle>
        <a:defPPr algn="ctr">
          <a:lnSpc>
            <a:spcPct val="85000"/>
          </a:lnSpc>
          <a:spcBef>
            <a:spcPts val="600"/>
          </a:spcBef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ortonworks_16X9_Template_2016_BW1.potx" id="{D49CF724-EE59-402D-8082-7D926FB68B25}" vid="{359A820C-C3BA-4E58-BA80-ECB46B7564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Hortonworks_16X9_Template_Mar 2 2016.thmx</Template>
  <TotalTime>3203</TotalTime>
  <Words>683</Words>
  <Application>Microsoft Macintosh PowerPoint</Application>
  <PresentationFormat>Custom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Hortonworks_16X9_Template_Mar 2 2016</vt:lpstr>
      <vt:lpstr>Scalable OCR With NiFi &amp; Tesseract</vt:lpstr>
      <vt:lpstr>Introduction</vt:lpstr>
      <vt:lpstr>OCR At Scale: The Challenge</vt:lpstr>
      <vt:lpstr>OCR At Scale: Use-cases in Medicine</vt:lpstr>
      <vt:lpstr>OCR At Scale: Use-cases in Journalism</vt:lpstr>
      <vt:lpstr>Methodology : OCR</vt:lpstr>
      <vt:lpstr>Image Preprocessing</vt:lpstr>
      <vt:lpstr>Image Preprocessing</vt:lpstr>
      <vt:lpstr>Preprocessing - Before and After</vt:lpstr>
      <vt:lpstr>Methodology : Scale</vt:lpstr>
      <vt:lpstr>NiFi + Hadoop</vt:lpstr>
      <vt:lpstr>DEMO</vt:lpstr>
      <vt:lpstr>OCR is necessary, but not sufficient</vt:lpstr>
      <vt:lpstr>Questions?</vt:lpstr>
    </vt:vector>
  </TitlesOfParts>
  <Company>Hortonworks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OCR With NiFi &amp; Tesseract</dc:title>
  <dc:creator>Michael Miklavcic</dc:creator>
  <cp:lastModifiedBy>Casey Stella</cp:lastModifiedBy>
  <cp:revision>28</cp:revision>
  <dcterms:created xsi:type="dcterms:W3CDTF">2016-06-23T16:01:27Z</dcterms:created>
  <dcterms:modified xsi:type="dcterms:W3CDTF">2016-06-27T20:59:02Z</dcterms:modified>
</cp:coreProperties>
</file>