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70" r:id="rId15"/>
    <p:sldId id="269" r:id="rId16"/>
    <p:sldId id="268"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2" d="100"/>
          <a:sy n="122" d="100"/>
        </p:scale>
        <p:origin x="1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7A1CF27-34A2-405A-B979-122E2DB8F2DE}" type="datetimeFigureOut">
              <a:rPr lang="es-AR" smtClean="0"/>
              <a:t>17/3/2023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113056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7A1CF27-34A2-405A-B979-122E2DB8F2DE}" type="datetimeFigureOut">
              <a:rPr lang="es-AR" smtClean="0"/>
              <a:t>17/3/2023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359163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7A1CF27-34A2-405A-B979-122E2DB8F2DE}" type="datetimeFigureOut">
              <a:rPr lang="es-AR" smtClean="0"/>
              <a:t>17/3/2023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681977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7A1CF27-34A2-405A-B979-122E2DB8F2DE}" type="datetimeFigureOut">
              <a:rPr lang="es-AR" smtClean="0"/>
              <a:t>17/3/2023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F610144-CB68-484C-A022-C0731A72AC9D}" type="slidenum">
              <a:rPr lang="es-AR" smtClean="0"/>
              <a:t>‹Nº›</a:t>
            </a:fld>
            <a:endParaRPr lang="es-A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7565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7A1CF27-34A2-405A-B979-122E2DB8F2DE}" type="datetimeFigureOut">
              <a:rPr lang="es-AR" smtClean="0"/>
              <a:t>17/3/2023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2895150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07A1CF27-34A2-405A-B979-122E2DB8F2DE}" type="datetimeFigureOut">
              <a:rPr lang="es-AR" smtClean="0"/>
              <a:t>17/3/2023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1842198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07A1CF27-34A2-405A-B979-122E2DB8F2DE}" type="datetimeFigureOut">
              <a:rPr lang="es-AR" smtClean="0"/>
              <a:t>17/3/2023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385903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7A1CF27-34A2-405A-B979-122E2DB8F2DE}" type="datetimeFigureOut">
              <a:rPr lang="es-AR" smtClean="0"/>
              <a:t>17/3/2023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339049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7A1CF27-34A2-405A-B979-122E2DB8F2DE}" type="datetimeFigureOut">
              <a:rPr lang="es-AR" smtClean="0"/>
              <a:t>17/3/2023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28327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7A1CF27-34A2-405A-B979-122E2DB8F2DE}" type="datetimeFigureOut">
              <a:rPr lang="es-AR" smtClean="0"/>
              <a:t>17/3/2023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260906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7A1CF27-34A2-405A-B979-122E2DB8F2DE}" type="datetimeFigureOut">
              <a:rPr lang="es-AR" smtClean="0"/>
              <a:t>17/3/2023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60177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7A1CF27-34A2-405A-B979-122E2DB8F2DE}" type="datetimeFigureOut">
              <a:rPr lang="es-AR" smtClean="0"/>
              <a:t>17/3/2023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107074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7A1CF27-34A2-405A-B979-122E2DB8F2DE}" type="datetimeFigureOut">
              <a:rPr lang="es-AR" smtClean="0"/>
              <a:t>17/3/2023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193841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7A1CF27-34A2-405A-B979-122E2DB8F2DE}" type="datetimeFigureOut">
              <a:rPr lang="es-AR" smtClean="0"/>
              <a:t>17/3/2023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19238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1CF27-34A2-405A-B979-122E2DB8F2DE}" type="datetimeFigureOut">
              <a:rPr lang="es-AR" smtClean="0"/>
              <a:t>17/3/2023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74948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7A1CF27-34A2-405A-B979-122E2DB8F2DE}" type="datetimeFigureOut">
              <a:rPr lang="es-AR" smtClean="0"/>
              <a:t>17/3/2023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397218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7A1CF27-34A2-405A-B979-122E2DB8F2DE}" type="datetimeFigureOut">
              <a:rPr lang="es-AR" smtClean="0"/>
              <a:t>17/3/2023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F610144-CB68-484C-A022-C0731A72AC9D}" type="slidenum">
              <a:rPr lang="es-AR" smtClean="0"/>
              <a:t>‹Nº›</a:t>
            </a:fld>
            <a:endParaRPr lang="es-AR"/>
          </a:p>
        </p:txBody>
      </p:sp>
    </p:spTree>
    <p:extLst>
      <p:ext uri="{BB962C8B-B14F-4D97-AF65-F5344CB8AC3E}">
        <p14:creationId xmlns:p14="http://schemas.microsoft.com/office/powerpoint/2010/main" val="249484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A1CF27-34A2-405A-B979-122E2DB8F2DE}" type="datetimeFigureOut">
              <a:rPr lang="es-AR" smtClean="0"/>
              <a:t>17/3/2023</a:t>
            </a:fld>
            <a:endParaRPr lang="es-A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F610144-CB68-484C-A022-C0731A72AC9D}" type="slidenum">
              <a:rPr lang="es-AR" smtClean="0"/>
              <a:t>‹Nº›</a:t>
            </a:fld>
            <a:endParaRPr lang="es-AR"/>
          </a:p>
        </p:txBody>
      </p:sp>
    </p:spTree>
    <p:extLst>
      <p:ext uri="{BB962C8B-B14F-4D97-AF65-F5344CB8AC3E}">
        <p14:creationId xmlns:p14="http://schemas.microsoft.com/office/powerpoint/2010/main" val="3738028583"/>
      </p:ext>
    </p:extLst>
  </p:cSld>
  <p:clrMap bg1="dk1" tx1="lt1" bg2="dk2" tx2="lt2" accent1="accent1" accent2="accent2" accent3="accent3" accent4="accent4" accent5="accent5" accent6="accent6" hlink="hlink" folHlink="folHlink"/>
  <p:sldLayoutIdLst>
    <p:sldLayoutId id="2147484559" r:id="rId1"/>
    <p:sldLayoutId id="2147484560" r:id="rId2"/>
    <p:sldLayoutId id="2147484561" r:id="rId3"/>
    <p:sldLayoutId id="2147484562" r:id="rId4"/>
    <p:sldLayoutId id="2147484563" r:id="rId5"/>
    <p:sldLayoutId id="2147484564" r:id="rId6"/>
    <p:sldLayoutId id="2147484565" r:id="rId7"/>
    <p:sldLayoutId id="2147484566" r:id="rId8"/>
    <p:sldLayoutId id="2147484567" r:id="rId9"/>
    <p:sldLayoutId id="2147484568" r:id="rId10"/>
    <p:sldLayoutId id="2147484569" r:id="rId11"/>
    <p:sldLayoutId id="2147484570" r:id="rId12"/>
    <p:sldLayoutId id="2147484571" r:id="rId13"/>
    <p:sldLayoutId id="2147484572" r:id="rId14"/>
    <p:sldLayoutId id="2147484573" r:id="rId15"/>
    <p:sldLayoutId id="2147484574" r:id="rId16"/>
    <p:sldLayoutId id="214748457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566340"/>
            <a:ext cx="9440034" cy="1828801"/>
          </a:xfrm>
        </p:spPr>
        <p:txBody>
          <a:bodyPr>
            <a:normAutofit/>
          </a:bodyPr>
          <a:lstStyle/>
          <a:p>
            <a:r>
              <a:rPr lang="es-AR" dirty="0" smtClean="0">
                <a:latin typeface="+mn-lt"/>
              </a:rPr>
              <a:t>BD EMPRESA DE LIMPIEZA</a:t>
            </a:r>
            <a:endParaRPr lang="es-AR" dirty="0">
              <a:latin typeface="+mn-lt"/>
            </a:endParaRPr>
          </a:p>
        </p:txBody>
      </p:sp>
      <p:sp>
        <p:nvSpPr>
          <p:cNvPr id="3" name="Subtítulo 2"/>
          <p:cNvSpPr>
            <a:spLocks noGrp="1"/>
          </p:cNvSpPr>
          <p:nvPr>
            <p:ph type="subTitle" idx="1"/>
          </p:nvPr>
        </p:nvSpPr>
        <p:spPr>
          <a:xfrm>
            <a:off x="1370693" y="3598339"/>
            <a:ext cx="9440034" cy="1833353"/>
          </a:xfrm>
        </p:spPr>
        <p:txBody>
          <a:bodyPr>
            <a:normAutofit/>
          </a:bodyPr>
          <a:lstStyle/>
          <a:p>
            <a:r>
              <a:rPr lang="es-AR" u="sng" dirty="0" smtClean="0"/>
              <a:t>Francisco Olascoaga</a:t>
            </a:r>
          </a:p>
          <a:p>
            <a:pPr algn="l"/>
            <a:r>
              <a:rPr lang="es-AR" b="1" dirty="0" smtClean="0"/>
              <a:t>Profesor: </a:t>
            </a:r>
            <a:r>
              <a:rPr lang="es-AR" b="1" dirty="0" smtClean="0">
                <a:effectLst/>
              </a:rPr>
              <a:t>Sebastián Andrés Quezada</a:t>
            </a:r>
          </a:p>
          <a:p>
            <a:pPr algn="l"/>
            <a:r>
              <a:rPr lang="es-AR" b="1" dirty="0" smtClean="0">
                <a:effectLst/>
              </a:rPr>
              <a:t>Tutor: Luciano Gili</a:t>
            </a:r>
          </a:p>
          <a:p>
            <a:pPr algn="l"/>
            <a:r>
              <a:rPr lang="es-AR" b="1" dirty="0" smtClean="0">
                <a:effectLst/>
              </a:rPr>
              <a:t>Comisión: 34985</a:t>
            </a:r>
            <a:endParaRPr lang="es-AR" b="1" dirty="0">
              <a:effectLst/>
            </a:endParaRPr>
          </a:p>
          <a:p>
            <a:endParaRPr lang="es-AR" dirty="0"/>
          </a:p>
        </p:txBody>
      </p:sp>
    </p:spTree>
    <p:extLst>
      <p:ext uri="{BB962C8B-B14F-4D97-AF65-F5344CB8AC3E}">
        <p14:creationId xmlns:p14="http://schemas.microsoft.com/office/powerpoint/2010/main" val="1871356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7662" y="562708"/>
            <a:ext cx="11082215" cy="5666154"/>
          </a:xfrm>
        </p:spPr>
        <p:txBody>
          <a:bodyPr/>
          <a:lstStyle/>
          <a:p>
            <a:pPr marL="36900" indent="0">
              <a:buNone/>
            </a:pPr>
            <a:r>
              <a:rPr lang="es-AR" sz="1600" dirty="0">
                <a:effectLst/>
              </a:rPr>
              <a:t>Proveedores: Tabla que almacena información sobre los proveedores de la empresa, incluyendo nombre, dirección, número de teléfono, correo electrónico y otros datos relevantes</a:t>
            </a:r>
            <a:r>
              <a:rPr lang="es-AR" sz="1600" dirty="0" smtClean="0">
                <a:effectLst/>
              </a:rPr>
              <a:t>.</a:t>
            </a:r>
          </a:p>
          <a:p>
            <a:endParaRPr lang="es-AR" sz="1600" dirty="0">
              <a:effectLst/>
            </a:endParaRPr>
          </a:p>
          <a:p>
            <a:endParaRPr lang="es-AR" sz="1600" dirty="0" smtClean="0">
              <a:effectLst/>
            </a:endParaRPr>
          </a:p>
          <a:p>
            <a:endParaRPr lang="es-AR" sz="1600" dirty="0">
              <a:effectLst/>
            </a:endParaRPr>
          </a:p>
          <a:p>
            <a:endParaRPr lang="es-AR" sz="1600" dirty="0" smtClean="0">
              <a:effectLst/>
            </a:endParaRPr>
          </a:p>
          <a:p>
            <a:endParaRPr lang="es-AR" sz="1600" dirty="0">
              <a:effectLst/>
            </a:endParaRPr>
          </a:p>
          <a:p>
            <a:endParaRPr lang="es-AR" sz="1600" dirty="0" smtClean="0">
              <a:effectLst/>
            </a:endParaRPr>
          </a:p>
          <a:p>
            <a:endParaRPr lang="es-AR" sz="1600" dirty="0">
              <a:effectLst/>
            </a:endParaRPr>
          </a:p>
          <a:p>
            <a:pPr marL="36900" indent="0">
              <a:buNone/>
            </a:pPr>
            <a:r>
              <a:rPr lang="es-AR" sz="1600" dirty="0">
                <a:effectLst/>
              </a:rPr>
              <a:t>Recibo de sueldo: Tabla que contiene información sobre los pagos a los empleados de la empresa, incluyendo el salario bruto, el salario neto y otros datos relevantes.</a:t>
            </a:r>
          </a:p>
          <a:p>
            <a:endParaRPr lang="es-AR" sz="1600" dirty="0">
              <a:effectLst/>
            </a:endParaRPr>
          </a:p>
          <a:p>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3885536019"/>
              </p:ext>
            </p:extLst>
          </p:nvPr>
        </p:nvGraphicFramePr>
        <p:xfrm>
          <a:off x="637809" y="1283311"/>
          <a:ext cx="10353675" cy="2180732"/>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86441">
                <a:tc>
                  <a:txBody>
                    <a:bodyPr/>
                    <a:lstStyle/>
                    <a:p>
                      <a:pPr algn="l" fontAlgn="b"/>
                      <a:r>
                        <a:rPr lang="es-AR" sz="1100" u="none" strike="noStrike" dirty="0">
                          <a:solidFill>
                            <a:schemeClr val="tx1"/>
                          </a:solidFill>
                          <a:effectLst/>
                        </a:rPr>
                        <a:t>Tabla </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Proveedores</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dirty="0">
                          <a:solidFill>
                            <a:schemeClr val="tx1"/>
                          </a:solidFill>
                          <a:effectLst/>
                        </a:rPr>
                        <a:t>LLAVE</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COLUMNA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TYPE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err="1">
                          <a:solidFill>
                            <a:schemeClr val="tx1"/>
                          </a:solidFill>
                          <a:effectLst/>
                        </a:rPr>
                        <a:t>ID_Proveedor</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err="1">
                          <a:solidFill>
                            <a:schemeClr val="tx1"/>
                          </a:solidFill>
                          <a:effectLst/>
                        </a:rPr>
                        <a:t>int</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auto_increment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a cada proveedor</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Nombre</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err="1">
                          <a:solidFill>
                            <a:schemeClr val="tx1"/>
                          </a:solidFill>
                          <a:effectLst/>
                        </a:rPr>
                        <a:t>varchar</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50</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nombre</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Localidad</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100</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x</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Localidad en la que se ubica dicho proveedor</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Codigo Postal</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Codigo postal</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Telefono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20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err="1">
                          <a:solidFill>
                            <a:schemeClr val="tx1"/>
                          </a:solidFill>
                          <a:effectLst/>
                        </a:rPr>
                        <a:t>Telefono</a:t>
                      </a:r>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Correo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Correo</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Producto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Producto que se hace falta</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FK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Metodo de cobro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numeric</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err="1">
                          <a:solidFill>
                            <a:schemeClr val="tx1"/>
                          </a:solidFill>
                          <a:effectLst/>
                        </a:rPr>
                        <a:t>Metodo</a:t>
                      </a:r>
                      <a:r>
                        <a:rPr lang="es-AR" sz="1100" u="none" strike="noStrike" dirty="0">
                          <a:solidFill>
                            <a:schemeClr val="tx1"/>
                          </a:solidFill>
                          <a:effectLst/>
                        </a:rPr>
                        <a:t> en el que se le paga al proveedor</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875455773"/>
              </p:ext>
            </p:extLst>
          </p:nvPr>
        </p:nvGraphicFramePr>
        <p:xfrm>
          <a:off x="664308" y="4517292"/>
          <a:ext cx="10353675" cy="1248527"/>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86441">
                <a:tc>
                  <a:txBody>
                    <a:bodyPr/>
                    <a:lstStyle/>
                    <a:p>
                      <a:pPr algn="l" fontAlgn="b"/>
                      <a:r>
                        <a:rPr lang="es-AR" sz="1100" u="none" strike="noStrike" dirty="0">
                          <a:solidFill>
                            <a:schemeClr val="tx1"/>
                          </a:solidFill>
                          <a:effectLst/>
                        </a:rPr>
                        <a:t>Tabla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Recibo_Sueldo</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Descripcion</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gridSpan="4">
                  <a:txBody>
                    <a:bodyPr/>
                    <a:lstStyle/>
                    <a:p>
                      <a:pPr algn="l" fontAlgn="t"/>
                      <a:r>
                        <a:rPr lang="es-AR" sz="1100" u="none" strike="noStrike">
                          <a:solidFill>
                            <a:schemeClr val="tx1"/>
                          </a:solidFill>
                          <a:effectLst/>
                        </a:rPr>
                        <a:t>Tabla que registra los sueldos de los empleados</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COLUMNA</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ctr"/>
                      <a:r>
                        <a:rPr lang="es-AR" sz="1100" u="none" strike="noStrike">
                          <a:solidFill>
                            <a:schemeClr val="tx1"/>
                          </a:solidFill>
                          <a:effectLst/>
                        </a:rPr>
                        <a:t>TYPE</a:t>
                      </a:r>
                      <a:endParaRPr lang="es-AR" sz="1100" b="1" i="0" u="none" strike="noStrike">
                        <a:solidFill>
                          <a:schemeClr val="tx1"/>
                        </a:solidFill>
                        <a:effectLst/>
                        <a:latin typeface="Calibri" panose="020F0502020204030204" pitchFamily="34" charset="0"/>
                      </a:endParaRPr>
                    </a:p>
                  </a:txBody>
                  <a:tcPr marL="9322" marR="9322" marT="9322" marB="0" anchor="ctr">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Id_Recibo_Sueldo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auto_increment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los recibo de sueldos de los empleados</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FK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ID_Empleado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a cada empleado con su recibo de sueldo</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spTree>
    <p:extLst>
      <p:ext uri="{BB962C8B-B14F-4D97-AF65-F5344CB8AC3E}">
        <p14:creationId xmlns:p14="http://schemas.microsoft.com/office/powerpoint/2010/main" val="26586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5138" y="461108"/>
            <a:ext cx="11004062" cy="5869353"/>
          </a:xfrm>
        </p:spPr>
        <p:txBody>
          <a:bodyPr>
            <a:normAutofit/>
          </a:bodyPr>
          <a:lstStyle/>
          <a:p>
            <a:pPr marL="36900" indent="0">
              <a:buNone/>
            </a:pPr>
            <a:r>
              <a:rPr lang="es-AR" sz="1600" dirty="0">
                <a:effectLst/>
              </a:rPr>
              <a:t>Seguros: Tabla que almacena información sobre los seguros contratados por la empresa, incluyendo el tipo de seguro, el proveedor, la cobertura y otros datos relevantes</a:t>
            </a:r>
            <a:r>
              <a:rPr lang="es-AR" sz="1600" dirty="0" smtClean="0">
                <a:effectLst/>
              </a:rPr>
              <a:t>.</a:t>
            </a:r>
          </a:p>
          <a:p>
            <a:endParaRPr lang="es-AR" sz="1600" dirty="0">
              <a:effectLst/>
            </a:endParaRPr>
          </a:p>
          <a:p>
            <a:endParaRPr lang="es-AR" sz="1600" dirty="0" smtClean="0">
              <a:effectLst/>
            </a:endParaRPr>
          </a:p>
          <a:p>
            <a:endParaRPr lang="es-AR" sz="1600" dirty="0">
              <a:effectLst/>
            </a:endParaRPr>
          </a:p>
          <a:p>
            <a:endParaRPr lang="es-AR" sz="1600" dirty="0" smtClean="0">
              <a:effectLst/>
            </a:endParaRPr>
          </a:p>
          <a:p>
            <a:endParaRPr lang="es-AR" sz="1600" dirty="0">
              <a:effectLst/>
            </a:endParaRPr>
          </a:p>
          <a:p>
            <a:pPr marL="36900" indent="0">
              <a:buNone/>
            </a:pPr>
            <a:r>
              <a:rPr lang="es-AR" sz="1600" dirty="0" smtClean="0">
                <a:effectLst/>
              </a:rPr>
              <a:t>Servicio</a:t>
            </a:r>
            <a:r>
              <a:rPr lang="es-AR" sz="1600" dirty="0">
                <a:effectLst/>
              </a:rPr>
              <a:t>: Tabla que contiene información sobre los servicios ofrecidos por la empresa, incluyendo la descripción del servicio, el precio, y otros datos relevantes.</a:t>
            </a:r>
          </a:p>
          <a:p>
            <a:endParaRPr lang="es-AR" sz="1600" dirty="0"/>
          </a:p>
        </p:txBody>
      </p:sp>
      <p:graphicFrame>
        <p:nvGraphicFramePr>
          <p:cNvPr id="5" name="Tabla 4"/>
          <p:cNvGraphicFramePr>
            <a:graphicFrameLocks noGrp="1"/>
          </p:cNvGraphicFramePr>
          <p:nvPr>
            <p:extLst>
              <p:ext uri="{D42A27DB-BD31-4B8C-83A1-F6EECF244321}">
                <p14:modId xmlns:p14="http://schemas.microsoft.com/office/powerpoint/2010/main" val="1823239520"/>
              </p:ext>
            </p:extLst>
          </p:nvPr>
        </p:nvGraphicFramePr>
        <p:xfrm>
          <a:off x="547077" y="1180123"/>
          <a:ext cx="10353675" cy="1434968"/>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86441">
                <a:tc>
                  <a:txBody>
                    <a:bodyPr/>
                    <a:lstStyle/>
                    <a:p>
                      <a:pPr algn="l" fontAlgn="b"/>
                      <a:r>
                        <a:rPr lang="es-AR" sz="1100" u="none" strike="noStrike" dirty="0">
                          <a:solidFill>
                            <a:schemeClr val="tx1"/>
                          </a:solidFill>
                          <a:effectLst/>
                        </a:rPr>
                        <a:t>Tabla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Seguros</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COLUMNA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TYPE</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ID_Seguros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err="1">
                          <a:solidFill>
                            <a:schemeClr val="tx1"/>
                          </a:solidFill>
                          <a:effectLst/>
                        </a:rPr>
                        <a:t>varchar</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50</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x</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el tipo de seguro que se usa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ID_Empleado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x</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x</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ID_Clientes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Aseguradora</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el tipo de aseguradora que emplea cada cliente y cada empleado</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622225034"/>
              </p:ext>
            </p:extLst>
          </p:nvPr>
        </p:nvGraphicFramePr>
        <p:xfrm>
          <a:off x="578338" y="3720124"/>
          <a:ext cx="10353675" cy="2468931"/>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86441">
                <a:tc>
                  <a:txBody>
                    <a:bodyPr/>
                    <a:lstStyle/>
                    <a:p>
                      <a:pPr algn="l" fontAlgn="b"/>
                      <a:r>
                        <a:rPr lang="es-AR" sz="1100" u="none" strike="noStrike" dirty="0">
                          <a:solidFill>
                            <a:schemeClr val="tx1"/>
                          </a:solidFill>
                          <a:effectLst/>
                        </a:rPr>
                        <a:t>Tabla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Servicio</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665593">
                <a:tc>
                  <a:txBody>
                    <a:bodyPr/>
                    <a:lstStyle/>
                    <a:p>
                      <a:pPr algn="l" fontAlgn="b"/>
                      <a:r>
                        <a:rPr lang="es-AR" sz="1100" u="none" strike="noStrike">
                          <a:solidFill>
                            <a:schemeClr val="tx1"/>
                          </a:solidFill>
                          <a:effectLst/>
                        </a:rPr>
                        <a:t>Descripcion</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Esta tabla registra el tipo de servicio que es empleado por los clientes</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COLUMNA</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TYPE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NOTES </a:t>
                      </a:r>
                      <a:endParaRPr lang="es-AR" sz="1100" b="1"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ID_Clientes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Auto increment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Consorcio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si el tipo de servicio es para un consorcio</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Oficina</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si el tipo de servicio es una oficina</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Limp. Fin de Obra</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si el tipo de servicio es la limpieza de un final de obra</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Casa</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si la limpieza es en una casa</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spTree>
    <p:extLst>
      <p:ext uri="{BB962C8B-B14F-4D97-AF65-F5344CB8AC3E}">
        <p14:creationId xmlns:p14="http://schemas.microsoft.com/office/powerpoint/2010/main" val="389770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562709"/>
            <a:ext cx="10353762" cy="5228492"/>
          </a:xfrm>
        </p:spPr>
        <p:txBody>
          <a:bodyPr>
            <a:normAutofit/>
          </a:bodyPr>
          <a:lstStyle/>
          <a:p>
            <a:r>
              <a:rPr lang="es-AR" sz="1600" dirty="0" smtClean="0"/>
              <a:t>Creación de vistas:</a:t>
            </a:r>
          </a:p>
          <a:p>
            <a:pPr marL="36900" indent="0">
              <a:buNone/>
            </a:pPr>
            <a:endParaRPr lang="es-AR" sz="1600" dirty="0"/>
          </a:p>
          <a:p>
            <a:pPr marL="36900" indent="0">
              <a:buNone/>
            </a:pPr>
            <a:endParaRPr lang="es-AR" sz="1600" dirty="0" smtClean="0"/>
          </a:p>
          <a:p>
            <a:pPr marL="36900" indent="0">
              <a:buNone/>
            </a:pPr>
            <a:endParaRPr lang="es-AR" sz="1600" dirty="0"/>
          </a:p>
          <a:p>
            <a:pPr marL="36900" indent="0">
              <a:buNone/>
            </a:pPr>
            <a:r>
              <a:rPr lang="es-AR" sz="1600" dirty="0" smtClean="0"/>
              <a:t>Clientes actuales: Muestra los clientes que se encuentran actualmente con la empresa.</a:t>
            </a:r>
          </a:p>
          <a:p>
            <a:pPr marL="36900" indent="0">
              <a:buNone/>
            </a:pPr>
            <a:endParaRPr lang="es-AR" sz="1600" dirty="0"/>
          </a:p>
          <a:p>
            <a:pPr marL="36900" indent="0">
              <a:buNone/>
            </a:pPr>
            <a:endParaRPr lang="es-AR" sz="1600" dirty="0" smtClean="0"/>
          </a:p>
          <a:p>
            <a:pPr marL="36900" indent="0">
              <a:buNone/>
            </a:pPr>
            <a:endParaRPr lang="es-AR" sz="1600" dirty="0"/>
          </a:p>
          <a:p>
            <a:pPr marL="36900" indent="0">
              <a:buNone/>
            </a:pPr>
            <a:endParaRPr lang="es-AR" sz="1600" dirty="0" smtClean="0"/>
          </a:p>
          <a:p>
            <a:pPr marL="36900" indent="0">
              <a:buNone/>
            </a:pPr>
            <a:r>
              <a:rPr lang="es-AR" sz="1600" dirty="0" smtClean="0"/>
              <a:t>Datos actuales: Muestra los datos de los clientes que se encuentran actualmente con la empresa.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896" y="562709"/>
            <a:ext cx="1867161" cy="1238423"/>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8" y="1376479"/>
            <a:ext cx="3269906" cy="1800476"/>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1118" y="4313721"/>
            <a:ext cx="2962688" cy="1810003"/>
          </a:xfrm>
          <a:prstGeom prst="rect">
            <a:avLst/>
          </a:prstGeom>
        </p:spPr>
      </p:pic>
    </p:spTree>
    <p:extLst>
      <p:ext uri="{BB962C8B-B14F-4D97-AF65-F5344CB8AC3E}">
        <p14:creationId xmlns:p14="http://schemas.microsoft.com/office/powerpoint/2010/main" val="334838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562709"/>
            <a:ext cx="10353762" cy="5228492"/>
          </a:xfrm>
        </p:spPr>
        <p:txBody>
          <a:bodyPr>
            <a:normAutofit/>
          </a:bodyPr>
          <a:lstStyle/>
          <a:p>
            <a:pPr marL="36900" indent="0">
              <a:buNone/>
            </a:pPr>
            <a:r>
              <a:rPr lang="es-AR" sz="1600" dirty="0" smtClean="0"/>
              <a:t>Empleados actuales: muestra los empleados que se encuentran actualmente trabajando en la empresa.</a:t>
            </a:r>
          </a:p>
          <a:p>
            <a:endParaRPr lang="es-AR" sz="1600" dirty="0"/>
          </a:p>
          <a:p>
            <a:endParaRPr lang="es-AR" sz="1600" dirty="0" smtClean="0"/>
          </a:p>
          <a:p>
            <a:endParaRPr lang="es-AR" sz="1600" dirty="0"/>
          </a:p>
          <a:p>
            <a:endParaRPr lang="es-AR" sz="1600" dirty="0" smtClean="0"/>
          </a:p>
          <a:p>
            <a:endParaRPr lang="es-AR" sz="1600" dirty="0"/>
          </a:p>
          <a:p>
            <a:pPr marL="36900" indent="0">
              <a:buNone/>
            </a:pPr>
            <a:r>
              <a:rPr lang="es-AR" sz="1600" dirty="0" smtClean="0"/>
              <a:t>Productos 2023: muestra los productos que están en el 2023.</a:t>
            </a:r>
          </a:p>
          <a:p>
            <a:endParaRPr lang="es-AR" sz="1600" dirty="0"/>
          </a:p>
          <a:p>
            <a:endParaRPr lang="es-AR" sz="1600" dirty="0" smtClean="0"/>
          </a:p>
          <a:p>
            <a:pPr marL="36900" indent="0">
              <a:buNone/>
            </a:pPr>
            <a:endParaRPr lang="es-AR" sz="1600" dirty="0" smtClean="0"/>
          </a:p>
          <a:p>
            <a:pPr marL="36900" indent="0">
              <a:buNone/>
            </a:pPr>
            <a:r>
              <a:rPr lang="es-AR" sz="1600" dirty="0" smtClean="0"/>
              <a:t>Proveedores 2023: Muestra los proveedores con los que cuenta la empresa actualmente.</a:t>
            </a:r>
          </a:p>
          <a:p>
            <a:endParaRPr lang="es-AR" sz="1600" dirty="0"/>
          </a:p>
          <a:p>
            <a:pPr marL="36900" indent="0">
              <a:buNone/>
            </a:pPr>
            <a:endParaRPr lang="es-AR" sz="1600" dirty="0" smtClean="0"/>
          </a:p>
          <a:p>
            <a:endParaRPr lang="es-AR" sz="16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694" y="958239"/>
            <a:ext cx="3319680" cy="1527053"/>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412" y="2612141"/>
            <a:ext cx="2389133" cy="1420598"/>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8615" y="4702966"/>
            <a:ext cx="3483974" cy="1566564"/>
          </a:xfrm>
          <a:prstGeom prst="rect">
            <a:avLst/>
          </a:prstGeom>
        </p:spPr>
      </p:pic>
    </p:spTree>
    <p:extLst>
      <p:ext uri="{BB962C8B-B14F-4D97-AF65-F5344CB8AC3E}">
        <p14:creationId xmlns:p14="http://schemas.microsoft.com/office/powerpoint/2010/main" val="205307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8748" y="1326662"/>
            <a:ext cx="10353762" cy="5259754"/>
          </a:xfrm>
        </p:spPr>
        <p:txBody>
          <a:bodyPr/>
          <a:lstStyle/>
          <a:p>
            <a:r>
              <a:rPr lang="es-AR" sz="1600" dirty="0" err="1" smtClean="0"/>
              <a:t>Stores</a:t>
            </a:r>
            <a:r>
              <a:rPr lang="es-AR" sz="1600" dirty="0" smtClean="0"/>
              <a:t> </a:t>
            </a:r>
            <a:r>
              <a:rPr lang="es-AR" sz="1600" dirty="0" err="1" smtClean="0"/>
              <a:t>Procedures</a:t>
            </a:r>
            <a:endParaRPr lang="es-AR" sz="1600" dirty="0" smtClean="0"/>
          </a:p>
          <a:p>
            <a:endParaRPr lang="es-AR" dirty="0"/>
          </a:p>
          <a:p>
            <a:pPr marL="36900" indent="0">
              <a:buNone/>
            </a:pPr>
            <a:endParaRPr lang="es-AR" sz="1600" dirty="0" smtClean="0"/>
          </a:p>
          <a:p>
            <a:pPr marL="36900" indent="0">
              <a:buNone/>
            </a:pPr>
            <a:r>
              <a:rPr lang="es-AR" sz="1600" dirty="0" err="1" smtClean="0"/>
              <a:t>Sp_Clientes_Nuevos</a:t>
            </a:r>
            <a:r>
              <a:rPr lang="es-AR" sz="1600" dirty="0" smtClean="0"/>
              <a:t>: </a:t>
            </a:r>
            <a:r>
              <a:rPr lang="es-AR" sz="1600" dirty="0" err="1" smtClean="0">
                <a:effectLst/>
              </a:rPr>
              <a:t>permitire</a:t>
            </a:r>
            <a:r>
              <a:rPr lang="es-AR" sz="1600" dirty="0" smtClean="0">
                <a:effectLst/>
              </a:rPr>
              <a:t> </a:t>
            </a:r>
            <a:r>
              <a:rPr lang="es-AR" sz="1600" dirty="0">
                <a:effectLst/>
              </a:rPr>
              <a:t>a la empresa de limpieza agregar información sobre nuevos clientes a la tabla correspondiente de manera más </a:t>
            </a:r>
            <a:r>
              <a:rPr lang="es-AR" sz="1600" dirty="0" smtClean="0">
                <a:effectLst/>
              </a:rPr>
              <a:t>eficiente.</a:t>
            </a:r>
          </a:p>
          <a:p>
            <a:pPr marL="36900" indent="0">
              <a:buNone/>
            </a:pPr>
            <a:r>
              <a:rPr lang="es-AR" sz="1600" dirty="0" smtClean="0">
                <a:effectLst/>
              </a:rPr>
              <a:t>Además</a:t>
            </a:r>
            <a:r>
              <a:rPr lang="es-AR" sz="1600" dirty="0">
                <a:effectLst/>
              </a:rPr>
              <a:t>, este store </a:t>
            </a:r>
            <a:r>
              <a:rPr lang="es-AR" sz="1600" dirty="0" err="1">
                <a:effectLst/>
              </a:rPr>
              <a:t>procedure</a:t>
            </a:r>
            <a:r>
              <a:rPr lang="es-AR" sz="1600" dirty="0">
                <a:effectLst/>
              </a:rPr>
              <a:t> podría incluir la asignación automática de un número de cliente único, así como la generación de una contraseña temporal que se enviaría al cliente para su uso al ingresar al sitio web de la empresa (si lo hubiera</a:t>
            </a:r>
            <a:r>
              <a:rPr lang="es-AR" sz="1600" dirty="0" smtClean="0">
                <a:effectLst/>
              </a:rPr>
              <a:t>)</a:t>
            </a:r>
          </a:p>
          <a:p>
            <a:pPr marL="36900" indent="0">
              <a:buNone/>
            </a:pPr>
            <a:endParaRPr lang="es-AR" sz="1600" dirty="0">
              <a:effectLst/>
            </a:endParaRPr>
          </a:p>
          <a:p>
            <a:pPr marL="36900" indent="0">
              <a:buNone/>
            </a:pPr>
            <a:r>
              <a:rPr lang="es-AR" sz="1600" dirty="0" err="1" smtClean="0">
                <a:effectLst/>
              </a:rPr>
              <a:t>Sp_MostrarClientes</a:t>
            </a:r>
            <a:r>
              <a:rPr lang="es-AR" sz="1600" dirty="0" smtClean="0">
                <a:effectLst/>
              </a:rPr>
              <a:t>: Muestra los clientes actuales</a:t>
            </a:r>
          </a:p>
          <a:p>
            <a:pPr marL="36900" indent="0">
              <a:buNone/>
            </a:pPr>
            <a:endParaRPr lang="es-AR" sz="1600" dirty="0" smtClean="0">
              <a:effectLst/>
            </a:endParaRPr>
          </a:p>
          <a:p>
            <a:pPr marL="36900" indent="0">
              <a:buNone/>
            </a:pPr>
            <a:endParaRPr lang="es-AR" sz="1600" dirty="0" smtClean="0"/>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450" y="1332946"/>
            <a:ext cx="1962424" cy="952633"/>
          </a:xfrm>
          <a:prstGeom prst="rect">
            <a:avLst/>
          </a:prstGeom>
        </p:spPr>
      </p:pic>
    </p:spTree>
    <p:extLst>
      <p:ext uri="{BB962C8B-B14F-4D97-AF65-F5344CB8AC3E}">
        <p14:creationId xmlns:p14="http://schemas.microsoft.com/office/powerpoint/2010/main" val="412083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523631"/>
            <a:ext cx="10353762" cy="5267569"/>
          </a:xfrm>
        </p:spPr>
        <p:txBody>
          <a:bodyPr>
            <a:normAutofit/>
          </a:bodyPr>
          <a:lstStyle/>
          <a:p>
            <a:r>
              <a:rPr lang="es-AR" sz="1600" dirty="0" smtClean="0"/>
              <a:t>Funciones:</a:t>
            </a:r>
          </a:p>
          <a:p>
            <a:endParaRPr lang="es-AR" sz="1600" dirty="0"/>
          </a:p>
          <a:p>
            <a:endParaRPr lang="es-AR" sz="1600" dirty="0" smtClean="0"/>
          </a:p>
          <a:p>
            <a:endParaRPr lang="es-AR" sz="1600" dirty="0"/>
          </a:p>
          <a:p>
            <a:pPr marL="36900" indent="0">
              <a:buNone/>
            </a:pPr>
            <a:r>
              <a:rPr lang="es-AR" sz="1600" dirty="0" smtClean="0"/>
              <a:t>La función “saludar” cumple la función de mandarle un email a cada empleado que forma parte de la empresa</a:t>
            </a:r>
          </a:p>
          <a:p>
            <a:pPr marL="36900" indent="0">
              <a:buNone/>
            </a:pPr>
            <a:endParaRPr lang="es-AR" sz="1600" dirty="0" smtClean="0"/>
          </a:p>
          <a:p>
            <a:r>
              <a:rPr lang="es-AR" sz="1600" dirty="0" err="1" smtClean="0"/>
              <a:t>Triggers</a:t>
            </a:r>
            <a:r>
              <a:rPr lang="es-AR" sz="1600" dirty="0" smtClean="0"/>
              <a:t>: </a:t>
            </a:r>
            <a:r>
              <a:rPr lang="es-AR" sz="1600" dirty="0">
                <a:effectLst/>
              </a:rPr>
              <a:t>Primero se crea una tabla "</a:t>
            </a:r>
            <a:r>
              <a:rPr lang="es-AR" sz="1600" dirty="0" smtClean="0">
                <a:effectLst/>
              </a:rPr>
              <a:t>datos_2“, </a:t>
            </a:r>
            <a:r>
              <a:rPr lang="es-AR" sz="1600" dirty="0">
                <a:effectLst/>
              </a:rPr>
              <a:t>se crea un </a:t>
            </a:r>
            <a:r>
              <a:rPr lang="es-AR" sz="1600" dirty="0" err="1">
                <a:effectLst/>
              </a:rPr>
              <a:t>trigger</a:t>
            </a:r>
            <a:r>
              <a:rPr lang="es-AR" sz="1600" dirty="0">
                <a:effectLst/>
              </a:rPr>
              <a:t> AFTER para que cada vez que se registre los datos de los clientes se registren </a:t>
            </a:r>
            <a:r>
              <a:rPr lang="es-AR" sz="1600" dirty="0" err="1">
                <a:effectLst/>
              </a:rPr>
              <a:t>tambien</a:t>
            </a:r>
            <a:r>
              <a:rPr lang="es-AR" sz="1600" dirty="0">
                <a:effectLst/>
              </a:rPr>
              <a:t> en la tabla "</a:t>
            </a:r>
            <a:r>
              <a:rPr lang="es-AR" sz="1600" dirty="0" smtClean="0">
                <a:effectLst/>
              </a:rPr>
              <a:t>datos_2“</a:t>
            </a:r>
          </a:p>
          <a:p>
            <a:endParaRPr lang="es-AR" sz="1600" dirty="0">
              <a:effectLst/>
            </a:endParaRPr>
          </a:p>
          <a:p>
            <a:pPr marL="36900" indent="0">
              <a:buNone/>
            </a:pPr>
            <a:r>
              <a:rPr lang="es-AR" sz="1600" dirty="0">
                <a:effectLst/>
              </a:rPr>
              <a:t>se crea una tabla para los precios </a:t>
            </a:r>
            <a:r>
              <a:rPr lang="es-AR" sz="1600" dirty="0" err="1">
                <a:effectLst/>
              </a:rPr>
              <a:t>actuliazados</a:t>
            </a:r>
            <a:r>
              <a:rPr lang="es-AR" sz="1600" dirty="0">
                <a:effectLst/>
              </a:rPr>
              <a:t> de los </a:t>
            </a:r>
            <a:r>
              <a:rPr lang="es-AR" sz="1600" dirty="0" smtClean="0">
                <a:effectLst/>
              </a:rPr>
              <a:t>productos, ahora </a:t>
            </a:r>
            <a:r>
              <a:rPr lang="es-AR" sz="1600" dirty="0">
                <a:effectLst/>
              </a:rPr>
              <a:t>se crea un </a:t>
            </a:r>
            <a:r>
              <a:rPr lang="es-AR" sz="1600" dirty="0" err="1">
                <a:effectLst/>
              </a:rPr>
              <a:t>Trigger</a:t>
            </a:r>
            <a:r>
              <a:rPr lang="es-AR" sz="1600" dirty="0">
                <a:effectLst/>
              </a:rPr>
              <a:t> para que se actualicen los precios nuevos acorde a los </a:t>
            </a:r>
            <a:r>
              <a:rPr lang="es-AR" sz="1600" dirty="0" smtClean="0">
                <a:effectLst/>
              </a:rPr>
              <a:t>anteriores. </a:t>
            </a:r>
            <a:endParaRPr lang="es-AR" sz="16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640" y="583281"/>
            <a:ext cx="1971950" cy="924054"/>
          </a:xfrm>
          <a:prstGeom prst="rect">
            <a:avLst/>
          </a:prstGeom>
        </p:spPr>
      </p:pic>
    </p:spTree>
    <p:extLst>
      <p:ext uri="{BB962C8B-B14F-4D97-AF65-F5344CB8AC3E}">
        <p14:creationId xmlns:p14="http://schemas.microsoft.com/office/powerpoint/2010/main" val="1095875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429847"/>
            <a:ext cx="10353762" cy="5361354"/>
          </a:xfrm>
        </p:spPr>
        <p:txBody>
          <a:bodyPr>
            <a:normAutofit/>
          </a:bodyPr>
          <a:lstStyle/>
          <a:p>
            <a:r>
              <a:rPr lang="es-AR" sz="1600" dirty="0" smtClean="0"/>
              <a:t>Diagrama E-R: </a:t>
            </a:r>
            <a:endParaRPr lang="es-AR" sz="16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91" y="975603"/>
            <a:ext cx="10964985" cy="4815597"/>
          </a:xfrm>
          <a:prstGeom prst="rect">
            <a:avLst/>
          </a:prstGeom>
        </p:spPr>
      </p:pic>
    </p:spTree>
    <p:extLst>
      <p:ext uri="{BB962C8B-B14F-4D97-AF65-F5344CB8AC3E}">
        <p14:creationId xmlns:p14="http://schemas.microsoft.com/office/powerpoint/2010/main" val="114338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500185"/>
            <a:ext cx="10353762" cy="5291015"/>
          </a:xfrm>
        </p:spPr>
        <p:txBody>
          <a:bodyPr/>
          <a:lstStyle/>
          <a:p>
            <a:r>
              <a:rPr lang="es-AR" sz="1600" dirty="0" smtClean="0"/>
              <a:t>Índice:</a:t>
            </a:r>
          </a:p>
          <a:p>
            <a:r>
              <a:rPr lang="es-AR" sz="1600" dirty="0" smtClean="0"/>
              <a:t>Objetivos: pagina 3.</a:t>
            </a:r>
          </a:p>
          <a:p>
            <a:r>
              <a:rPr lang="es-AR" sz="1600" dirty="0" smtClean="0"/>
              <a:t>Creación de tablas: pagina 4-11.</a:t>
            </a:r>
          </a:p>
          <a:p>
            <a:r>
              <a:rPr lang="es-AR" sz="1600" dirty="0" smtClean="0"/>
              <a:t>Creación de Vistas pagina 12-13.</a:t>
            </a:r>
          </a:p>
          <a:p>
            <a:r>
              <a:rPr lang="es-AR" sz="1600" dirty="0" smtClean="0"/>
              <a:t>Creación de </a:t>
            </a:r>
            <a:r>
              <a:rPr lang="es-AR" sz="1600" dirty="0" err="1" smtClean="0"/>
              <a:t>Stores</a:t>
            </a:r>
            <a:r>
              <a:rPr lang="es-AR" sz="1600" dirty="0" smtClean="0"/>
              <a:t> </a:t>
            </a:r>
            <a:r>
              <a:rPr lang="es-AR" sz="1600" dirty="0" err="1" smtClean="0"/>
              <a:t>Procedures</a:t>
            </a:r>
            <a:r>
              <a:rPr lang="es-AR" sz="1600" dirty="0" smtClean="0"/>
              <a:t> pagina 14.</a:t>
            </a:r>
          </a:p>
          <a:p>
            <a:r>
              <a:rPr lang="es-AR" sz="1600" dirty="0" smtClean="0"/>
              <a:t>Creación de Funciones pagina 15.</a:t>
            </a:r>
          </a:p>
          <a:p>
            <a:r>
              <a:rPr lang="es-AR" sz="1600" dirty="0" smtClean="0"/>
              <a:t>Diagrama Entidad-</a:t>
            </a:r>
            <a:r>
              <a:rPr lang="es-AR" sz="1600" dirty="0" err="1" smtClean="0"/>
              <a:t>Relacion</a:t>
            </a:r>
            <a:r>
              <a:rPr lang="es-AR" sz="1600" dirty="0" smtClean="0"/>
              <a:t> pagina 16.</a:t>
            </a:r>
          </a:p>
          <a:p>
            <a:endParaRPr lang="es-AR" sz="1600" dirty="0" smtClean="0"/>
          </a:p>
          <a:p>
            <a:endParaRPr lang="es-AR" sz="1600" dirty="0" smtClean="0"/>
          </a:p>
          <a:p>
            <a:endParaRPr lang="es-AR" sz="1600" dirty="0" smtClean="0"/>
          </a:p>
          <a:p>
            <a:endParaRPr lang="es-AR" dirty="0"/>
          </a:p>
        </p:txBody>
      </p:sp>
    </p:spTree>
    <p:extLst>
      <p:ext uri="{BB962C8B-B14F-4D97-AF65-F5344CB8AC3E}">
        <p14:creationId xmlns:p14="http://schemas.microsoft.com/office/powerpoint/2010/main" val="368401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97354" y="841009"/>
            <a:ext cx="9144000" cy="4809514"/>
          </a:xfrm>
        </p:spPr>
        <p:txBody>
          <a:bodyPr>
            <a:normAutofit/>
          </a:bodyPr>
          <a:lstStyle/>
          <a:p>
            <a:r>
              <a:rPr lang="es-AR" sz="2400" dirty="0">
                <a:latin typeface="+mn-lt"/>
              </a:rPr>
              <a:t>Este proyecto consiste en el diseño y creación de una base de datos en SQL para una empresa de limpieza ficticia. La base de datos contendrá información sobre los clientes, servicios ofrecidos, empleados, facturación y pagos. Además, se utilizarán consultas y comandos SQL para generar informes y estadísticas relevantes para la empresa. El objetivo del proyecto es mejorar la eficiencia y la gestión de la empresa de limpieza, permitiendo un seguimiento y control más efectivo de las operaciones y el desempeño de los empleados.</a:t>
            </a:r>
            <a:r>
              <a:rPr lang="es-AR" dirty="0"/>
              <a:t/>
            </a:r>
            <a:br>
              <a:rPr lang="es-AR" dirty="0"/>
            </a:br>
            <a:endParaRPr lang="es-AR" dirty="0"/>
          </a:p>
        </p:txBody>
      </p:sp>
    </p:spTree>
    <p:extLst>
      <p:ext uri="{BB962C8B-B14F-4D97-AF65-F5344CB8AC3E}">
        <p14:creationId xmlns:p14="http://schemas.microsoft.com/office/powerpoint/2010/main" val="218315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945662" y="343878"/>
            <a:ext cx="10230338" cy="5244122"/>
          </a:xfrm>
        </p:spPr>
        <p:txBody>
          <a:bodyPr>
            <a:normAutofit fontScale="90000"/>
          </a:bodyPr>
          <a:lstStyle/>
          <a:p>
            <a:pPr algn="l"/>
            <a:r>
              <a:rPr lang="es-AR" sz="2400" dirty="0" smtClean="0">
                <a:latin typeface="+mn-lt"/>
              </a:rPr>
              <a:t/>
            </a:r>
            <a:br>
              <a:rPr lang="es-AR" sz="2400" dirty="0" smtClean="0">
                <a:latin typeface="+mn-lt"/>
              </a:rPr>
            </a:br>
            <a:r>
              <a:rPr lang="es-AR" sz="2400" dirty="0">
                <a:latin typeface="+mn-lt"/>
              </a:rPr>
              <a:t/>
            </a:r>
            <a:br>
              <a:rPr lang="es-AR" sz="2400" dirty="0">
                <a:latin typeface="+mn-lt"/>
              </a:rPr>
            </a:br>
            <a:r>
              <a:rPr lang="es-AR" sz="2400" dirty="0" smtClean="0">
                <a:latin typeface="+mn-lt"/>
              </a:rPr>
              <a:t/>
            </a:r>
            <a:br>
              <a:rPr lang="es-AR" sz="2400" dirty="0" smtClean="0">
                <a:latin typeface="+mn-lt"/>
              </a:rPr>
            </a:br>
            <a:r>
              <a:rPr lang="es-AR" sz="2400" dirty="0">
                <a:latin typeface="+mn-lt"/>
              </a:rPr>
              <a:t/>
            </a:r>
            <a:br>
              <a:rPr lang="es-AR" sz="2400" dirty="0">
                <a:latin typeface="+mn-lt"/>
              </a:rPr>
            </a:br>
            <a:r>
              <a:rPr lang="es-AR" sz="2400" dirty="0" smtClean="0">
                <a:latin typeface="+mn-lt"/>
              </a:rPr>
              <a:t/>
            </a:r>
            <a:br>
              <a:rPr lang="es-AR" sz="2400" dirty="0" smtClean="0">
                <a:latin typeface="+mn-lt"/>
              </a:rPr>
            </a:br>
            <a:r>
              <a:rPr lang="es-AR" sz="2400" dirty="0">
                <a:latin typeface="+mn-lt"/>
              </a:rPr>
              <a:t/>
            </a:r>
            <a:br>
              <a:rPr lang="es-AR" sz="2400" dirty="0">
                <a:latin typeface="+mn-lt"/>
              </a:rPr>
            </a:br>
            <a:r>
              <a:rPr lang="es-AR" sz="2400" dirty="0" smtClean="0">
                <a:latin typeface="+mn-lt"/>
              </a:rPr>
              <a:t/>
            </a:r>
            <a:br>
              <a:rPr lang="es-AR" sz="2400" dirty="0" smtClean="0">
                <a:latin typeface="+mn-lt"/>
              </a:rPr>
            </a:br>
            <a:r>
              <a:rPr lang="es-AR" sz="2400" dirty="0">
                <a:effectLst/>
              </a:rPr>
              <a:t/>
            </a:r>
            <a:br>
              <a:rPr lang="es-AR" sz="2400" dirty="0">
                <a:effectLst/>
              </a:rPr>
            </a:br>
            <a:r>
              <a:rPr lang="es-AR" sz="2400" dirty="0" smtClean="0">
                <a:latin typeface="+mn-lt"/>
              </a:rPr>
              <a:t/>
            </a:r>
            <a:br>
              <a:rPr lang="es-AR" sz="2400" dirty="0" smtClean="0">
                <a:latin typeface="+mn-lt"/>
              </a:rPr>
            </a:br>
            <a:r>
              <a:rPr lang="es-AR" sz="2400" dirty="0" smtClean="0">
                <a:latin typeface="+mn-lt"/>
              </a:rPr>
              <a:t/>
            </a:r>
            <a:br>
              <a:rPr lang="es-AR" sz="2400" dirty="0" smtClean="0">
                <a:latin typeface="+mn-lt"/>
              </a:rPr>
            </a:br>
            <a:r>
              <a:rPr lang="es-AR" sz="2400" dirty="0">
                <a:latin typeface="+mn-lt"/>
              </a:rPr>
              <a:t/>
            </a:r>
            <a:br>
              <a:rPr lang="es-AR" sz="2400" dirty="0">
                <a:latin typeface="+mn-lt"/>
              </a:rPr>
            </a:br>
            <a:r>
              <a:rPr lang="es-AR" sz="2400" dirty="0" smtClean="0">
                <a:latin typeface="+mn-lt"/>
              </a:rPr>
              <a:t/>
            </a:r>
            <a:br>
              <a:rPr lang="es-AR" sz="2400" dirty="0" smtClean="0">
                <a:latin typeface="+mn-lt"/>
              </a:rPr>
            </a:br>
            <a:r>
              <a:rPr lang="es-AR" sz="2400" dirty="0">
                <a:latin typeface="+mn-lt"/>
              </a:rPr>
              <a:t/>
            </a:r>
            <a:br>
              <a:rPr lang="es-AR" sz="2400" dirty="0">
                <a:latin typeface="+mn-lt"/>
              </a:rPr>
            </a:br>
            <a:r>
              <a:rPr lang="es-AR" sz="2400" dirty="0" smtClean="0">
                <a:latin typeface="+mn-lt"/>
              </a:rPr>
              <a:t/>
            </a:r>
            <a:br>
              <a:rPr lang="es-AR" sz="2400" dirty="0" smtClean="0">
                <a:latin typeface="+mn-lt"/>
              </a:rPr>
            </a:br>
            <a:r>
              <a:rPr lang="es-AR" sz="2400" dirty="0">
                <a:latin typeface="+mn-lt"/>
              </a:rPr>
              <a:t/>
            </a:r>
            <a:br>
              <a:rPr lang="es-AR" sz="2400" dirty="0">
                <a:latin typeface="+mn-lt"/>
              </a:rPr>
            </a:br>
            <a:r>
              <a:rPr lang="es-AR" sz="2400" dirty="0" smtClean="0">
                <a:latin typeface="+mn-lt"/>
              </a:rPr>
              <a:t/>
            </a:r>
            <a:br>
              <a:rPr lang="es-AR" sz="2400" dirty="0" smtClean="0">
                <a:latin typeface="+mn-lt"/>
              </a:rPr>
            </a:br>
            <a:r>
              <a:rPr lang="es-AR" sz="2400" dirty="0">
                <a:latin typeface="+mn-lt"/>
              </a:rPr>
              <a:t/>
            </a:r>
            <a:br>
              <a:rPr lang="es-AR" sz="2400" dirty="0">
                <a:latin typeface="+mn-lt"/>
              </a:rPr>
            </a:br>
            <a:r>
              <a:rPr lang="es-AR" sz="2400" dirty="0" smtClean="0">
                <a:latin typeface="+mn-lt"/>
              </a:rPr>
              <a:t/>
            </a:r>
            <a:br>
              <a:rPr lang="es-AR" sz="2400" dirty="0" smtClean="0">
                <a:latin typeface="+mn-lt"/>
              </a:rPr>
            </a:br>
            <a:r>
              <a:rPr lang="es-AR" sz="2400" dirty="0">
                <a:latin typeface="+mn-lt"/>
              </a:rPr>
              <a:t/>
            </a:r>
            <a:br>
              <a:rPr lang="es-AR" sz="2400" dirty="0">
                <a:latin typeface="+mn-lt"/>
              </a:rPr>
            </a:br>
            <a:r>
              <a:rPr lang="es-AR" sz="2400" dirty="0" smtClean="0">
                <a:latin typeface="+mn-lt"/>
              </a:rPr>
              <a:t/>
            </a:r>
            <a:br>
              <a:rPr lang="es-AR" sz="2400" dirty="0" smtClean="0">
                <a:latin typeface="+mn-lt"/>
              </a:rPr>
            </a:br>
            <a:r>
              <a:rPr lang="es-AR" sz="2400" dirty="0" smtClean="0">
                <a:latin typeface="+mn-lt"/>
              </a:rPr>
              <a:t/>
            </a:r>
            <a:br>
              <a:rPr lang="es-AR" sz="2400" dirty="0" smtClean="0">
                <a:latin typeface="+mn-lt"/>
              </a:rPr>
            </a:br>
            <a:r>
              <a:rPr lang="es-AR" sz="2400" dirty="0">
                <a:latin typeface="+mn-lt"/>
              </a:rPr>
              <a:t/>
            </a:r>
            <a:br>
              <a:rPr lang="es-AR" sz="2400" dirty="0">
                <a:latin typeface="+mn-lt"/>
              </a:rPr>
            </a:br>
            <a:r>
              <a:rPr lang="es-AR" sz="2400" dirty="0" smtClean="0">
                <a:latin typeface="+mn-lt"/>
              </a:rPr>
              <a:t> </a:t>
            </a:r>
            <a:br>
              <a:rPr lang="es-AR" sz="2400" dirty="0" smtClean="0">
                <a:latin typeface="+mn-lt"/>
              </a:rPr>
            </a:br>
            <a:r>
              <a:rPr lang="es-AR" sz="2400" dirty="0" smtClean="0">
                <a:latin typeface="+mn-lt"/>
              </a:rPr>
              <a:t>FUNCION </a:t>
            </a:r>
            <a:r>
              <a:rPr lang="es-AR" sz="2400" dirty="0">
                <a:latin typeface="+mn-lt"/>
              </a:rPr>
              <a:t>DE CADA TABLA</a:t>
            </a:r>
            <a:r>
              <a:rPr lang="es-AR" sz="2400" dirty="0" smtClean="0">
                <a:latin typeface="+mn-lt"/>
              </a:rPr>
              <a:t>:</a:t>
            </a:r>
            <a:r>
              <a:rPr lang="es-AR" sz="2400" dirty="0" smtClean="0"/>
              <a:t/>
            </a:r>
            <a:br>
              <a:rPr lang="es-AR" sz="2400" dirty="0" smtClean="0"/>
            </a:br>
            <a:r>
              <a:rPr lang="es-AR" sz="2400" dirty="0"/>
              <a:t/>
            </a:r>
            <a:br>
              <a:rPr lang="es-AR" sz="2400" dirty="0"/>
            </a:br>
            <a:r>
              <a:rPr lang="es-AR" sz="1800" dirty="0" smtClean="0">
                <a:effectLst/>
                <a:latin typeface="+mn-lt"/>
              </a:rPr>
              <a:t>Clientes</a:t>
            </a:r>
            <a:r>
              <a:rPr lang="es-AR" sz="1800" dirty="0">
                <a:effectLst/>
                <a:latin typeface="+mn-lt"/>
              </a:rPr>
              <a:t>: Tabla que almacena información sobre los clientes de la empresa, incluyendo nombre, dirección, número de teléfono, correo electrónico y otros datos </a:t>
            </a:r>
            <a:r>
              <a:rPr lang="es-AR" sz="1800" dirty="0" smtClean="0">
                <a:effectLst/>
                <a:latin typeface="+mn-lt"/>
              </a:rPr>
              <a:t>relevantes</a:t>
            </a:r>
            <a:r>
              <a:rPr lang="es-AR" sz="2400" dirty="0" smtClean="0">
                <a:effectLst/>
              </a:rPr>
              <a:t/>
            </a:r>
            <a:br>
              <a:rPr lang="es-AR" sz="2400" dirty="0" smtClean="0">
                <a:effectLst/>
              </a:rPr>
            </a:br>
            <a:r>
              <a:rPr lang="es-AR" sz="2400" dirty="0"/>
              <a:t/>
            </a:r>
            <a:br>
              <a:rPr lang="es-AR" sz="2400" dirty="0"/>
            </a:br>
            <a:r>
              <a:rPr lang="es-AR" sz="2400" dirty="0" smtClean="0">
                <a:effectLst/>
              </a:rPr>
              <a:t/>
            </a:r>
            <a:br>
              <a:rPr lang="es-AR" sz="2400" dirty="0" smtClean="0">
                <a:effectLst/>
              </a:rPr>
            </a:br>
            <a:r>
              <a:rPr lang="es-AR" sz="2400" dirty="0" smtClean="0">
                <a:effectLst/>
              </a:rPr>
              <a:t/>
            </a:r>
            <a:br>
              <a:rPr lang="es-AR" sz="2400" dirty="0" smtClean="0">
                <a:effectLst/>
              </a:rPr>
            </a:br>
            <a:r>
              <a:rPr lang="es-AR" sz="2400" dirty="0">
                <a:effectLst/>
              </a:rPr>
              <a:t/>
            </a:r>
            <a:br>
              <a:rPr lang="es-AR" sz="2400" dirty="0">
                <a:effectLst/>
              </a:rPr>
            </a:br>
            <a:r>
              <a:rPr lang="es-AR" sz="2400" dirty="0" smtClean="0">
                <a:effectLst/>
              </a:rPr>
              <a:t/>
            </a:r>
            <a:br>
              <a:rPr lang="es-AR" sz="2400" dirty="0" smtClean="0">
                <a:effectLst/>
              </a:rPr>
            </a:br>
            <a:r>
              <a:rPr lang="es-AR" sz="2400" dirty="0">
                <a:effectLst/>
              </a:rPr>
              <a:t/>
            </a:r>
            <a:br>
              <a:rPr lang="es-AR" sz="2400" dirty="0">
                <a:effectLst/>
              </a:rPr>
            </a:br>
            <a:r>
              <a:rPr lang="es-AR" sz="2400" dirty="0" smtClean="0">
                <a:effectLst/>
              </a:rPr>
              <a:t/>
            </a:r>
            <a:br>
              <a:rPr lang="es-AR" sz="2400" dirty="0" smtClean="0">
                <a:effectLst/>
              </a:rPr>
            </a:br>
            <a:r>
              <a:rPr lang="es-AR" sz="2400" dirty="0">
                <a:effectLst/>
              </a:rPr>
              <a:t/>
            </a:r>
            <a:br>
              <a:rPr lang="es-AR" sz="2400" dirty="0">
                <a:effectLst/>
              </a:rPr>
            </a:br>
            <a:r>
              <a:rPr lang="es-AR" sz="2400" dirty="0" smtClean="0">
                <a:effectLst/>
              </a:rPr>
              <a:t/>
            </a:r>
            <a:br>
              <a:rPr lang="es-AR" sz="2400" dirty="0" smtClean="0">
                <a:effectLst/>
              </a:rPr>
            </a:br>
            <a:r>
              <a:rPr lang="es-AR" sz="2400" dirty="0">
                <a:effectLst/>
              </a:rPr>
              <a:t/>
            </a:r>
            <a:br>
              <a:rPr lang="es-AR" sz="2400" dirty="0">
                <a:effectLst/>
              </a:rPr>
            </a:br>
            <a:endParaRPr lang="es-AR" sz="2400" dirty="0">
              <a:latin typeface="+mn-lt"/>
            </a:endParaRPr>
          </a:p>
        </p:txBody>
      </p:sp>
      <p:graphicFrame>
        <p:nvGraphicFramePr>
          <p:cNvPr id="5" name="Tabla 4"/>
          <p:cNvGraphicFramePr>
            <a:graphicFrameLocks noGrp="1"/>
          </p:cNvGraphicFramePr>
          <p:nvPr>
            <p:extLst>
              <p:ext uri="{D42A27DB-BD31-4B8C-83A1-F6EECF244321}">
                <p14:modId xmlns:p14="http://schemas.microsoft.com/office/powerpoint/2010/main" val="852531922"/>
              </p:ext>
            </p:extLst>
          </p:nvPr>
        </p:nvGraphicFramePr>
        <p:xfrm>
          <a:off x="1031631" y="2086707"/>
          <a:ext cx="10027137" cy="2525182"/>
        </p:xfrm>
        <a:graphic>
          <a:graphicData uri="http://schemas.openxmlformats.org/drawingml/2006/table">
            <a:tbl>
              <a:tblPr>
                <a:tableStyleId>{5C22544A-7EE6-4342-B048-85BDC9FD1C3A}</a:tableStyleId>
              </a:tblPr>
              <a:tblGrid>
                <a:gridCol w="770392"/>
                <a:gridCol w="999103"/>
                <a:gridCol w="722243"/>
                <a:gridCol w="818542"/>
                <a:gridCol w="722243"/>
                <a:gridCol w="975027"/>
                <a:gridCol w="975027"/>
                <a:gridCol w="4044560"/>
              </a:tblGrid>
              <a:tr h="218058">
                <a:tc>
                  <a:txBody>
                    <a:bodyPr/>
                    <a:lstStyle/>
                    <a:p>
                      <a:pPr algn="l" fontAlgn="b"/>
                      <a:r>
                        <a:rPr lang="es-AR" sz="1100" u="none" strike="noStrike" dirty="0">
                          <a:solidFill>
                            <a:schemeClr val="tx1"/>
                          </a:solidFill>
                          <a:effectLst/>
                        </a:rPr>
                        <a:t>Tabla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Clientes </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218058">
                <a:tc>
                  <a:txBody>
                    <a:bodyPr/>
                    <a:lstStyle/>
                    <a:p>
                      <a:pPr algn="l" fontAlgn="b"/>
                      <a:r>
                        <a:rPr lang="es-AR" sz="1100" u="none" strike="noStrike" dirty="0" smtClean="0">
                          <a:solidFill>
                            <a:schemeClr val="tx1"/>
                          </a:solidFill>
                          <a:effectLst/>
                        </a:rPr>
                        <a:t>Descripción     </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gridSpan="4">
                  <a:txBody>
                    <a:bodyPr/>
                    <a:lstStyle/>
                    <a:p>
                      <a:pPr algn="l" fontAlgn="b"/>
                      <a:r>
                        <a:rPr lang="es-AR" sz="1100" u="none" strike="noStrike" dirty="0">
                          <a:solidFill>
                            <a:schemeClr val="tx1"/>
                          </a:solidFill>
                          <a:effectLst/>
                        </a:rPr>
                        <a:t>Tabla donde se guardan los datos de los clientes</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218058">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COLUMNA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TYPE</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LENGTH</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NOT NULL</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UNIQUE</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218058">
                <a:tc>
                  <a:txBody>
                    <a:bodyPr/>
                    <a:lstStyle/>
                    <a:p>
                      <a:pPr algn="l" fontAlgn="b"/>
                      <a:r>
                        <a:rPr lang="es-AR" sz="1100" u="none" strike="noStrike">
                          <a:solidFill>
                            <a:schemeClr val="tx1"/>
                          </a:solidFill>
                          <a:effectLst/>
                        </a:rPr>
                        <a:t>PK</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ID_Cliente</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ctr"/>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ctr">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err="1">
                          <a:solidFill>
                            <a:schemeClr val="tx1"/>
                          </a:solidFill>
                          <a:effectLst/>
                        </a:rPr>
                        <a:t>auto_increment</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a cada cliente</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218058">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DNI_Cliente</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8</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ctr"/>
                      <a:r>
                        <a:rPr lang="es-AR" sz="1100" u="none" strike="noStrike" dirty="0">
                          <a:solidFill>
                            <a:schemeClr val="tx1"/>
                          </a:solidFill>
                          <a:effectLst/>
                        </a:rPr>
                        <a:t>x</a:t>
                      </a:r>
                      <a:endParaRPr lang="es-AR" sz="1100" b="0" i="0" u="none" strike="noStrike" dirty="0">
                        <a:solidFill>
                          <a:schemeClr val="tx1"/>
                        </a:solidFill>
                        <a:effectLst/>
                        <a:latin typeface="Calibri" panose="020F0502020204030204" pitchFamily="34" charset="0"/>
                      </a:endParaRPr>
                    </a:p>
                  </a:txBody>
                  <a:tcPr marL="9322" marR="9322" marT="9322" marB="0" anchor="ctr">
                    <a:solidFill>
                      <a:schemeClr val="bg2"/>
                    </a:solidFill>
                  </a:tcPr>
                </a:tc>
                <a:tc>
                  <a:txBody>
                    <a:bodyPr/>
                    <a:lstStyle/>
                    <a:p>
                      <a:pPr algn="ctr" fontAlgn="b"/>
                      <a:r>
                        <a:rPr lang="es-AR" sz="1100" u="none" strike="noStrike" dirty="0">
                          <a:solidFill>
                            <a:schemeClr val="tx1"/>
                          </a:solidFill>
                          <a:effectLst/>
                        </a:rPr>
                        <a:t>x</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err="1">
                          <a:solidFill>
                            <a:schemeClr val="tx1"/>
                          </a:solidFill>
                          <a:effectLst/>
                        </a:rPr>
                        <a:t>Dni</a:t>
                      </a:r>
                      <a:r>
                        <a:rPr lang="es-AR" sz="1100" u="none" strike="noStrike" dirty="0">
                          <a:solidFill>
                            <a:schemeClr val="tx1"/>
                          </a:solidFill>
                          <a:effectLst/>
                        </a:rPr>
                        <a:t> del cliente</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218058">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nombre</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ctr"/>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ctr">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Nombre</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218058">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apellido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ctr"/>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ctr">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apellido</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218058">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Mail</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ctr"/>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ctr">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Correo</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218058">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Direccion</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ctr"/>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ctr">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err="1">
                          <a:solidFill>
                            <a:schemeClr val="tx1"/>
                          </a:solidFill>
                          <a:effectLst/>
                        </a:rPr>
                        <a:t>Direccion</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218058">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Empresa</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ctr"/>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ctr">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el tipo servicio que contrata el cliente</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218058">
                <a:tc>
                  <a:txBody>
                    <a:bodyPr/>
                    <a:lstStyle/>
                    <a:p>
                      <a:pPr algn="l" fontAlgn="b"/>
                      <a:r>
                        <a:rPr lang="es-AR" sz="1100" u="none" strike="noStrike">
                          <a:solidFill>
                            <a:schemeClr val="tx1"/>
                          </a:solidFill>
                          <a:effectLst/>
                        </a:rPr>
                        <a:t>FK</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Metodo de pago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decimal</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el </a:t>
                      </a:r>
                      <a:r>
                        <a:rPr lang="es-AR" sz="1100" u="none" strike="noStrike" dirty="0" err="1">
                          <a:solidFill>
                            <a:schemeClr val="tx1"/>
                          </a:solidFill>
                          <a:effectLst/>
                        </a:rPr>
                        <a:t>metodo</a:t>
                      </a:r>
                      <a:r>
                        <a:rPr lang="es-AR" sz="1100" u="none" strike="noStrike" dirty="0">
                          <a:solidFill>
                            <a:schemeClr val="tx1"/>
                          </a:solidFill>
                          <a:effectLst/>
                        </a:rPr>
                        <a:t> de pago utilizado por el cliente</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spTree>
    <p:extLst>
      <p:ext uri="{BB962C8B-B14F-4D97-AF65-F5344CB8AC3E}">
        <p14:creationId xmlns:p14="http://schemas.microsoft.com/office/powerpoint/2010/main" val="162502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17414" y="851878"/>
            <a:ext cx="10660185" cy="4937369"/>
          </a:xfrm>
        </p:spPr>
        <p:txBody>
          <a:bodyPr>
            <a:normAutofit/>
          </a:bodyPr>
          <a:lstStyle/>
          <a:p>
            <a:r>
              <a:rPr lang="es-AR" sz="1600" dirty="0">
                <a:latin typeface="+mn-lt"/>
              </a:rPr>
              <a:t>Contrato: Tabla que contiene información sobre los contratos de servicios con los clientes, incluyendo la duración, las tarifas y las condiciones específicas acordadas entre la empresa y el cliente</a:t>
            </a:r>
            <a:r>
              <a:rPr lang="es-AR" sz="1600" dirty="0" smtClean="0">
                <a:latin typeface="+mn-lt"/>
              </a:rPr>
              <a:t>.</a:t>
            </a:r>
          </a:p>
          <a:p>
            <a:endParaRPr lang="es-AR" sz="1600" dirty="0"/>
          </a:p>
          <a:p>
            <a:endParaRPr lang="es-AR" sz="1600" dirty="0" smtClean="0">
              <a:latin typeface="+mn-lt"/>
            </a:endParaRPr>
          </a:p>
          <a:p>
            <a:endParaRPr lang="es-AR" sz="1600" dirty="0"/>
          </a:p>
          <a:p>
            <a:r>
              <a:rPr lang="es-AR" sz="1600" dirty="0">
                <a:effectLst/>
              </a:rPr>
              <a:t>Datos: Tabla que almacena datos generales de la empresa, como su nombre, dirección, número de teléfono, correo electrónico y otros datos relevantes</a:t>
            </a:r>
            <a:r>
              <a:rPr lang="es-AR" sz="1600" dirty="0" smtClean="0">
                <a:effectLst/>
              </a:rPr>
              <a:t>.</a:t>
            </a:r>
          </a:p>
          <a:p>
            <a:endParaRPr lang="es-AR" sz="1600" dirty="0">
              <a:effectLst/>
            </a:endParaRPr>
          </a:p>
          <a:p>
            <a:endParaRPr lang="es-AR" sz="1600" dirty="0" smtClean="0">
              <a:effectLst/>
            </a:endParaRPr>
          </a:p>
          <a:p>
            <a:endParaRPr lang="es-AR" sz="1600" dirty="0">
              <a:effectLst/>
            </a:endParaRPr>
          </a:p>
          <a:p>
            <a:endParaRPr lang="es-AR" sz="1600" dirty="0" smtClean="0">
              <a:effectLst/>
            </a:endParaRPr>
          </a:p>
          <a:p>
            <a:endParaRPr lang="es-AR" sz="1600" dirty="0">
              <a:effectLst/>
            </a:endParaRPr>
          </a:p>
          <a:p>
            <a:endParaRPr lang="es-AR" sz="1600" dirty="0">
              <a:effectLst/>
            </a:endParaRPr>
          </a:p>
          <a:p>
            <a:endParaRPr lang="es-AR" sz="1600" dirty="0">
              <a:latin typeface="+mn-lt"/>
            </a:endParaRPr>
          </a:p>
          <a:p>
            <a:pPr algn="l"/>
            <a:endParaRPr lang="es-AR" sz="2600" dirty="0">
              <a:latin typeface="+mj-lt"/>
            </a:endParaRPr>
          </a:p>
        </p:txBody>
      </p:sp>
      <p:graphicFrame>
        <p:nvGraphicFramePr>
          <p:cNvPr id="5" name="Tabla 4"/>
          <p:cNvGraphicFramePr>
            <a:graphicFrameLocks noGrp="1"/>
          </p:cNvGraphicFramePr>
          <p:nvPr>
            <p:extLst>
              <p:ext uri="{D42A27DB-BD31-4B8C-83A1-F6EECF244321}">
                <p14:modId xmlns:p14="http://schemas.microsoft.com/office/powerpoint/2010/main" val="2213928182"/>
              </p:ext>
            </p:extLst>
          </p:nvPr>
        </p:nvGraphicFramePr>
        <p:xfrm>
          <a:off x="719016" y="1531816"/>
          <a:ext cx="10369306" cy="903925"/>
        </p:xfrm>
        <a:graphic>
          <a:graphicData uri="http://schemas.openxmlformats.org/drawingml/2006/table">
            <a:tbl>
              <a:tblPr>
                <a:tableStyleId>{5C22544A-7EE6-4342-B048-85BDC9FD1C3A}</a:tableStyleId>
              </a:tblPr>
              <a:tblGrid>
                <a:gridCol w="811111"/>
                <a:gridCol w="1031639"/>
                <a:gridCol w="745763"/>
                <a:gridCol w="845198"/>
                <a:gridCol w="745763"/>
                <a:gridCol w="1006780"/>
                <a:gridCol w="1006780"/>
                <a:gridCol w="4176272"/>
              </a:tblGrid>
              <a:tr h="186441">
                <a:tc>
                  <a:txBody>
                    <a:bodyPr/>
                    <a:lstStyle/>
                    <a:p>
                      <a:pPr algn="l" fontAlgn="b"/>
                      <a:r>
                        <a:rPr lang="es-AR" sz="1100" u="none" strike="noStrike" dirty="0">
                          <a:solidFill>
                            <a:schemeClr val="tx1"/>
                          </a:solidFill>
                          <a:effectLst/>
                        </a:rPr>
                        <a:t>Tabla </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Contrato</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COLUMNA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TYPE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ID_Contrato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auto_increment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el tipo de contrato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ID_Clientes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911012747"/>
              </p:ext>
            </p:extLst>
          </p:nvPr>
        </p:nvGraphicFramePr>
        <p:xfrm>
          <a:off x="726830" y="3235569"/>
          <a:ext cx="10353675" cy="1267328"/>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47364">
                <a:tc>
                  <a:txBody>
                    <a:bodyPr/>
                    <a:lstStyle/>
                    <a:p>
                      <a:pPr algn="l" fontAlgn="b"/>
                      <a:r>
                        <a:rPr lang="es-AR" sz="1100" u="none" strike="noStrike" dirty="0">
                          <a:solidFill>
                            <a:schemeClr val="tx1"/>
                          </a:solidFill>
                          <a:effectLst/>
                        </a:rPr>
                        <a:t>Tabla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Datos</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dirty="0" err="1">
                          <a:solidFill>
                            <a:schemeClr val="tx1"/>
                          </a:solidFill>
                          <a:effectLst/>
                        </a:rPr>
                        <a:t>Descripcion</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gridSpan="5">
                  <a:txBody>
                    <a:bodyPr/>
                    <a:lstStyle/>
                    <a:p>
                      <a:pPr algn="l" fontAlgn="t"/>
                      <a:r>
                        <a:rPr lang="es-AR" sz="1100" u="none" strike="noStrike" dirty="0">
                          <a:solidFill>
                            <a:schemeClr val="tx1"/>
                          </a:solidFill>
                          <a:effectLst/>
                        </a:rPr>
                        <a:t>Tabla que registra los datos: correos, </a:t>
                      </a:r>
                      <a:r>
                        <a:rPr lang="es-AR" sz="1100" u="none" strike="noStrike" dirty="0" err="1">
                          <a:solidFill>
                            <a:schemeClr val="tx1"/>
                          </a:solidFill>
                          <a:effectLst/>
                        </a:rPr>
                        <a:t>numeros</a:t>
                      </a:r>
                      <a:r>
                        <a:rPr lang="es-AR" sz="1100" u="none" strike="noStrike" dirty="0">
                          <a:solidFill>
                            <a:schemeClr val="tx1"/>
                          </a:solidFill>
                          <a:effectLst/>
                        </a:rPr>
                        <a:t> de </a:t>
                      </a:r>
                      <a:r>
                        <a:rPr lang="es-AR" sz="1100" u="none" strike="noStrike" dirty="0" err="1">
                          <a:solidFill>
                            <a:schemeClr val="tx1"/>
                          </a:solidFill>
                          <a:effectLst/>
                        </a:rPr>
                        <a:t>telefono</a:t>
                      </a:r>
                      <a:r>
                        <a:rPr lang="es-AR" sz="1100" u="none" strike="noStrike" dirty="0">
                          <a:solidFill>
                            <a:schemeClr val="tx1"/>
                          </a:solidFill>
                          <a:effectLst/>
                        </a:rPr>
                        <a:t>, y direcciones</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COLUMNA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TYPE</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FK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Correo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100</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x</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todos los correo que ingresen en la empresa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FK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Direccion</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x</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todos las direcciones que ingresen en la empresa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FK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Telefono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todos los </a:t>
                      </a:r>
                      <a:r>
                        <a:rPr lang="es-AR" sz="1100" u="none" strike="noStrike" dirty="0" err="1">
                          <a:solidFill>
                            <a:schemeClr val="tx1"/>
                          </a:solidFill>
                          <a:effectLst/>
                        </a:rPr>
                        <a:t>telefonos</a:t>
                      </a:r>
                      <a:r>
                        <a:rPr lang="es-AR" sz="1100" u="none" strike="noStrike" dirty="0">
                          <a:solidFill>
                            <a:schemeClr val="tx1"/>
                          </a:solidFill>
                          <a:effectLst/>
                        </a:rPr>
                        <a:t> que ingresen en la empresa</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spTree>
    <p:extLst>
      <p:ext uri="{BB962C8B-B14F-4D97-AF65-F5344CB8AC3E}">
        <p14:creationId xmlns:p14="http://schemas.microsoft.com/office/powerpoint/2010/main" val="296881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898769" y="468923"/>
            <a:ext cx="10582031" cy="5791200"/>
          </a:xfrm>
        </p:spPr>
        <p:txBody>
          <a:bodyPr>
            <a:normAutofit/>
          </a:bodyPr>
          <a:lstStyle/>
          <a:p>
            <a:r>
              <a:rPr lang="es-AR" sz="1600" dirty="0">
                <a:effectLst/>
              </a:rPr>
              <a:t>Antigüedad: Tabla que contiene información sobre la antigüedad de los empleados de la empresa, incluyendo la fecha de inicio de trabajo y la fecha de terminación (en caso de haberse retirado</a:t>
            </a:r>
            <a:r>
              <a:rPr lang="es-AR" sz="1600" dirty="0" smtClean="0">
                <a:effectLst/>
              </a:rPr>
              <a:t>).</a:t>
            </a:r>
          </a:p>
          <a:p>
            <a:endParaRPr lang="es-AR" sz="1600" dirty="0">
              <a:effectLst/>
            </a:endParaRPr>
          </a:p>
          <a:p>
            <a:endParaRPr lang="es-AR" sz="1600" dirty="0" smtClean="0">
              <a:effectLst/>
            </a:endParaRPr>
          </a:p>
          <a:p>
            <a:endParaRPr lang="es-AR" sz="1600" dirty="0">
              <a:effectLst/>
            </a:endParaRPr>
          </a:p>
          <a:p>
            <a:endParaRPr lang="es-AR" sz="1600" dirty="0">
              <a:effectLst/>
            </a:endParaRPr>
          </a:p>
          <a:p>
            <a:r>
              <a:rPr lang="es-AR" sz="1600" dirty="0" smtClean="0">
                <a:effectLst/>
              </a:rPr>
              <a:t>Empleados</a:t>
            </a:r>
            <a:r>
              <a:rPr lang="es-AR" sz="1600" dirty="0">
                <a:effectLst/>
              </a:rPr>
              <a:t>: Tabla que contiene información sobre los empleados de la empresa, incluyendo nombre, dirección, número de teléfono, correo electrónico, puesto de trabajo, fecha de inicio de trabajo y otros datos relevantes</a:t>
            </a:r>
            <a:r>
              <a:rPr lang="es-AR" sz="1600" dirty="0" smtClean="0">
                <a:effectLst/>
              </a:rPr>
              <a:t>.</a:t>
            </a:r>
          </a:p>
          <a:p>
            <a:endParaRPr lang="es-AR" sz="1600" dirty="0">
              <a:effectLst/>
            </a:endParaRPr>
          </a:p>
          <a:p>
            <a:endParaRPr lang="es-AR" sz="1600" dirty="0">
              <a:effectLst/>
            </a:endParaRPr>
          </a:p>
          <a:p>
            <a:endParaRPr lang="es-AR" dirty="0">
              <a:latin typeface="+mj-lt"/>
            </a:endParaRPr>
          </a:p>
        </p:txBody>
      </p:sp>
      <p:graphicFrame>
        <p:nvGraphicFramePr>
          <p:cNvPr id="4" name="Tabla 3"/>
          <p:cNvGraphicFramePr>
            <a:graphicFrameLocks noGrp="1"/>
          </p:cNvGraphicFramePr>
          <p:nvPr>
            <p:extLst>
              <p:ext uri="{D42A27DB-BD31-4B8C-83A1-F6EECF244321}">
                <p14:modId xmlns:p14="http://schemas.microsoft.com/office/powerpoint/2010/main" val="161801894"/>
              </p:ext>
            </p:extLst>
          </p:nvPr>
        </p:nvGraphicFramePr>
        <p:xfrm>
          <a:off x="898769" y="1227015"/>
          <a:ext cx="10377119" cy="1090366"/>
        </p:xfrm>
        <a:graphic>
          <a:graphicData uri="http://schemas.openxmlformats.org/drawingml/2006/table">
            <a:tbl>
              <a:tblPr>
                <a:tableStyleId>{5C22544A-7EE6-4342-B048-85BDC9FD1C3A}</a:tableStyleId>
              </a:tblPr>
              <a:tblGrid>
                <a:gridCol w="760988"/>
                <a:gridCol w="1037892"/>
                <a:gridCol w="750283"/>
                <a:gridCol w="850321"/>
                <a:gridCol w="750283"/>
                <a:gridCol w="1012883"/>
                <a:gridCol w="1012883"/>
                <a:gridCol w="4201586"/>
              </a:tblGrid>
              <a:tr h="186441">
                <a:tc>
                  <a:txBody>
                    <a:bodyPr/>
                    <a:lstStyle/>
                    <a:p>
                      <a:pPr algn="l" fontAlgn="b"/>
                      <a:r>
                        <a:rPr lang="es-AR" sz="1100" u="none" strike="noStrike" dirty="0">
                          <a:solidFill>
                            <a:schemeClr val="tx1"/>
                          </a:solidFill>
                          <a:effectLst/>
                        </a:rPr>
                        <a:t>Tabla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Antigüedad</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Descripcion</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gridSpan="7">
                  <a:txBody>
                    <a:bodyPr/>
                    <a:lstStyle/>
                    <a:p>
                      <a:pPr algn="l" fontAlgn="t"/>
                      <a:r>
                        <a:rPr lang="es-AR" sz="1100" u="none" strike="noStrike">
                          <a:solidFill>
                            <a:schemeClr val="tx1"/>
                          </a:solidFill>
                          <a:effectLst/>
                        </a:rPr>
                        <a:t>Tabla que registra la antigüedad de los empleados y lo relaciona con la tabla recibo_sueldo y empleados</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COLUMNA</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TYPE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ID_Empleado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Antigüedad</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la antigüedad de los empleados</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755408981"/>
              </p:ext>
            </p:extLst>
          </p:nvPr>
        </p:nvGraphicFramePr>
        <p:xfrm>
          <a:off x="906583" y="3282462"/>
          <a:ext cx="10353675" cy="2395453"/>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86441">
                <a:tc>
                  <a:txBody>
                    <a:bodyPr/>
                    <a:lstStyle/>
                    <a:p>
                      <a:pPr algn="l" fontAlgn="b"/>
                      <a:r>
                        <a:rPr lang="es-AR" sz="1100" u="none" strike="noStrike" dirty="0">
                          <a:solidFill>
                            <a:schemeClr val="tx1"/>
                          </a:solidFill>
                          <a:effectLst/>
                        </a:rPr>
                        <a:t>Tabla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Empleados</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Descripcion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gridSpan="6">
                  <a:txBody>
                    <a:bodyPr/>
                    <a:lstStyle/>
                    <a:p>
                      <a:pPr algn="l" fontAlgn="t"/>
                      <a:r>
                        <a:rPr lang="es-AR" sz="1100" u="none" strike="noStrike">
                          <a:solidFill>
                            <a:schemeClr val="tx1"/>
                          </a:solidFill>
                          <a:effectLst/>
                        </a:rPr>
                        <a:t> Tabla donde se registran todos los empleados que pertenecen a la empresa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COLUMNA</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TYPE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ID_Empleado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auto_increment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a cada empleado que se incorpora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Nombre</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nombre</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Apellido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apellido</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Estado Civil</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estado civil</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Telefono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telefono</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Fecha de ingreso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fecha de ingreso en la que se incorpora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Genero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genero</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Mail</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mail</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Fecha de </a:t>
                      </a:r>
                      <a:r>
                        <a:rPr lang="es-AR" sz="1100" u="none" strike="noStrike" dirty="0" err="1">
                          <a:solidFill>
                            <a:schemeClr val="tx1"/>
                          </a:solidFill>
                          <a:effectLst/>
                        </a:rPr>
                        <a:t>Nac</a:t>
                      </a:r>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date</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fecha de </a:t>
                      </a:r>
                      <a:r>
                        <a:rPr lang="es-AR" sz="1100" u="none" strike="noStrike" dirty="0" err="1">
                          <a:solidFill>
                            <a:schemeClr val="tx1"/>
                          </a:solidFill>
                          <a:effectLst/>
                        </a:rPr>
                        <a:t>nac</a:t>
                      </a:r>
                      <a:r>
                        <a:rPr lang="es-AR" sz="1100" u="none" strike="noStrike" dirty="0">
                          <a:solidFill>
                            <a:schemeClr val="tx1"/>
                          </a:solidFill>
                          <a:effectLst/>
                        </a:rPr>
                        <a:t>.</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spTree>
    <p:extLst>
      <p:ext uri="{BB962C8B-B14F-4D97-AF65-F5344CB8AC3E}">
        <p14:creationId xmlns:p14="http://schemas.microsoft.com/office/powerpoint/2010/main" val="3479556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586154" y="476738"/>
            <a:ext cx="10839938" cy="5353539"/>
          </a:xfrm>
        </p:spPr>
        <p:txBody>
          <a:bodyPr>
            <a:normAutofit/>
          </a:bodyPr>
          <a:lstStyle/>
          <a:p>
            <a:r>
              <a:rPr lang="es-AR" sz="1600" dirty="0">
                <a:effectLst/>
              </a:rPr>
              <a:t>Empresa: Tabla que almacena información general sobre la empresa, como su razón social, dirección, número de teléfono, correo electrónico y otros datos relevantes</a:t>
            </a:r>
            <a:r>
              <a:rPr lang="es-AR" sz="1600" dirty="0" smtClean="0">
                <a:effectLst/>
              </a:rPr>
              <a:t>.</a:t>
            </a:r>
          </a:p>
          <a:p>
            <a:pPr marL="285750" indent="-285750">
              <a:buFont typeface="Wingdings" panose="05000000000000000000" pitchFamily="2" charset="2"/>
              <a:buChar char="v"/>
            </a:pPr>
            <a:endParaRPr lang="es-AR" sz="1600" dirty="0">
              <a:effectLst/>
            </a:endParaRPr>
          </a:p>
          <a:p>
            <a:pPr marL="285750" indent="-285750">
              <a:buFont typeface="Wingdings" panose="05000000000000000000" pitchFamily="2" charset="2"/>
              <a:buChar char="v"/>
            </a:pPr>
            <a:endParaRPr lang="es-AR" sz="1600" dirty="0" smtClean="0">
              <a:effectLst/>
            </a:endParaRPr>
          </a:p>
          <a:p>
            <a:pPr marL="285750" indent="-285750">
              <a:buFont typeface="Wingdings" panose="05000000000000000000" pitchFamily="2" charset="2"/>
              <a:buChar char="v"/>
            </a:pPr>
            <a:endParaRPr lang="es-AR" sz="1600" dirty="0">
              <a:effectLst/>
            </a:endParaRPr>
          </a:p>
          <a:p>
            <a:pPr marL="285750" indent="-285750">
              <a:buFont typeface="Wingdings" panose="05000000000000000000" pitchFamily="2" charset="2"/>
              <a:buChar char="v"/>
            </a:pPr>
            <a:endParaRPr lang="es-AR" sz="1600" dirty="0" smtClean="0">
              <a:effectLst/>
            </a:endParaRPr>
          </a:p>
          <a:p>
            <a:pPr marL="285750" indent="-285750">
              <a:buFont typeface="Wingdings" panose="05000000000000000000" pitchFamily="2" charset="2"/>
              <a:buChar char="v"/>
            </a:pPr>
            <a:endParaRPr lang="es-AR" sz="1600" dirty="0">
              <a:effectLst/>
            </a:endParaRPr>
          </a:p>
          <a:p>
            <a:pPr marL="285750" indent="-285750">
              <a:buFont typeface="Wingdings" panose="05000000000000000000" pitchFamily="2" charset="2"/>
              <a:buChar char="v"/>
            </a:pPr>
            <a:endParaRPr lang="es-AR" sz="1600" dirty="0" smtClean="0">
              <a:effectLst/>
            </a:endParaRPr>
          </a:p>
          <a:p>
            <a:r>
              <a:rPr lang="es-AR" sz="1600" dirty="0" err="1">
                <a:effectLst/>
              </a:rPr>
              <a:t>Equipacion</a:t>
            </a:r>
            <a:r>
              <a:rPr lang="es-AR" sz="1600" dirty="0">
                <a:effectLst/>
              </a:rPr>
              <a:t>: Tabla que contiene información sobre el equipamiento utilizado por los empleados de la empresa, como herramientas de limpieza, vehículos, maquinarias, entre otros.</a:t>
            </a:r>
          </a:p>
          <a:p>
            <a:endParaRPr lang="es-AR" sz="1600" dirty="0">
              <a:effectLst/>
            </a:endParaRPr>
          </a:p>
          <a:p>
            <a:endParaRPr lang="es-AR" sz="1600" dirty="0"/>
          </a:p>
        </p:txBody>
      </p:sp>
      <p:graphicFrame>
        <p:nvGraphicFramePr>
          <p:cNvPr id="6" name="Tabla 5"/>
          <p:cNvGraphicFramePr>
            <a:graphicFrameLocks noGrp="1"/>
          </p:cNvGraphicFramePr>
          <p:nvPr>
            <p:extLst>
              <p:ext uri="{D42A27DB-BD31-4B8C-83A1-F6EECF244321}">
                <p14:modId xmlns:p14="http://schemas.microsoft.com/office/powerpoint/2010/main" val="902254590"/>
              </p:ext>
            </p:extLst>
          </p:nvPr>
        </p:nvGraphicFramePr>
        <p:xfrm>
          <a:off x="758092" y="1055077"/>
          <a:ext cx="10353675" cy="2022571"/>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86441">
                <a:tc>
                  <a:txBody>
                    <a:bodyPr/>
                    <a:lstStyle/>
                    <a:p>
                      <a:pPr algn="l" fontAlgn="b"/>
                      <a:r>
                        <a:rPr lang="es-AR" sz="1100" u="none" strike="noStrike" dirty="0">
                          <a:solidFill>
                            <a:schemeClr val="tx1"/>
                          </a:solidFill>
                          <a:effectLst/>
                        </a:rPr>
                        <a:t>Tabla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Empresa</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dirty="0" err="1">
                          <a:solidFill>
                            <a:schemeClr val="tx1"/>
                          </a:solidFill>
                          <a:effectLst/>
                        </a:rPr>
                        <a:t>Descripcion</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gridSpan="5">
                  <a:txBody>
                    <a:bodyPr/>
                    <a:lstStyle/>
                    <a:p>
                      <a:pPr algn="l" fontAlgn="b"/>
                      <a:r>
                        <a:rPr lang="es-AR" sz="1100" u="none" strike="noStrike">
                          <a:solidFill>
                            <a:schemeClr val="tx1"/>
                          </a:solidFill>
                          <a:effectLst/>
                        </a:rPr>
                        <a:t>Esta tabla hace referencia a la entidad en la que se esta trabajando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dirty="0">
                          <a:solidFill>
                            <a:schemeClr val="tx1"/>
                          </a:solidFill>
                          <a:effectLst/>
                        </a:rPr>
                        <a:t>LLAVE</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COLUMNA</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TYPE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err="1">
                          <a:solidFill>
                            <a:schemeClr val="tx1"/>
                          </a:solidFill>
                          <a:effectLst/>
                        </a:rPr>
                        <a:t>ID_Empresa</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auto_increment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el nombre de la empresa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Hs. Trabajadas</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Horas que se trabajan semanalmente</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Localidad</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err="1">
                          <a:solidFill>
                            <a:schemeClr val="tx1"/>
                          </a:solidFill>
                          <a:effectLst/>
                        </a:rPr>
                        <a:t>varchar</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Localidad en la que se encuentra la empresa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Direccion</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err="1">
                          <a:solidFill>
                            <a:schemeClr val="tx1"/>
                          </a:solidFill>
                          <a:effectLst/>
                        </a:rPr>
                        <a:t>varchar</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Direccion en la que se encuentra la empresa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FK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ID_Empleado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Empleado que se encuentra trabajando actualmente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Telefono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err="1">
                          <a:solidFill>
                            <a:schemeClr val="tx1"/>
                          </a:solidFill>
                          <a:effectLst/>
                        </a:rPr>
                        <a:t>Telefono</a:t>
                      </a:r>
                      <a:r>
                        <a:rPr lang="es-AR" sz="1100" u="none" strike="noStrike" dirty="0">
                          <a:solidFill>
                            <a:schemeClr val="tx1"/>
                          </a:solidFill>
                          <a:effectLst/>
                        </a:rPr>
                        <a:t> de la empresa</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Correo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60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Correo de la empresa</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1167876419"/>
              </p:ext>
            </p:extLst>
          </p:nvPr>
        </p:nvGraphicFramePr>
        <p:xfrm>
          <a:off x="703384" y="3954584"/>
          <a:ext cx="10353675" cy="1621409"/>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86441">
                <a:tc>
                  <a:txBody>
                    <a:bodyPr/>
                    <a:lstStyle/>
                    <a:p>
                      <a:pPr algn="l" fontAlgn="b"/>
                      <a:r>
                        <a:rPr lang="es-AR" sz="1100" u="none" strike="noStrike">
                          <a:solidFill>
                            <a:schemeClr val="tx1"/>
                          </a:solidFill>
                          <a:effectLst/>
                        </a:rPr>
                        <a:t>Tabla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Equipacion</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COLUMNA</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TYPE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Equipacion</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la equipacion con la que cuenta la empresa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ID_Proveedores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Maquinas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si el tipo de equipo es una maquina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Camionetas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si el tipo de equipo es una camioneta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Existencias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las existencias en equipamiento con las que cuenta la empresa</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spTree>
    <p:extLst>
      <p:ext uri="{BB962C8B-B14F-4D97-AF65-F5344CB8AC3E}">
        <p14:creationId xmlns:p14="http://schemas.microsoft.com/office/powerpoint/2010/main" val="144450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2707" y="450725"/>
            <a:ext cx="10720480" cy="6067305"/>
          </a:xfrm>
        </p:spPr>
        <p:txBody>
          <a:bodyPr/>
          <a:lstStyle/>
          <a:p>
            <a:endParaRPr lang="es-AR" sz="1600" dirty="0" smtClean="0">
              <a:effectLst/>
            </a:endParaRPr>
          </a:p>
          <a:p>
            <a:pPr marL="36900" indent="0">
              <a:buNone/>
            </a:pPr>
            <a:r>
              <a:rPr lang="es-AR" sz="1600" dirty="0" smtClean="0">
                <a:effectLst/>
              </a:rPr>
              <a:t>Facturas</a:t>
            </a:r>
            <a:r>
              <a:rPr lang="es-AR" sz="1600" dirty="0">
                <a:effectLst/>
              </a:rPr>
              <a:t>: Tabla que almacena información sobre las facturas emitidas a los clientes, incluyendo el número de factura, la fecha de emisión, el monto total y otros datos relevantes</a:t>
            </a:r>
            <a:r>
              <a:rPr lang="es-AR" sz="1600" dirty="0" smtClean="0">
                <a:effectLst/>
              </a:rPr>
              <a:t>.</a:t>
            </a:r>
          </a:p>
          <a:p>
            <a:endParaRPr lang="es-AR" sz="1600" dirty="0">
              <a:effectLst/>
            </a:endParaRPr>
          </a:p>
          <a:p>
            <a:endParaRPr lang="es-AR" sz="1600" dirty="0" smtClean="0">
              <a:effectLst/>
            </a:endParaRPr>
          </a:p>
          <a:p>
            <a:endParaRPr lang="es-AR" sz="1600" dirty="0" smtClean="0">
              <a:effectLst/>
            </a:endParaRPr>
          </a:p>
          <a:p>
            <a:endParaRPr lang="es-AR" sz="1600" dirty="0">
              <a:effectLst/>
            </a:endParaRPr>
          </a:p>
          <a:p>
            <a:pPr marL="36900" indent="0">
              <a:buNone/>
            </a:pPr>
            <a:r>
              <a:rPr lang="es-AR" sz="1600" dirty="0" smtClean="0">
                <a:effectLst/>
              </a:rPr>
              <a:t>Forma </a:t>
            </a:r>
            <a:r>
              <a:rPr lang="es-AR" sz="1600" dirty="0">
                <a:effectLst/>
              </a:rPr>
              <a:t>de pago: Tabla que contiene información sobre las diferentes formas de pago que ofrece la empresa a sus clientes, incluyendo tarjeta de crédito, transferencia bancaria, efectivo, entre otros</a:t>
            </a:r>
            <a:r>
              <a:rPr lang="es-AR" sz="1600" dirty="0" smtClean="0">
                <a:effectLst/>
              </a:rPr>
              <a:t>.</a:t>
            </a:r>
          </a:p>
          <a:p>
            <a:endParaRPr lang="es-AR" sz="1600" dirty="0">
              <a:effectLst/>
            </a:endParaRPr>
          </a:p>
          <a:p>
            <a:endParaRPr lang="es-AR" sz="1600" dirty="0" smtClean="0">
              <a:effectLst/>
            </a:endParaRPr>
          </a:p>
          <a:p>
            <a:pPr marL="36900" indent="0">
              <a:buNone/>
            </a:pPr>
            <a:endParaRPr lang="es-AR" sz="1600" dirty="0" smtClean="0">
              <a:effectLst/>
            </a:endParaRPr>
          </a:p>
          <a:p>
            <a:pPr marL="36900" indent="0">
              <a:buNone/>
            </a:pPr>
            <a:endParaRPr lang="es-AR" sz="1600" dirty="0">
              <a:effectLst/>
            </a:endParaRPr>
          </a:p>
          <a:p>
            <a:pPr marL="36900" indent="0">
              <a:buNone/>
            </a:pPr>
            <a:endParaRPr lang="es-AR" sz="1600" dirty="0">
              <a:effectLst/>
            </a:endParaRPr>
          </a:p>
          <a:p>
            <a:pPr marL="36900" indent="0">
              <a:buNone/>
            </a:pPr>
            <a:endParaRPr lang="es-AR" dirty="0"/>
          </a:p>
        </p:txBody>
      </p:sp>
      <p:graphicFrame>
        <p:nvGraphicFramePr>
          <p:cNvPr id="4" name="Tabla 3"/>
          <p:cNvGraphicFramePr>
            <a:graphicFrameLocks noGrp="1"/>
          </p:cNvGraphicFramePr>
          <p:nvPr>
            <p:extLst>
              <p:ext uri="{D42A27DB-BD31-4B8C-83A1-F6EECF244321}">
                <p14:modId xmlns:p14="http://schemas.microsoft.com/office/powerpoint/2010/main" val="1407775043"/>
              </p:ext>
            </p:extLst>
          </p:nvPr>
        </p:nvGraphicFramePr>
        <p:xfrm>
          <a:off x="648677" y="1398954"/>
          <a:ext cx="10353675" cy="1276807"/>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86441">
                <a:tc>
                  <a:txBody>
                    <a:bodyPr/>
                    <a:lstStyle/>
                    <a:p>
                      <a:pPr algn="l" fontAlgn="b"/>
                      <a:r>
                        <a:rPr lang="es-AR" sz="1100" u="none" strike="noStrike" dirty="0">
                          <a:solidFill>
                            <a:schemeClr val="tx1"/>
                          </a:solidFill>
                          <a:effectLst/>
                        </a:rPr>
                        <a:t>Tabla </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Facturas</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Descripcion</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gridSpan="5">
                  <a:txBody>
                    <a:bodyPr/>
                    <a:lstStyle/>
                    <a:p>
                      <a:pPr algn="l" fontAlgn="t"/>
                      <a:r>
                        <a:rPr lang="es-AR" sz="1100" u="none" strike="noStrike" dirty="0">
                          <a:solidFill>
                            <a:schemeClr val="tx1"/>
                          </a:solidFill>
                          <a:effectLst/>
                        </a:rPr>
                        <a:t>Tabla que registra las facturas emitidas y recibidas por la empresa</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COLUMNA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TYPE</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LENGTH</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NOT NULL</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Id_Facturas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X</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X</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err="1">
                          <a:solidFill>
                            <a:schemeClr val="tx1"/>
                          </a:solidFill>
                          <a:effectLst/>
                        </a:rPr>
                        <a:t>auto_increment</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las facturas que ingresan en la empresa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Metodode_Pago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ID_Clientes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420035710"/>
              </p:ext>
            </p:extLst>
          </p:nvPr>
        </p:nvGraphicFramePr>
        <p:xfrm>
          <a:off x="562707" y="3571631"/>
          <a:ext cx="10353675" cy="2180492"/>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86441">
                <a:tc>
                  <a:txBody>
                    <a:bodyPr/>
                    <a:lstStyle/>
                    <a:p>
                      <a:pPr algn="l" fontAlgn="b"/>
                      <a:r>
                        <a:rPr lang="es-AR" sz="1100" u="none" strike="noStrike" dirty="0">
                          <a:solidFill>
                            <a:schemeClr val="tx1"/>
                          </a:solidFill>
                          <a:effectLst/>
                        </a:rPr>
                        <a:t>Tabla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FormaDe_Pago</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Descripcion</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gridSpan="7">
                  <a:txBody>
                    <a:bodyPr/>
                    <a:lstStyle/>
                    <a:p>
                      <a:pPr algn="l" fontAlgn="t"/>
                      <a:r>
                        <a:rPr lang="es-AR" sz="1100" u="none" strike="noStrike">
                          <a:solidFill>
                            <a:schemeClr val="tx1"/>
                          </a:solidFill>
                          <a:effectLst/>
                        </a:rPr>
                        <a:t>Tabla que registra la forma de pago, va conectada con la tabla Proveedores, Clientes y Empleados. Registra la forma de pago que se da hacia los mismos.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COLUMNA</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TYPE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ID_Proveedores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ID_Clientes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ID_Empleados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50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Mercado_pago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La forma de pago es con mercado pago</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Cuenta_DNI</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La forma de pago es con cuenta dni</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Trans_Bancaria</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La forma de pago es con transferencia bancaria</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344362">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Efetivo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La forma de pago es en efectivo</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spTree>
    <p:extLst>
      <p:ext uri="{BB962C8B-B14F-4D97-AF65-F5344CB8AC3E}">
        <p14:creationId xmlns:p14="http://schemas.microsoft.com/office/powerpoint/2010/main" val="82338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76738" y="406400"/>
            <a:ext cx="10790819" cy="5908431"/>
          </a:xfrm>
        </p:spPr>
        <p:txBody>
          <a:bodyPr>
            <a:normAutofit/>
          </a:bodyPr>
          <a:lstStyle/>
          <a:p>
            <a:pPr marL="36900" indent="0">
              <a:buNone/>
            </a:pPr>
            <a:r>
              <a:rPr lang="es-AR" sz="1600" dirty="0">
                <a:effectLst/>
              </a:rPr>
              <a:t>Movimientos: Tabla que almacena información sobre los movimientos de las cuentas bancarias de la empresa, incluyendo ingresos, egresos, transferencias, y otros datos financieros relevantes</a:t>
            </a:r>
            <a:r>
              <a:rPr lang="es-AR" sz="1600" dirty="0" smtClean="0">
                <a:effectLst/>
              </a:rPr>
              <a:t>.</a:t>
            </a:r>
          </a:p>
          <a:p>
            <a:endParaRPr lang="es-AR" sz="1600" dirty="0">
              <a:effectLst/>
            </a:endParaRPr>
          </a:p>
          <a:p>
            <a:endParaRPr lang="es-AR" sz="1600" dirty="0" smtClean="0">
              <a:effectLst/>
            </a:endParaRPr>
          </a:p>
          <a:p>
            <a:endParaRPr lang="es-AR" sz="1600" dirty="0">
              <a:effectLst/>
            </a:endParaRPr>
          </a:p>
          <a:p>
            <a:endParaRPr lang="es-AR" sz="1600" dirty="0" smtClean="0">
              <a:effectLst/>
            </a:endParaRPr>
          </a:p>
          <a:p>
            <a:endParaRPr lang="es-AR" sz="1600" dirty="0">
              <a:effectLst/>
            </a:endParaRPr>
          </a:p>
          <a:p>
            <a:endParaRPr lang="es-AR" sz="1600" dirty="0" smtClean="0">
              <a:effectLst/>
            </a:endParaRPr>
          </a:p>
          <a:p>
            <a:pPr marL="36900" indent="0">
              <a:buNone/>
            </a:pPr>
            <a:r>
              <a:rPr lang="es-AR" sz="1600" dirty="0">
                <a:effectLst/>
              </a:rPr>
              <a:t>Productos: Tabla que contiene información sobre los productos de limpieza y otros artículos vendidos por la empresa, incluyendo descripción, precio y otros datos relevantes.</a:t>
            </a:r>
          </a:p>
          <a:p>
            <a:endParaRPr lang="es-AR" sz="1600" dirty="0">
              <a:effectLst/>
            </a:endParaRPr>
          </a:p>
          <a:p>
            <a:endParaRPr lang="es-AR" sz="1600" dirty="0"/>
          </a:p>
        </p:txBody>
      </p:sp>
      <p:graphicFrame>
        <p:nvGraphicFramePr>
          <p:cNvPr id="4" name="Tabla 3"/>
          <p:cNvGraphicFramePr>
            <a:graphicFrameLocks noGrp="1"/>
          </p:cNvGraphicFramePr>
          <p:nvPr>
            <p:extLst>
              <p:ext uri="{D42A27DB-BD31-4B8C-83A1-F6EECF244321}">
                <p14:modId xmlns:p14="http://schemas.microsoft.com/office/powerpoint/2010/main" val="1966183762"/>
              </p:ext>
            </p:extLst>
          </p:nvPr>
        </p:nvGraphicFramePr>
        <p:xfrm>
          <a:off x="476738" y="1078523"/>
          <a:ext cx="10353675" cy="1621409"/>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86441">
                <a:tc>
                  <a:txBody>
                    <a:bodyPr/>
                    <a:lstStyle/>
                    <a:p>
                      <a:pPr algn="l" fontAlgn="b"/>
                      <a:r>
                        <a:rPr lang="es-AR" sz="1100" u="none" strike="noStrike" dirty="0">
                          <a:solidFill>
                            <a:schemeClr val="tx1"/>
                          </a:solidFill>
                          <a:effectLst/>
                        </a:rPr>
                        <a:t>Tabla </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Movimientos</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dirty="0" err="1">
                          <a:solidFill>
                            <a:schemeClr val="tx1"/>
                          </a:solidFill>
                          <a:effectLst/>
                        </a:rPr>
                        <a:t>Descripcion</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gridSpan="7">
                  <a:txBody>
                    <a:bodyPr/>
                    <a:lstStyle/>
                    <a:p>
                      <a:pPr algn="l" fontAlgn="t"/>
                      <a:r>
                        <a:rPr lang="es-AR" sz="1100" u="none" strike="noStrike" dirty="0">
                          <a:solidFill>
                            <a:schemeClr val="tx1"/>
                          </a:solidFill>
                          <a:effectLst/>
                        </a:rPr>
                        <a:t>Tabla que se conecta con productos, servicio y forma de pago y lleva a cabo los movimientos dados</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COLUMNA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TYPE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ID_Movimientos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err="1">
                          <a:solidFill>
                            <a:schemeClr val="tx1"/>
                          </a:solidFill>
                          <a:effectLst/>
                        </a:rPr>
                        <a:t>varchar</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auto_increment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ID_Facturas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err="1">
                          <a:solidFill>
                            <a:schemeClr val="tx1"/>
                          </a:solidFill>
                          <a:effectLst/>
                        </a:rPr>
                        <a:t>int</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ID_Proveedores</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100</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ID_Producto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dirty="0">
                          <a:solidFill>
                            <a:schemeClr val="tx1"/>
                          </a:solidFill>
                          <a:effectLst/>
                        </a:rPr>
                        <a:t>100</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 </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185698327"/>
              </p:ext>
            </p:extLst>
          </p:nvPr>
        </p:nvGraphicFramePr>
        <p:xfrm>
          <a:off x="593969" y="4017108"/>
          <a:ext cx="10353675" cy="1463248"/>
        </p:xfrm>
        <a:graphic>
          <a:graphicData uri="http://schemas.openxmlformats.org/drawingml/2006/table">
            <a:tbl>
              <a:tblPr>
                <a:tableStyleId>{5C22544A-7EE6-4342-B048-85BDC9FD1C3A}</a:tableStyleId>
              </a:tblPr>
              <a:tblGrid>
                <a:gridCol w="795480"/>
                <a:gridCol w="1031639"/>
                <a:gridCol w="745763"/>
                <a:gridCol w="845198"/>
                <a:gridCol w="745763"/>
                <a:gridCol w="1006780"/>
                <a:gridCol w="1006780"/>
                <a:gridCol w="4176272"/>
              </a:tblGrid>
              <a:tr h="186441">
                <a:tc>
                  <a:txBody>
                    <a:bodyPr/>
                    <a:lstStyle/>
                    <a:p>
                      <a:pPr algn="l" fontAlgn="b"/>
                      <a:r>
                        <a:rPr lang="es-AR" sz="1100" u="none" strike="noStrike" dirty="0">
                          <a:solidFill>
                            <a:schemeClr val="tx1"/>
                          </a:solidFill>
                          <a:effectLst/>
                        </a:rPr>
                        <a:t>Tabla</a:t>
                      </a:r>
                      <a:endParaRPr lang="es-AR" sz="1100" b="1" i="0" u="none" strike="noStrike" dirty="0">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Productos</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Descripcion</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gridSpan="6">
                  <a:txBody>
                    <a:bodyPr/>
                    <a:lstStyle/>
                    <a:p>
                      <a:pPr algn="l" fontAlgn="t"/>
                      <a:r>
                        <a:rPr lang="es-AR" sz="1100" u="none" strike="noStrike">
                          <a:solidFill>
                            <a:schemeClr val="tx1"/>
                          </a:solidFill>
                          <a:effectLst/>
                        </a:rPr>
                        <a:t>Tabla que conecta los productos con la tabla proveedores, y los precios con la tabla Precios</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LLAVE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COLUMNA</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TYPE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LENGTH</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NOT NULL</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UNIQUE</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NOTES </a:t>
                      </a:r>
                      <a:endParaRPr lang="es-AR" sz="1100" b="1"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PK</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ID_Producto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varchar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100</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auto_increment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Registra los productos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ID_Proveedor</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Columna que conecta la tabla Productos con la de Proveedores</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FK</a:t>
                      </a:r>
                      <a:endParaRPr lang="es-AR" sz="1100" b="1"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Precio</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decimal</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a:solidFill>
                            <a:schemeClr val="tx1"/>
                          </a:solidFill>
                          <a:effectLst/>
                        </a:rPr>
                        <a:t>Conecta la tabla precios con la tabla Productos</a:t>
                      </a:r>
                      <a:endParaRPr lang="es-AR" sz="1100" b="0" i="0" u="none" strike="noStrike">
                        <a:solidFill>
                          <a:schemeClr val="tx1"/>
                        </a:solidFill>
                        <a:effectLst/>
                        <a:latin typeface="Calibri" panose="020F0502020204030204" pitchFamily="34" charset="0"/>
                      </a:endParaRPr>
                    </a:p>
                  </a:txBody>
                  <a:tcPr marL="9322" marR="9322" marT="9322" marB="0">
                    <a:solidFill>
                      <a:schemeClr val="bg2"/>
                    </a:solidFill>
                  </a:tcPr>
                </a:tc>
              </a:tr>
              <a:tr h="186441">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Existencia</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int</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ctr" fontAlgn="b"/>
                      <a:r>
                        <a:rPr lang="es-AR" sz="1100" u="none" strike="noStrike">
                          <a:solidFill>
                            <a:schemeClr val="tx1"/>
                          </a:solidFill>
                          <a:effectLst/>
                        </a:rPr>
                        <a:t>x</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b"/>
                      <a:r>
                        <a:rPr lang="es-AR" sz="1100" u="none" strike="noStrike">
                          <a:solidFill>
                            <a:schemeClr val="tx1"/>
                          </a:solidFill>
                          <a:effectLst/>
                        </a:rPr>
                        <a:t> </a:t>
                      </a:r>
                      <a:endParaRPr lang="es-AR" sz="1100" b="0" i="0" u="none" strike="noStrike">
                        <a:solidFill>
                          <a:schemeClr val="tx1"/>
                        </a:solidFill>
                        <a:effectLst/>
                        <a:latin typeface="Calibri" panose="020F0502020204030204" pitchFamily="34" charset="0"/>
                      </a:endParaRPr>
                    </a:p>
                  </a:txBody>
                  <a:tcPr marL="9322" marR="9322" marT="9322" marB="0" anchor="b">
                    <a:solidFill>
                      <a:schemeClr val="bg2"/>
                    </a:solidFill>
                  </a:tcPr>
                </a:tc>
                <a:tc>
                  <a:txBody>
                    <a:bodyPr/>
                    <a:lstStyle/>
                    <a:p>
                      <a:pPr algn="l" fontAlgn="t"/>
                      <a:r>
                        <a:rPr lang="es-AR" sz="1100" u="none" strike="noStrike" dirty="0">
                          <a:solidFill>
                            <a:schemeClr val="tx1"/>
                          </a:solidFill>
                          <a:effectLst/>
                        </a:rPr>
                        <a:t>Registra los productos en existencia</a:t>
                      </a:r>
                      <a:endParaRPr lang="es-AR" sz="1100" b="0" i="0" u="none" strike="noStrike" dirty="0">
                        <a:solidFill>
                          <a:schemeClr val="tx1"/>
                        </a:solidFill>
                        <a:effectLst/>
                        <a:latin typeface="Calibri" panose="020F0502020204030204" pitchFamily="34" charset="0"/>
                      </a:endParaRPr>
                    </a:p>
                  </a:txBody>
                  <a:tcPr marL="9322" marR="9322" marT="9322" marB="0">
                    <a:solidFill>
                      <a:schemeClr val="bg2"/>
                    </a:solidFill>
                  </a:tcPr>
                </a:tc>
              </a:tr>
            </a:tbl>
          </a:graphicData>
        </a:graphic>
      </p:graphicFrame>
    </p:spTree>
    <p:extLst>
      <p:ext uri="{BB962C8B-B14F-4D97-AF65-F5344CB8AC3E}">
        <p14:creationId xmlns:p14="http://schemas.microsoft.com/office/powerpoint/2010/main" val="2778567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93</TotalTime>
  <Words>1803</Words>
  <Application>Microsoft Office PowerPoint</Application>
  <PresentationFormat>Panorámica</PresentationFormat>
  <Paragraphs>983</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Calibri</vt:lpstr>
      <vt:lpstr>Calisto MT</vt:lpstr>
      <vt:lpstr>Trebuchet MS</vt:lpstr>
      <vt:lpstr>Wingdings</vt:lpstr>
      <vt:lpstr>Wingdings 2</vt:lpstr>
      <vt:lpstr>Pizarra</vt:lpstr>
      <vt:lpstr>BD EMPRESA DE LIMPIEZA</vt:lpstr>
      <vt:lpstr>Presentación de PowerPoint</vt:lpstr>
      <vt:lpstr>Este proyecto consiste en el diseño y creación de una base de datos en SQL para una empresa de limpieza ficticia. La base de datos contendrá información sobre los clientes, servicios ofrecidos, empleados, facturación y pagos. Además, se utilizarán consultas y comandos SQL para generar informes y estadísticas relevantes para la empresa. El objetivo del proyecto es mejorar la eficiencia y la gestión de la empresa de limpieza, permitiendo un seguimiento y control más efectivo de las operaciones y el desempeño de los empleados. </vt:lpstr>
      <vt:lpstr>                        FUNCION DE CADA TABLA:  Clientes: Tabla que almacena información sobre los clientes de la empresa, incluyendo nombre, dirección, número de teléfono, correo electrónico y otros datos relevantes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 EMPRESA DE LIMPIEZA</dc:title>
  <dc:creator>Cuenta Microsoft</dc:creator>
  <cp:lastModifiedBy>Cuenta Microsoft</cp:lastModifiedBy>
  <cp:revision>12</cp:revision>
  <dcterms:created xsi:type="dcterms:W3CDTF">2023-03-17T13:19:35Z</dcterms:created>
  <dcterms:modified xsi:type="dcterms:W3CDTF">2023-03-17T14:53:30Z</dcterms:modified>
</cp:coreProperties>
</file>