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83" r:id="rId11"/>
    <p:sldId id="284" r:id="rId12"/>
    <p:sldId id="285" r:id="rId13"/>
    <p:sldId id="264" r:id="rId14"/>
    <p:sldId id="266" r:id="rId15"/>
    <p:sldId id="267" r:id="rId16"/>
    <p:sldId id="265" r:id="rId17"/>
    <p:sldId id="269" r:id="rId18"/>
    <p:sldId id="270" r:id="rId19"/>
    <p:sldId id="26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1556793"/>
            <a:ext cx="10363200" cy="204365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66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9744" y="0"/>
            <a:ext cx="12172256" cy="971376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2400"/>
              </a:spcBef>
              <a:defRPr sz="2800" b="1"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br>
              <a:rPr lang="ru-RU"/>
            </a:br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742950" indent="-285750">
              <a:buFont typeface="Arial"/>
              <a:buChar char="•"/>
              <a:defRPr/>
            </a:lvl2pPr>
            <a:lvl3pPr marL="1143000" indent="-228600">
              <a:buFont typeface="Arial"/>
              <a:buChar char="•"/>
              <a:defRPr/>
            </a:lvl3pPr>
            <a:lvl4pPr marL="1600200" indent="-228600">
              <a:buFont typeface="Arial"/>
              <a:buChar char="•"/>
              <a:defRPr/>
            </a:lvl4pPr>
            <a:lvl5pPr marL="2057400" indent="-22860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cxnSp>
        <p:nvCxnSpPr>
          <p:cNvPr id="6" name="Straight Connector 2"/>
          <p:cNvCxnSpPr>
            <a:cxnSpLocks/>
          </p:cNvCxnSpPr>
          <p:nvPr userDrawn="1"/>
        </p:nvCxnSpPr>
        <p:spPr bwMode="auto">
          <a:xfrm>
            <a:off x="0" y="1016000"/>
            <a:ext cx="12192000" cy="1587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82848" y="6552728"/>
            <a:ext cx="284480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" name="Прямоугольник 10"/>
          <p:cNvSpPr/>
          <p:nvPr userDrawn="1"/>
        </p:nvSpPr>
        <p:spPr bwMode="auto">
          <a:xfrm>
            <a:off x="0" y="6669360"/>
            <a:ext cx="12211744" cy="188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10622623" y="6606889"/>
            <a:ext cx="1596661" cy="18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>
                <a:solidFill>
                  <a:srgbClr val="000000"/>
                </a:solidFill>
              </a:rPr>
              <a:t>Слайд </a:t>
            </a:r>
            <a:fld id="{D17713BC-2123-4186-8BD3-9614D35FBC6C}" type="slidenum">
              <a:rPr lang="ru-RU" sz="1400">
                <a:solidFill>
                  <a:srgbClr val="000000"/>
                </a:solidFill>
              </a:r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Straight Connector 2"/>
          <p:cNvCxnSpPr>
            <a:cxnSpLocks/>
          </p:cNvCxnSpPr>
          <p:nvPr userDrawn="1"/>
        </p:nvCxnSpPr>
        <p:spPr bwMode="auto">
          <a:xfrm>
            <a:off x="0" y="1016000"/>
            <a:ext cx="12192000" cy="1587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82848" y="6552728"/>
            <a:ext cx="284480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" name="Прямоугольник 10"/>
          <p:cNvSpPr/>
          <p:nvPr userDrawn="1"/>
        </p:nvSpPr>
        <p:spPr bwMode="auto">
          <a:xfrm>
            <a:off x="0" y="6669360"/>
            <a:ext cx="12211744" cy="188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ru-RU" sz="120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10622623" y="6606889"/>
            <a:ext cx="1596661" cy="18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 sz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>
                <a:solidFill>
                  <a:srgbClr val="000000"/>
                </a:solidFill>
              </a:rPr>
              <a:t>Слайд </a:t>
            </a:r>
            <a:fld id="{D17713BC-2123-4186-8BD3-9614D35FBC6C}" type="slidenum">
              <a:rPr lang="ru-RU" sz="1400">
                <a:solidFill>
                  <a:srgbClr val="000000"/>
                </a:solidFill>
              </a:r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05318" y="871539"/>
            <a:ext cx="10993967" cy="498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83785" y="1776414"/>
            <a:ext cx="4796367" cy="390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83351" y="1776414"/>
            <a:ext cx="4798483" cy="390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205318" y="871539"/>
            <a:ext cx="10993967" cy="498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83785" y="1776414"/>
            <a:ext cx="4796367" cy="390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83351" y="1776414"/>
            <a:ext cx="4798483" cy="39020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ods/blog/323890/#5-krivye-validacii-i-obucheniy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ebastianraschka.com/blog/2016/model-evaluation-selection-part3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abr.com/en/company/ods/blog/325422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en/company/ods/blog/325422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en/company/ods/blog/325422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en/company/ods/blog/325422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abr.com/en/company/ods/blog/325422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en/company/ods/blog/325422/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en/company/ods/blog/325422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en/company/ods/blog/325422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blog/2016/model-evaluation-selection-part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417442"/>
            <a:ext cx="10515600" cy="6052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/>
              <a:t>Курс «Линейные модели»</a:t>
            </a:r>
            <a:endParaRPr lang="ru-RU" sz="36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800" dirty="0" smtClean="0">
              <a:latin typeface="Calibri"/>
            </a:endParaRPr>
          </a:p>
          <a:p>
            <a:pPr marL="0" indent="0" algn="ctr">
              <a:buNone/>
              <a:defRPr/>
            </a:pPr>
            <a:r>
              <a:rPr lang="ru-RU" sz="2800" dirty="0">
                <a:latin typeface="Calibri"/>
              </a:rPr>
              <a:t>Выбор модели. </a:t>
            </a:r>
            <a:r>
              <a:rPr lang="ru-RU" sz="2800" dirty="0" smtClean="0">
                <a:latin typeface="Calibri"/>
              </a:rPr>
              <a:t>Создание </a:t>
            </a:r>
            <a:r>
              <a:rPr lang="ru-RU" sz="2800" dirty="0">
                <a:latin typeface="Calibri"/>
              </a:rPr>
              <a:t>новых признаков.</a:t>
            </a:r>
            <a:endParaRPr lang="en-US" sz="2800" dirty="0" smtClean="0">
              <a:latin typeface="Calibri"/>
            </a:endParaRPr>
          </a:p>
          <a:p>
            <a:pPr marL="0" indent="0" algn="ctr">
              <a:buNone/>
            </a:pPr>
            <a:endParaRPr lang="en-US" sz="30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3000" dirty="0" smtClean="0">
                <a:latin typeface="Calibri" panose="020F0502020204030204" pitchFamily="34" charset="0"/>
              </a:rPr>
              <a:t>Лекция </a:t>
            </a:r>
            <a:r>
              <a:rPr lang="en-US" sz="3000" dirty="0" smtClean="0">
                <a:latin typeface="Calibri" panose="020F0502020204030204" pitchFamily="34" charset="0"/>
              </a:rPr>
              <a:t>3</a:t>
            </a:r>
          </a:p>
          <a:p>
            <a:pPr marL="0" indent="0" algn="ctr">
              <a:buNone/>
            </a:pPr>
            <a:endParaRPr lang="ru-RU" sz="28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ru-RU" sz="28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2200" dirty="0" smtClean="0">
                <a:latin typeface="Calibri" panose="020F0502020204030204" pitchFamily="34" charset="0"/>
              </a:rPr>
              <a:t>Комаров </a:t>
            </a:r>
            <a:r>
              <a:rPr lang="ru-RU" sz="2200" dirty="0">
                <a:latin typeface="Calibri" panose="020F0502020204030204" pitchFamily="34" charset="0"/>
              </a:rPr>
              <a:t>Иван Владимирович (ЦФТ, </a:t>
            </a:r>
            <a:r>
              <a:rPr lang="ru-RU" sz="2200" dirty="0" smtClean="0">
                <a:latin typeface="Calibri" panose="020F0502020204030204" pitchFamily="34" charset="0"/>
              </a:rPr>
              <a:t>НГУ, </a:t>
            </a:r>
            <a:r>
              <a:rPr lang="en-US" sz="2200" dirty="0" smtClean="0">
                <a:latin typeface="Calibri" panose="020F0502020204030204" pitchFamily="34" charset="0"/>
              </a:rPr>
              <a:t>ODS</a:t>
            </a:r>
            <a:r>
              <a:rPr lang="ru-RU" sz="2200" dirty="0" smtClean="0">
                <a:latin typeface="Calibri" panose="020F0502020204030204" pitchFamily="34" charset="0"/>
              </a:rPr>
              <a:t>) </a:t>
            </a:r>
          </a:p>
          <a:p>
            <a:pPr marL="0" indent="0" algn="ctr">
              <a:buNone/>
            </a:pPr>
            <a:endParaRPr lang="en-US" sz="22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2200" dirty="0" smtClean="0">
                <a:latin typeface="Calibri" panose="020F0502020204030204" pitchFamily="34" charset="0"/>
              </a:rPr>
              <a:t>Осень 2023</a:t>
            </a:r>
            <a:endParaRPr lang="ru-RU" sz="2200" dirty="0">
              <a:latin typeface="Calibri" panose="020F0502020204030204" pitchFamily="34" charset="0"/>
            </a:endParaRP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2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Что делать с </a:t>
            </a:r>
            <a:r>
              <a:rPr lang="en-US" sz="2800" b="1" i="1" spc="-1" dirty="0" smtClean="0">
                <a:solidFill>
                  <a:srgbClr val="006600"/>
                </a:solidFill>
              </a:rPr>
              <a:t>k</a:t>
            </a:r>
            <a:r>
              <a:rPr lang="ru-RU" sz="2800" b="1" spc="-1" dirty="0" smtClean="0">
                <a:solidFill>
                  <a:srgbClr val="006600"/>
                </a:solidFill>
              </a:rPr>
              <a:t> значениями </a:t>
            </a: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качества моделей</a:t>
            </a:r>
            <a:endParaRPr dirty="0"/>
          </a:p>
        </p:txBody>
      </p:sp>
      <p:sp>
        <p:nvSpPr>
          <p:cNvPr id="6" name="Rectangle 3"/>
          <p:cNvSpPr/>
          <p:nvPr/>
        </p:nvSpPr>
        <p:spPr bwMode="auto">
          <a:xfrm>
            <a:off x="668291" y="1916832"/>
            <a:ext cx="108698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 smtClean="0">
                <a:latin typeface="Calibri"/>
                <a:cs typeface="Calibri"/>
              </a:rPr>
              <a:t>На кросс-</a:t>
            </a:r>
            <a:r>
              <a:rPr lang="ru-RU" sz="2800" dirty="0" err="1" smtClean="0">
                <a:latin typeface="Calibri"/>
                <a:cs typeface="Calibri"/>
              </a:rPr>
              <a:t>валидации</a:t>
            </a:r>
            <a:r>
              <a:rPr lang="ru-RU" sz="2800" dirty="0" smtClean="0">
                <a:latin typeface="Calibri"/>
                <a:cs typeface="Calibri"/>
              </a:rPr>
              <a:t> получится набор из </a:t>
            </a:r>
            <a:r>
              <a:rPr lang="en-US" sz="2800" dirty="0" smtClean="0">
                <a:latin typeface="Calibri"/>
                <a:cs typeface="Calibri"/>
              </a:rPr>
              <a:t>k </a:t>
            </a:r>
            <a:r>
              <a:rPr lang="ru-RU" sz="2800" dirty="0" smtClean="0">
                <a:latin typeface="Calibri"/>
                <a:cs typeface="Calibri"/>
              </a:rPr>
              <a:t>оценок качества вашей конкретной модели с конкретными переменными и </a:t>
            </a:r>
            <a:r>
              <a:rPr lang="ru-RU" sz="2800" dirty="0" err="1" smtClean="0">
                <a:latin typeface="Calibri"/>
                <a:cs typeface="Calibri"/>
              </a:rPr>
              <a:t>гиперпараметрами</a:t>
            </a:r>
            <a:r>
              <a:rPr lang="ru-RU" sz="2800" dirty="0" smtClean="0">
                <a:latin typeface="Calibri"/>
                <a:cs typeface="Calibri"/>
              </a:rPr>
              <a:t>. </a:t>
            </a:r>
          </a:p>
          <a:p>
            <a:pPr>
              <a:defRPr/>
            </a:pPr>
            <a:endParaRPr lang="ru-RU" sz="2800" dirty="0">
              <a:latin typeface="Calibri"/>
              <a:cs typeface="Calibri"/>
            </a:endParaRPr>
          </a:p>
          <a:p>
            <a:pPr>
              <a:defRPr/>
            </a:pPr>
            <a:r>
              <a:rPr lang="ru-RU" sz="2800" dirty="0" smtClean="0">
                <a:latin typeface="Calibri"/>
                <a:cs typeface="Calibri"/>
              </a:rPr>
              <a:t>Пример: </a:t>
            </a:r>
            <a:r>
              <a:rPr lang="ru-RU" sz="2800" dirty="0">
                <a:latin typeface="Calibri"/>
                <a:cs typeface="Calibri"/>
              </a:rPr>
              <a:t>0.6</a:t>
            </a:r>
            <a:r>
              <a:rPr lang="en-US" sz="2800" dirty="0">
                <a:latin typeface="Calibri"/>
                <a:cs typeface="Calibri"/>
              </a:rPr>
              <a:t>6, </a:t>
            </a:r>
            <a:r>
              <a:rPr lang="ru-RU" sz="2800" dirty="0">
                <a:latin typeface="Calibri"/>
                <a:cs typeface="Calibri"/>
              </a:rPr>
              <a:t>0.86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ru-RU" sz="2800" dirty="0">
                <a:latin typeface="Calibri"/>
                <a:cs typeface="Calibri"/>
              </a:rPr>
              <a:t>0.9</a:t>
            </a:r>
            <a:r>
              <a:rPr lang="en-US" sz="2800" dirty="0">
                <a:latin typeface="Calibri"/>
                <a:cs typeface="Calibri"/>
              </a:rPr>
              <a:t>1, </a:t>
            </a:r>
            <a:r>
              <a:rPr lang="ru-RU" sz="2800" dirty="0">
                <a:latin typeface="Calibri"/>
                <a:cs typeface="Calibri"/>
              </a:rPr>
              <a:t>0.8</a:t>
            </a:r>
            <a:r>
              <a:rPr lang="en-US" sz="2800" dirty="0">
                <a:latin typeface="Calibri"/>
                <a:cs typeface="Calibri"/>
              </a:rPr>
              <a:t>5, </a:t>
            </a:r>
            <a:r>
              <a:rPr lang="ru-RU" sz="2800" dirty="0">
                <a:latin typeface="Calibri"/>
                <a:cs typeface="Calibri"/>
              </a:rPr>
              <a:t>0.8</a:t>
            </a:r>
            <a:r>
              <a:rPr lang="en-US" sz="2800" dirty="0">
                <a:latin typeface="Calibri"/>
                <a:cs typeface="Calibri"/>
              </a:rPr>
              <a:t>6, </a:t>
            </a:r>
            <a:r>
              <a:rPr lang="ru-RU" sz="2800" dirty="0">
                <a:latin typeface="Calibri"/>
                <a:cs typeface="Calibri"/>
              </a:rPr>
              <a:t>0.9</a:t>
            </a:r>
            <a:r>
              <a:rPr lang="en-US" sz="2800" dirty="0">
                <a:latin typeface="Calibri"/>
                <a:cs typeface="Calibri"/>
              </a:rPr>
              <a:t>1, </a:t>
            </a:r>
            <a:r>
              <a:rPr lang="ru-RU" sz="2800" dirty="0">
                <a:latin typeface="Calibri"/>
                <a:cs typeface="Calibri"/>
              </a:rPr>
              <a:t>0.</a:t>
            </a:r>
            <a:r>
              <a:rPr lang="en-US" sz="2800" dirty="0">
                <a:latin typeface="Calibri"/>
                <a:cs typeface="Calibri"/>
              </a:rPr>
              <a:t>79, </a:t>
            </a:r>
            <a:r>
              <a:rPr lang="ru-RU" sz="2800" dirty="0">
                <a:latin typeface="Calibri"/>
                <a:cs typeface="Calibri"/>
              </a:rPr>
              <a:t>0.</a:t>
            </a:r>
            <a:r>
              <a:rPr lang="en-US" sz="2800" dirty="0">
                <a:latin typeface="Calibri"/>
                <a:cs typeface="Calibri"/>
              </a:rPr>
              <a:t>86, </a:t>
            </a:r>
            <a:r>
              <a:rPr lang="ru-RU" sz="2800" dirty="0">
                <a:latin typeface="Calibri"/>
                <a:cs typeface="Calibri"/>
              </a:rPr>
              <a:t>0.91</a:t>
            </a:r>
            <a:r>
              <a:rPr lang="en-US" sz="2800" dirty="0">
                <a:latin typeface="Calibri"/>
                <a:cs typeface="Calibri"/>
              </a:rPr>
              <a:t>, </a:t>
            </a:r>
            <a:r>
              <a:rPr lang="ru-RU" sz="2800" dirty="0" smtClean="0">
                <a:latin typeface="Calibri"/>
                <a:cs typeface="Calibri"/>
              </a:rPr>
              <a:t>0.91</a:t>
            </a: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9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Выбираем модель!</a:t>
            </a:r>
            <a:endParaRPr dirty="0"/>
          </a:p>
        </p:txBody>
      </p:sp>
      <p:sp>
        <p:nvSpPr>
          <p:cNvPr id="6" name="Rectangle 3"/>
          <p:cNvSpPr/>
          <p:nvPr/>
        </p:nvSpPr>
        <p:spPr bwMode="auto">
          <a:xfrm>
            <a:off x="668291" y="1844824"/>
            <a:ext cx="108698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 smtClean="0">
                <a:latin typeface="Calibri"/>
                <a:cs typeface="Calibri"/>
              </a:rPr>
              <a:t>На каждом </a:t>
            </a:r>
            <a:r>
              <a:rPr lang="ru-RU" sz="2800" dirty="0" err="1" smtClean="0">
                <a:latin typeface="Calibri"/>
                <a:cs typeface="Calibri"/>
              </a:rPr>
              <a:t>фолде</a:t>
            </a:r>
            <a:r>
              <a:rPr lang="ru-RU" sz="2800" dirty="0" smtClean="0">
                <a:latin typeface="Calibri"/>
                <a:cs typeface="Calibri"/>
              </a:rPr>
              <a:t>, из-за разности в данных, получены разные оценки </a:t>
            </a:r>
            <a:r>
              <a:rPr lang="ru-RU" sz="2800" dirty="0" smtClean="0">
                <a:latin typeface="Calibri"/>
                <a:cs typeface="Calibri"/>
              </a:rPr>
              <a:t>коэффициентов модели </a:t>
            </a:r>
            <a:r>
              <a:rPr lang="en-US" sz="2800" dirty="0">
                <a:latin typeface="Calibri"/>
                <a:cs typeface="Calibri"/>
              </a:rPr>
              <a:t>(</a:t>
            </a:r>
            <a:r>
              <a:rPr lang="en-US" sz="2800" b="1" dirty="0">
                <a:latin typeface="Calibri"/>
                <a:cs typeface="Calibri"/>
              </a:rPr>
              <a:t>b</a:t>
            </a:r>
            <a:r>
              <a:rPr lang="en-US" sz="2800" dirty="0">
                <a:latin typeface="Calibri"/>
                <a:cs typeface="Calibri"/>
              </a:rPr>
              <a:t>)</a:t>
            </a:r>
            <a:r>
              <a:rPr lang="ru-RU" sz="2800" dirty="0" smtClean="0">
                <a:latin typeface="Calibri"/>
                <a:cs typeface="Calibri"/>
              </a:rPr>
              <a:t>, которые нам </a:t>
            </a:r>
            <a:r>
              <a:rPr lang="ru-RU" sz="2800" dirty="0" smtClean="0">
                <a:latin typeface="Calibri"/>
                <a:cs typeface="Calibri"/>
              </a:rPr>
              <a:t>пока не нужны, т.к. мы решаем задачу выбора модели (переменных, функциональной формы, </a:t>
            </a:r>
            <a:r>
              <a:rPr lang="ru-RU" sz="2800" dirty="0" err="1" smtClean="0">
                <a:latin typeface="Calibri"/>
                <a:cs typeface="Calibri"/>
              </a:rPr>
              <a:t>гиперпараметров</a:t>
            </a:r>
            <a:r>
              <a:rPr lang="en-US" sz="2800" dirty="0" smtClean="0">
                <a:latin typeface="Calibri"/>
                <a:cs typeface="Calibri"/>
              </a:rPr>
              <a:t>)</a:t>
            </a:r>
            <a:r>
              <a:rPr lang="ru-RU" sz="2800" dirty="0" smtClean="0">
                <a:latin typeface="Calibri"/>
                <a:cs typeface="Calibri"/>
              </a:rPr>
              <a:t>. </a:t>
            </a:r>
          </a:p>
          <a:p>
            <a:pPr>
              <a:defRPr/>
            </a:pPr>
            <a:endParaRPr lang="ru-RU" sz="2800" dirty="0">
              <a:latin typeface="Calibri"/>
              <a:cs typeface="Calibri"/>
            </a:endParaRPr>
          </a:p>
          <a:p>
            <a:pPr>
              <a:defRPr/>
            </a:pPr>
            <a:r>
              <a:rPr lang="ru-RU" sz="2800" dirty="0" smtClean="0">
                <a:latin typeface="Calibri"/>
                <a:cs typeface="Calibri"/>
              </a:rPr>
              <a:t>Параметры </a:t>
            </a:r>
            <a:r>
              <a:rPr lang="en-US" sz="2800" b="1" dirty="0" smtClean="0">
                <a:latin typeface="Calibri"/>
                <a:cs typeface="Calibri"/>
              </a:rPr>
              <a:t>b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ru-RU" sz="2800" dirty="0" smtClean="0">
                <a:latin typeface="Calibri"/>
                <a:cs typeface="Calibri"/>
              </a:rPr>
              <a:t>мы посчитаем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ru-RU" sz="2800" dirty="0" smtClean="0">
                <a:latin typeface="Calibri"/>
                <a:cs typeface="Calibri"/>
              </a:rPr>
              <a:t>максимально хорошо на всех данных, после того, как разберемся с моделью.</a:t>
            </a:r>
            <a:endParaRPr lang="ru-RU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9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Как выбрать модель?</a:t>
            </a:r>
            <a:endParaRPr dirty="0"/>
          </a:p>
        </p:txBody>
      </p:sp>
      <p:sp>
        <p:nvSpPr>
          <p:cNvPr id="6" name="Rectangle 3"/>
          <p:cNvSpPr/>
          <p:nvPr/>
        </p:nvSpPr>
        <p:spPr bwMode="auto">
          <a:xfrm>
            <a:off x="668291" y="1628800"/>
            <a:ext cx="108698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 smtClean="0">
                <a:latin typeface="Calibri"/>
                <a:cs typeface="Calibri"/>
              </a:rPr>
              <a:t>Набор 1 (</a:t>
            </a:r>
            <a:r>
              <a:rPr lang="en-US" sz="2400" dirty="0" smtClean="0">
                <a:latin typeface="Calibri"/>
                <a:cs typeface="Calibri"/>
              </a:rPr>
              <a:t>baseline</a:t>
            </a:r>
            <a:r>
              <a:rPr lang="ru-RU" sz="2400" dirty="0" smtClean="0">
                <a:latin typeface="Calibri"/>
                <a:cs typeface="Calibri"/>
              </a:rPr>
              <a:t>, </a:t>
            </a:r>
            <a:r>
              <a:rPr lang="en-US" sz="2400" dirty="0" smtClean="0">
                <a:latin typeface="Calibri"/>
                <a:cs typeface="Calibri"/>
              </a:rPr>
              <a:t>10 </a:t>
            </a:r>
            <a:r>
              <a:rPr lang="ru-RU" sz="2400" dirty="0" err="1" smtClean="0">
                <a:latin typeface="Calibri"/>
                <a:cs typeface="Calibri"/>
              </a:rPr>
              <a:t>фолдов</a:t>
            </a:r>
            <a:r>
              <a:rPr lang="ru-RU" sz="2400" dirty="0" smtClean="0">
                <a:latin typeface="Calibri"/>
                <a:cs typeface="Calibri"/>
              </a:rPr>
              <a:t> по времени): </a:t>
            </a:r>
          </a:p>
          <a:p>
            <a:pPr>
              <a:defRPr/>
            </a:pPr>
            <a:r>
              <a:rPr lang="en-US" sz="2400" dirty="0">
                <a:latin typeface="Calibri"/>
                <a:cs typeface="Calibri"/>
              </a:rPr>
              <a:t>[0.65 0.85 0.92 0.82 0.85 0.9  0.79 0.86 0.91 0.91] mean 0.85 </a:t>
            </a:r>
            <a:r>
              <a:rPr lang="en-US" sz="2400" dirty="0" err="1">
                <a:latin typeface="Calibri"/>
                <a:cs typeface="Calibri"/>
              </a:rPr>
              <a:t>std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0.08</a:t>
            </a:r>
          </a:p>
          <a:p>
            <a:pPr>
              <a:defRPr/>
            </a:pPr>
            <a:r>
              <a:rPr lang="ru-RU" sz="2400" dirty="0" smtClean="0">
                <a:latin typeface="Calibri"/>
                <a:cs typeface="Calibri"/>
              </a:rPr>
              <a:t>Значение на </a:t>
            </a:r>
            <a:r>
              <a:rPr lang="ru-RU" sz="2400" dirty="0" err="1" smtClean="0">
                <a:latin typeface="Calibri"/>
                <a:cs typeface="Calibri"/>
              </a:rPr>
              <a:t>лидерборде</a:t>
            </a:r>
            <a:r>
              <a:rPr lang="ru-RU" sz="2400" dirty="0" smtClean="0">
                <a:latin typeface="Calibri"/>
                <a:cs typeface="Calibri"/>
              </a:rPr>
              <a:t> (тесте) </a:t>
            </a:r>
            <a:r>
              <a:rPr lang="ru-RU" sz="2400" dirty="0" smtClean="0">
                <a:latin typeface="Calibri"/>
                <a:cs typeface="Calibri"/>
              </a:rPr>
              <a:t>0.9235</a:t>
            </a:r>
          </a:p>
          <a:p>
            <a:pPr>
              <a:defRPr/>
            </a:pPr>
            <a:endParaRPr lang="ru-RU" sz="2400" dirty="0">
              <a:latin typeface="Calibri"/>
              <a:cs typeface="Calibri"/>
            </a:endParaRPr>
          </a:p>
          <a:p>
            <a:pPr>
              <a:defRPr/>
            </a:pPr>
            <a:r>
              <a:rPr lang="ru-RU" sz="2400" dirty="0" smtClean="0">
                <a:latin typeface="Calibri"/>
                <a:cs typeface="Calibri"/>
              </a:rPr>
              <a:t>Набор 2 (ноутбук + </a:t>
            </a:r>
            <a:r>
              <a:rPr lang="en-US" sz="2400" dirty="0" smtClean="0">
                <a:latin typeface="Calibri"/>
                <a:cs typeface="Calibri"/>
              </a:rPr>
              <a:t>5-gram</a:t>
            </a:r>
            <a:r>
              <a:rPr lang="ru-RU" sz="2400" dirty="0" smtClean="0">
                <a:latin typeface="Calibri"/>
                <a:cs typeface="Calibri"/>
              </a:rPr>
              <a:t> вместо 3-</a:t>
            </a:r>
            <a:r>
              <a:rPr lang="en-US" sz="2400" dirty="0" smtClean="0">
                <a:latin typeface="Calibri"/>
                <a:cs typeface="Calibri"/>
              </a:rPr>
              <a:t>gram): </a:t>
            </a:r>
            <a:endParaRPr lang="ru-RU" sz="2400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sz="2400" dirty="0">
                <a:latin typeface="Calibri"/>
                <a:cs typeface="Calibri"/>
              </a:rPr>
              <a:t>[0.65 0.83 0.92 0.82 0.85 0.9  0.79 0.86 0.91 0.9 ] mean 0.84 </a:t>
            </a:r>
            <a:r>
              <a:rPr lang="en-US" sz="2400" dirty="0" err="1">
                <a:latin typeface="Calibri"/>
                <a:cs typeface="Calibri"/>
              </a:rPr>
              <a:t>std</a:t>
            </a:r>
            <a:r>
              <a:rPr lang="en-US" sz="2400" dirty="0">
                <a:latin typeface="Calibri"/>
                <a:cs typeface="Calibri"/>
              </a:rPr>
              <a:t> 0.08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ru-RU" sz="2400" dirty="0">
                <a:latin typeface="Calibri"/>
                <a:cs typeface="Calibri"/>
              </a:rPr>
              <a:t>Значение на </a:t>
            </a:r>
            <a:r>
              <a:rPr lang="ru-RU" sz="2400" dirty="0" err="1">
                <a:latin typeface="Calibri"/>
                <a:cs typeface="Calibri"/>
              </a:rPr>
              <a:t>лидерборде</a:t>
            </a:r>
            <a:r>
              <a:rPr lang="ru-RU" sz="2400" dirty="0">
                <a:latin typeface="Calibri"/>
                <a:cs typeface="Calibri"/>
              </a:rPr>
              <a:t> </a:t>
            </a:r>
            <a:r>
              <a:rPr lang="ru-RU" sz="2400" dirty="0" smtClean="0">
                <a:latin typeface="Calibri"/>
                <a:cs typeface="Calibri"/>
              </a:rPr>
              <a:t>(тесте) </a:t>
            </a:r>
            <a:r>
              <a:rPr lang="en-US" sz="2400" dirty="0" smtClean="0">
                <a:latin typeface="Calibri"/>
                <a:cs typeface="Calibri"/>
              </a:rPr>
              <a:t>0.9237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defRPr/>
            </a:pPr>
            <a:endParaRPr lang="en-US" sz="2400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ru-RU" sz="2400" dirty="0" smtClean="0">
                <a:latin typeface="Calibri"/>
                <a:cs typeface="Calibri"/>
              </a:rPr>
              <a:t>Набор 3 (ноутбук + </a:t>
            </a:r>
            <a:r>
              <a:rPr lang="en-US" sz="2400" dirty="0" smtClean="0">
                <a:latin typeface="Calibri"/>
                <a:cs typeface="Calibri"/>
              </a:rPr>
              <a:t>5-gram </a:t>
            </a:r>
            <a:r>
              <a:rPr lang="ru-RU" sz="2400" dirty="0" smtClean="0">
                <a:latin typeface="Calibri"/>
                <a:cs typeface="Calibri"/>
              </a:rPr>
              <a:t>на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tf-idf</a:t>
            </a:r>
            <a:r>
              <a:rPr lang="en-US" sz="2400" dirty="0" smtClean="0">
                <a:latin typeface="Calibri"/>
                <a:cs typeface="Calibri"/>
              </a:rPr>
              <a:t>):</a:t>
            </a:r>
          </a:p>
          <a:p>
            <a:pPr>
              <a:defRPr/>
            </a:pPr>
            <a:r>
              <a:rPr lang="en-US" sz="2400" dirty="0">
                <a:latin typeface="Calibri"/>
                <a:cs typeface="Calibri"/>
              </a:rPr>
              <a:t>[0.66 0.87 0.91 0.81 0.85 0.94 0.77 0.89 0.92 0.92] mean 0.86 </a:t>
            </a:r>
            <a:r>
              <a:rPr lang="en-US" sz="2400" dirty="0" err="1">
                <a:latin typeface="Calibri"/>
                <a:cs typeface="Calibri"/>
              </a:rPr>
              <a:t>std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0.08</a:t>
            </a:r>
          </a:p>
          <a:p>
            <a:pPr>
              <a:defRPr/>
            </a:pPr>
            <a:r>
              <a:rPr lang="ru-RU" sz="2400" dirty="0">
                <a:latin typeface="Calibri"/>
                <a:cs typeface="Calibri"/>
              </a:rPr>
              <a:t>Значение на </a:t>
            </a:r>
            <a:r>
              <a:rPr lang="ru-RU" sz="2400" dirty="0" err="1">
                <a:latin typeface="Calibri"/>
                <a:cs typeface="Calibri"/>
              </a:rPr>
              <a:t>лидерборде</a:t>
            </a:r>
            <a:r>
              <a:rPr lang="ru-RU" sz="2400" dirty="0">
                <a:latin typeface="Calibri"/>
                <a:cs typeface="Calibri"/>
              </a:rPr>
              <a:t> </a:t>
            </a:r>
            <a:r>
              <a:rPr lang="ru-RU" sz="2400" dirty="0" smtClean="0">
                <a:latin typeface="Calibri"/>
                <a:cs typeface="Calibri"/>
              </a:rPr>
              <a:t>(тесте) </a:t>
            </a:r>
            <a:r>
              <a:rPr lang="en-US" sz="2400" dirty="0" smtClean="0">
                <a:latin typeface="Calibri"/>
                <a:cs typeface="Calibri"/>
              </a:rPr>
              <a:t>0</a:t>
            </a:r>
            <a:r>
              <a:rPr lang="ru-RU" sz="2400" dirty="0">
                <a:latin typeface="Calibri"/>
                <a:cs typeface="Calibri"/>
              </a:rPr>
              <a:t>.</a:t>
            </a:r>
            <a:r>
              <a:rPr lang="en-US" sz="2400" dirty="0" smtClean="0">
                <a:latin typeface="Calibri"/>
                <a:cs typeface="Calibri"/>
              </a:rPr>
              <a:t>927</a:t>
            </a:r>
            <a:r>
              <a:rPr lang="ru-RU" sz="2400" dirty="0" smtClean="0">
                <a:latin typeface="Calibri"/>
                <a:cs typeface="Calibri"/>
              </a:rPr>
              <a:t>1</a:t>
            </a:r>
            <a:endParaRPr lang="ru-RU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Смещение и разброс – </a:t>
            </a: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две беды модели</a:t>
            </a:r>
            <a:endParaRPr lang="ru-RU" sz="2800" b="1" spc="-1" dirty="0">
              <a:solidFill>
                <a:srgbClr val="006600"/>
              </a:solidFill>
            </a:endParaRPr>
          </a:p>
        </p:txBody>
      </p:sp>
      <p:pic>
        <p:nvPicPr>
          <p:cNvPr id="5" name="Picture 3" descr="https://cdn-images-1.medium.com/max/800/1*wTbewHG05BXOIwFjtilU8A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3995531" y="1358546"/>
            <a:ext cx="4535418" cy="44163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Итак, основные вопросы:</a:t>
            </a:r>
            <a:endParaRPr/>
          </a:p>
        </p:txBody>
      </p:sp>
      <p:sp>
        <p:nvSpPr>
          <p:cNvPr id="5" name="Rectangle 1"/>
          <p:cNvSpPr/>
          <p:nvPr/>
        </p:nvSpPr>
        <p:spPr bwMode="auto">
          <a:xfrm>
            <a:off x="2423592" y="2564904"/>
            <a:ext cx="7758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 smtClean="0"/>
              <a:t>1) </a:t>
            </a:r>
            <a:r>
              <a:rPr lang="ru-RU" sz="2400" dirty="0"/>
              <a:t>Как выбрать регуляризацию и </a:t>
            </a:r>
            <a:r>
              <a:rPr lang="ru-RU" sz="2400" dirty="0" err="1"/>
              <a:t>гиперпараметры</a:t>
            </a:r>
            <a:r>
              <a:rPr lang="ru-RU" sz="2400" dirty="0"/>
              <a:t>?</a:t>
            </a:r>
          </a:p>
          <a:p>
            <a:pPr>
              <a:defRPr/>
            </a:pPr>
            <a:endParaRPr lang="ru-RU" sz="2400" dirty="0" smtClean="0"/>
          </a:p>
          <a:p>
            <a:pPr>
              <a:defRPr/>
            </a:pPr>
            <a:r>
              <a:rPr lang="ru-RU" sz="2400" dirty="0" smtClean="0"/>
              <a:t>2) </a:t>
            </a:r>
            <a:r>
              <a:rPr lang="ru-RU" sz="2400" dirty="0"/>
              <a:t>Нужно ли больше данных для обучения</a:t>
            </a:r>
            <a:r>
              <a:rPr lang="ru-RU" sz="2400" dirty="0" smtClean="0"/>
              <a:t>?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 smtClean="0"/>
              <a:t>3) </a:t>
            </a:r>
            <a:r>
              <a:rPr lang="ru-RU" sz="2400" dirty="0"/>
              <a:t>Нужно ли искать новые признаки</a:t>
            </a:r>
            <a:r>
              <a:rPr lang="ru-RU" sz="2400" dirty="0" smtClean="0"/>
              <a:t>?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Регуляризация</a:t>
            </a:r>
            <a:endParaRPr/>
          </a:p>
        </p:txBody>
      </p:sp>
      <p:sp>
        <p:nvSpPr>
          <p:cNvPr id="5" name="Rectangle 1"/>
          <p:cNvSpPr/>
          <p:nvPr/>
        </p:nvSpPr>
        <p:spPr bwMode="auto">
          <a:xfrm>
            <a:off x="1911927" y="1911926"/>
            <a:ext cx="89315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Это про сложность модели (как и добавление новых признаков, полиномов, </a:t>
            </a:r>
            <a:r>
              <a:rPr lang="ru-RU" sz="2400" dirty="0" smtClean="0"/>
              <a:t>взаимодействий </a:t>
            </a:r>
            <a:r>
              <a:rPr lang="ru-RU" sz="2400" dirty="0"/>
              <a:t>и т.д.)</a:t>
            </a:r>
            <a:endParaRPr dirty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Простая модель = ошибка на тесте и </a:t>
            </a:r>
            <a:r>
              <a:rPr lang="ru-RU" sz="2400" dirty="0" err="1"/>
              <a:t>трейне</a:t>
            </a:r>
            <a:r>
              <a:rPr lang="ru-RU" sz="2400" dirty="0"/>
              <a:t> большие и </a:t>
            </a:r>
            <a:r>
              <a:rPr lang="ru-RU" sz="2400" dirty="0" smtClean="0"/>
              <a:t>схожие. </a:t>
            </a:r>
            <a:endParaRPr dirty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Слишком сложная модель = ошибка на тесте гораздо больше ошибки на </a:t>
            </a:r>
            <a:r>
              <a:rPr lang="ru-RU" sz="2400" dirty="0" err="1"/>
              <a:t>трейне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err="1" smtClean="0">
                <a:solidFill>
                  <a:srgbClr val="006600"/>
                </a:solidFill>
              </a:rPr>
              <a:t>Валидационная</a:t>
            </a:r>
            <a:r>
              <a:rPr lang="ru-RU" sz="2800" b="1" spc="-1" dirty="0" smtClean="0">
                <a:solidFill>
                  <a:srgbClr val="006600"/>
                </a:solidFill>
              </a:rPr>
              <a:t> </a:t>
            </a:r>
            <a:r>
              <a:rPr lang="ru-RU" sz="2800" b="1" spc="-1" dirty="0">
                <a:solidFill>
                  <a:srgbClr val="006600"/>
                </a:solidFill>
              </a:rPr>
              <a:t>кривая</a:t>
            </a:r>
            <a:endParaRPr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3352" y="1196752"/>
            <a:ext cx="7620000" cy="51911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40216" y="1196752"/>
            <a:ext cx="41517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alibri"/>
                <a:cs typeface="Calibri"/>
              </a:rPr>
              <a:t>C = </a:t>
            </a:r>
            <a:r>
              <a:rPr lang="ru-RU" dirty="0" smtClean="0">
                <a:latin typeface="Calibri"/>
                <a:cs typeface="Calibri"/>
              </a:rPr>
              <a:t>.</a:t>
            </a:r>
            <a:r>
              <a:rPr lang="en-US" dirty="0" smtClean="0">
                <a:latin typeface="Calibri"/>
                <a:cs typeface="Calibri"/>
              </a:rPr>
              <a:t>0</a:t>
            </a:r>
            <a:r>
              <a:rPr lang="ru-RU" dirty="0" smtClean="0">
                <a:latin typeface="Calibri"/>
                <a:cs typeface="Calibri"/>
              </a:rPr>
              <a:t>1</a:t>
            </a:r>
            <a:endParaRPr lang="en-US" dirty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>
                <a:latin typeface="Calibri"/>
                <a:cs typeface="Calibri"/>
              </a:rPr>
              <a:t>Test: 0.9084</a:t>
            </a:r>
            <a:endParaRPr lang="en-US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CV</a:t>
            </a:r>
            <a:r>
              <a:rPr lang="en-US" dirty="0">
                <a:latin typeface="Calibri"/>
                <a:cs typeface="Calibri"/>
              </a:rPr>
              <a:t>: mean 0.82 </a:t>
            </a:r>
            <a:r>
              <a:rPr lang="en-US" dirty="0" err="1">
                <a:latin typeface="Calibri"/>
                <a:cs typeface="Calibri"/>
              </a:rPr>
              <a:t>std</a:t>
            </a:r>
            <a:r>
              <a:rPr lang="en-US" dirty="0">
                <a:latin typeface="Calibri"/>
                <a:cs typeface="Calibri"/>
              </a:rPr>
              <a:t> 0.09</a:t>
            </a:r>
            <a:endParaRPr lang="en-US" dirty="0" smtClean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Train</a:t>
            </a:r>
            <a:r>
              <a:rPr lang="en-US" dirty="0">
                <a:latin typeface="Calibri"/>
                <a:cs typeface="Calibri"/>
              </a:rPr>
              <a:t>: mean 0.9367, </a:t>
            </a:r>
            <a:r>
              <a:rPr lang="en-US" dirty="0" err="1">
                <a:latin typeface="Calibri"/>
                <a:cs typeface="Calibri"/>
              </a:rPr>
              <a:t>std</a:t>
            </a:r>
            <a:r>
              <a:rPr lang="en-US" dirty="0">
                <a:latin typeface="Calibri"/>
                <a:cs typeface="Calibri"/>
              </a:rPr>
              <a:t> 0.0046</a:t>
            </a:r>
            <a:endParaRPr lang="en-US" dirty="0" smtClean="0">
              <a:latin typeface="Calibri"/>
              <a:cs typeface="Calibri"/>
            </a:endParaRPr>
          </a:p>
          <a:p>
            <a:pPr>
              <a:defRPr/>
            </a:pPr>
            <a:endParaRPr lang="en-US" dirty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C </a:t>
            </a:r>
            <a:r>
              <a:rPr lang="en-US" dirty="0">
                <a:latin typeface="Calibri"/>
                <a:cs typeface="Calibri"/>
              </a:rPr>
              <a:t>= </a:t>
            </a:r>
            <a:r>
              <a:rPr lang="ru-RU" dirty="0" smtClean="0">
                <a:latin typeface="Calibri"/>
                <a:cs typeface="Calibri"/>
              </a:rPr>
              <a:t>.1</a:t>
            </a:r>
            <a:endParaRPr lang="en-US" dirty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>
                <a:latin typeface="Calibri"/>
                <a:cs typeface="Calibri"/>
              </a:rPr>
              <a:t>Test: </a:t>
            </a:r>
            <a:r>
              <a:rPr lang="en-US" dirty="0" smtClean="0">
                <a:latin typeface="Calibri"/>
                <a:cs typeface="Calibri"/>
              </a:rPr>
              <a:t>0.9254</a:t>
            </a: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CV</a:t>
            </a:r>
            <a:r>
              <a:rPr lang="en-US" dirty="0">
                <a:latin typeface="Calibri"/>
                <a:cs typeface="Calibri"/>
              </a:rPr>
              <a:t>: mean </a:t>
            </a:r>
            <a:r>
              <a:rPr lang="en-US" dirty="0" smtClean="0">
                <a:latin typeface="Calibri"/>
                <a:cs typeface="Calibri"/>
              </a:rPr>
              <a:t>0.85 </a:t>
            </a:r>
            <a:r>
              <a:rPr lang="en-US" dirty="0" err="1">
                <a:latin typeface="Calibri"/>
                <a:cs typeface="Calibri"/>
              </a:rPr>
              <a:t>std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0.09</a:t>
            </a:r>
          </a:p>
          <a:p>
            <a:pPr>
              <a:defRPr/>
            </a:pPr>
            <a:r>
              <a:rPr lang="en-US" dirty="0">
                <a:latin typeface="Calibri"/>
                <a:cs typeface="Calibri"/>
              </a:rPr>
              <a:t>Train: </a:t>
            </a:r>
            <a:r>
              <a:rPr lang="en-US" dirty="0" smtClean="0">
                <a:latin typeface="Calibri"/>
                <a:cs typeface="Calibri"/>
              </a:rPr>
              <a:t>mean </a:t>
            </a:r>
            <a:r>
              <a:rPr lang="en-US" dirty="0">
                <a:latin typeface="Calibri"/>
                <a:cs typeface="Calibri"/>
              </a:rPr>
              <a:t>0.9796, </a:t>
            </a:r>
            <a:r>
              <a:rPr lang="en-US" dirty="0" err="1">
                <a:latin typeface="Calibri"/>
                <a:cs typeface="Calibri"/>
              </a:rPr>
              <a:t>std</a:t>
            </a:r>
            <a:r>
              <a:rPr lang="en-US" dirty="0">
                <a:latin typeface="Calibri"/>
                <a:cs typeface="Calibri"/>
              </a:rPr>
              <a:t> 0.0026</a:t>
            </a:r>
          </a:p>
          <a:p>
            <a:pPr>
              <a:defRPr/>
            </a:pPr>
            <a:endParaRPr lang="en-US" dirty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C = 1</a:t>
            </a: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Test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smtClean="0">
                <a:latin typeface="Calibri"/>
                <a:cs typeface="Calibri"/>
              </a:rPr>
              <a:t>0.9235</a:t>
            </a: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CV: mean 0.85 </a:t>
            </a:r>
            <a:r>
              <a:rPr lang="en-US" dirty="0" err="1">
                <a:latin typeface="Calibri"/>
                <a:cs typeface="Calibri"/>
              </a:rPr>
              <a:t>std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0.08</a:t>
            </a: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Train: mean </a:t>
            </a:r>
            <a:r>
              <a:rPr lang="en-US" dirty="0">
                <a:latin typeface="Calibri"/>
                <a:cs typeface="Calibri"/>
              </a:rPr>
              <a:t>0.9950, </a:t>
            </a:r>
            <a:r>
              <a:rPr lang="en-US" dirty="0" err="1">
                <a:latin typeface="Calibri"/>
                <a:cs typeface="Calibri"/>
              </a:rPr>
              <a:t>std</a:t>
            </a:r>
            <a:r>
              <a:rPr lang="en-US" dirty="0">
                <a:latin typeface="Calibri"/>
                <a:cs typeface="Calibri"/>
              </a:rPr>
              <a:t> 0.0015</a:t>
            </a:r>
          </a:p>
          <a:p>
            <a:pPr>
              <a:defRPr/>
            </a:pPr>
            <a:endParaRPr lang="en-US" dirty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C </a:t>
            </a:r>
            <a:r>
              <a:rPr lang="en-US" dirty="0">
                <a:latin typeface="Calibri"/>
                <a:cs typeface="Calibri"/>
              </a:rPr>
              <a:t>= </a:t>
            </a:r>
            <a:r>
              <a:rPr lang="en-US" dirty="0" smtClean="0">
                <a:latin typeface="Calibri"/>
                <a:cs typeface="Calibri"/>
              </a:rPr>
              <a:t>5</a:t>
            </a:r>
            <a:endParaRPr lang="en-US" dirty="0">
              <a:latin typeface="Calibri"/>
              <a:cs typeface="Calibri"/>
            </a:endParaRPr>
          </a:p>
          <a:p>
            <a:pPr>
              <a:defRPr/>
            </a:pPr>
            <a:r>
              <a:rPr lang="en-US" dirty="0">
                <a:latin typeface="Calibri"/>
                <a:cs typeface="Calibri"/>
              </a:rPr>
              <a:t>Test: 0.9120</a:t>
            </a:r>
          </a:p>
          <a:p>
            <a:pPr>
              <a:defRPr/>
            </a:pPr>
            <a:r>
              <a:rPr lang="en-US" dirty="0" smtClean="0">
                <a:latin typeface="Calibri"/>
                <a:cs typeface="Calibri"/>
              </a:rPr>
              <a:t>CV: </a:t>
            </a:r>
            <a:r>
              <a:rPr lang="en-US" dirty="0">
                <a:latin typeface="Calibri"/>
                <a:cs typeface="Calibri"/>
              </a:rPr>
              <a:t>mean </a:t>
            </a:r>
            <a:r>
              <a:rPr lang="en-US" dirty="0" smtClean="0">
                <a:latin typeface="Calibri"/>
                <a:cs typeface="Calibri"/>
              </a:rPr>
              <a:t>0.83 </a:t>
            </a:r>
            <a:r>
              <a:rPr lang="en-US" dirty="0" err="1">
                <a:latin typeface="Calibri"/>
                <a:cs typeface="Calibri"/>
              </a:rPr>
              <a:t>std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0.07</a:t>
            </a:r>
          </a:p>
          <a:p>
            <a:pPr>
              <a:defRPr/>
            </a:pPr>
            <a:r>
              <a:rPr lang="en-US" dirty="0">
                <a:latin typeface="Calibri"/>
                <a:cs typeface="Calibri"/>
              </a:rPr>
              <a:t>Train: mean 0.9977, </a:t>
            </a:r>
            <a:r>
              <a:rPr lang="en-US" dirty="0" err="1">
                <a:latin typeface="Calibri"/>
                <a:cs typeface="Calibri"/>
              </a:rPr>
              <a:t>std</a:t>
            </a:r>
            <a:r>
              <a:rPr lang="en-US" dirty="0">
                <a:latin typeface="Calibri"/>
                <a:cs typeface="Calibri"/>
              </a:rPr>
              <a:t> 0.0009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Больше </a:t>
            </a:r>
            <a:r>
              <a:rPr lang="ru-RU" sz="2800" b="1" spc="-1" dirty="0" smtClean="0">
                <a:solidFill>
                  <a:srgbClr val="006600"/>
                </a:solidFill>
              </a:rPr>
              <a:t>данных?</a:t>
            </a:r>
            <a:endParaRPr dirty="0"/>
          </a:p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Кривая обучения</a:t>
            </a:r>
            <a:endParaRPr dirty="0"/>
          </a:p>
        </p:txBody>
      </p:sp>
      <p:pic>
        <p:nvPicPr>
          <p:cNvPr id="5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72452" y="1340768"/>
            <a:ext cx="6861496" cy="4697591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3" tooltip="https://habr.com/ru/company/ods/blog/323890/#5-krivye-validacii-i-obucheniya"/>
              </a:rPr>
              <a:t>https://habr.com/ru/company/ods/blog/323890/#5-krivye-validacii-i-obucheniya</a:t>
            </a:r>
            <a:r>
              <a:rPr lang="ru-RU"/>
              <a:t> </a:t>
            </a:r>
            <a:endParaRPr lang="ru-RU" b="1" spc="-1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Бритва Оккама</a:t>
            </a:r>
            <a:endParaRPr/>
          </a:p>
        </p:txBody>
      </p:sp>
      <p:sp>
        <p:nvSpPr>
          <p:cNvPr id="5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2" tooltip="https://sebastianraschka.com/blog/2016/model-evaluation-selection-part3.html"/>
              </a:rPr>
              <a:t>https://sebastianraschka.com/blog/2016/model-evaluation-selection-part3.html</a:t>
            </a:r>
            <a:r>
              <a:rPr lang="ru-RU"/>
              <a:t>  </a:t>
            </a:r>
            <a:endParaRPr lang="ru-RU" b="1" spc="-1">
              <a:solidFill>
                <a:srgbClr val="006600"/>
              </a:solidFill>
            </a:endParaRPr>
          </a:p>
        </p:txBody>
      </p:sp>
      <p:sp>
        <p:nvSpPr>
          <p:cNvPr id="6" name="Rectangle 1"/>
          <p:cNvSpPr/>
          <p:nvPr/>
        </p:nvSpPr>
        <p:spPr bwMode="auto">
          <a:xfrm>
            <a:off x="2999656" y="2348880"/>
            <a:ext cx="7049381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dirty="0"/>
              <a:t>Если </a:t>
            </a:r>
            <a:r>
              <a:rPr lang="ru-RU" sz="2400" dirty="0" smtClean="0"/>
              <a:t>простой </a:t>
            </a:r>
            <a:r>
              <a:rPr lang="ru-RU" sz="2400" dirty="0"/>
              <a:t>алгоритм дает предсказание в пределах одной стандартной ошибки предсказания сложного алгоритма, то простой алгоритм предпочтительней.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Новые признаки</a:t>
            </a:r>
            <a:endParaRPr/>
          </a:p>
        </p:txBody>
      </p:sp>
      <p:sp>
        <p:nvSpPr>
          <p:cNvPr id="5" name="Rectangle 1"/>
          <p:cNvSpPr/>
          <p:nvPr/>
        </p:nvSpPr>
        <p:spPr bwMode="auto">
          <a:xfrm>
            <a:off x="2999656" y="2276872"/>
            <a:ext cx="7049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 smtClean="0"/>
              <a:t>Дата сайенс – это про поиск и тестирование признаков, т.е. построение модели. </a:t>
            </a:r>
            <a:endParaRPr dirty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 smtClean="0"/>
              <a:t>С </a:t>
            </a:r>
            <a:r>
              <a:rPr lang="ru-RU" sz="2400" dirty="0" err="1" smtClean="0"/>
              <a:t>валидацией</a:t>
            </a:r>
            <a:r>
              <a:rPr lang="ru-RU" sz="2400" dirty="0" smtClean="0"/>
              <a:t> все ОК, </a:t>
            </a:r>
            <a:r>
              <a:rPr lang="ru-RU" sz="2400" dirty="0" smtClean="0"/>
              <a:t>если качество на кросс-</a:t>
            </a:r>
            <a:r>
              <a:rPr lang="ru-RU" sz="2400" dirty="0" err="1" smtClean="0"/>
              <a:t>валидации</a:t>
            </a:r>
            <a:r>
              <a:rPr lang="ru-RU" sz="2400" dirty="0" smtClean="0"/>
              <a:t> </a:t>
            </a:r>
            <a:r>
              <a:rPr lang="ru-RU" sz="2400" dirty="0" smtClean="0"/>
              <a:t>ведет себя аналогично </a:t>
            </a:r>
            <a:r>
              <a:rPr lang="ru-RU" sz="2400" dirty="0" smtClean="0"/>
              <a:t>качеству на тестовой выборке</a:t>
            </a:r>
            <a:r>
              <a:rPr lang="ru-RU" sz="2400" dirty="0" smtClean="0"/>
              <a:t>.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 smtClean="0"/>
              <a:t>При правильной </a:t>
            </a:r>
            <a:r>
              <a:rPr lang="ru-RU" sz="2400" dirty="0" err="1" smtClean="0"/>
              <a:t>валидации</a:t>
            </a:r>
            <a:r>
              <a:rPr lang="ru-RU" sz="2400" dirty="0" smtClean="0"/>
              <a:t> можно заняться отбором признаков.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Выбор модели</a:t>
            </a:r>
            <a:endParaRPr/>
          </a:p>
        </p:txBody>
      </p:sp>
      <p:sp>
        <p:nvSpPr>
          <p:cNvPr id="5" name="Rectangle 6"/>
          <p:cNvSpPr/>
          <p:nvPr/>
        </p:nvSpPr>
        <p:spPr bwMode="auto">
          <a:xfrm>
            <a:off x="577043" y="1965429"/>
            <a:ext cx="110523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600" u="sng" dirty="0">
                <a:latin typeface="Calibri"/>
                <a:cs typeface="Calibri"/>
              </a:rPr>
              <a:t>Идея</a:t>
            </a:r>
            <a:r>
              <a:rPr lang="ru-RU" sz="3600" dirty="0">
                <a:latin typeface="Calibri"/>
                <a:cs typeface="Calibri"/>
              </a:rPr>
              <a:t>: </a:t>
            </a:r>
            <a:endParaRPr dirty="0"/>
          </a:p>
          <a:p>
            <a:pPr algn="ctr">
              <a:defRPr/>
            </a:pPr>
            <a:endParaRPr lang="ru-RU" sz="3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ru-RU" sz="3600" dirty="0">
                <a:latin typeface="Calibri"/>
                <a:cs typeface="Calibri"/>
              </a:rPr>
              <a:t>Проверять на данных, </a:t>
            </a:r>
          </a:p>
          <a:p>
            <a:pPr algn="ctr">
              <a:defRPr/>
            </a:pPr>
            <a:r>
              <a:rPr lang="ru-RU" sz="3600" dirty="0">
                <a:latin typeface="Calibri"/>
                <a:cs typeface="Calibri"/>
              </a:rPr>
              <a:t>которые не использовались при обучении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28595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Извлечение признаков </a:t>
            </a:r>
            <a:endParaRPr lang="ru-RU" sz="2800" b="1" spc="-1" dirty="0" smtClean="0">
              <a:solidFill>
                <a:srgbClr val="006600"/>
              </a:solidFill>
            </a:endParaRP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(</a:t>
            </a:r>
            <a:r>
              <a:rPr lang="en-US" sz="2800" b="1" spc="-1" dirty="0">
                <a:solidFill>
                  <a:srgbClr val="006600"/>
                </a:solidFill>
              </a:rPr>
              <a:t>Feature Extraction)</a:t>
            </a:r>
            <a:endParaRPr lang="ru-RU" sz="2800" b="1" spc="-1" dirty="0">
              <a:solidFill>
                <a:srgbClr val="006600"/>
              </a:solidFill>
            </a:endParaRPr>
          </a:p>
        </p:txBody>
      </p:sp>
      <p:sp>
        <p:nvSpPr>
          <p:cNvPr id="5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2" tooltip="https://habr.com/en/company/ods/blog/325422/"/>
              </a:rPr>
              <a:t>https://habr.com/en/company/ods/blog/325422/</a:t>
            </a:r>
            <a:r>
              <a:rPr lang="ru-RU"/>
              <a:t>   </a:t>
            </a:r>
            <a:endParaRPr lang="ru-RU" b="1" spc="-1">
              <a:solidFill>
                <a:srgbClr val="006600"/>
              </a:solidFill>
            </a:endParaRPr>
          </a:p>
        </p:txBody>
      </p:sp>
      <p:sp>
        <p:nvSpPr>
          <p:cNvPr id="6" name="Rectangle 1"/>
          <p:cNvSpPr/>
          <p:nvPr/>
        </p:nvSpPr>
        <p:spPr bwMode="auto">
          <a:xfrm>
            <a:off x="4911054" y="1121646"/>
            <a:ext cx="2274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/>
              <a:t>В</a:t>
            </a:r>
            <a:r>
              <a:rPr lang="en-US" sz="2400"/>
              <a:t>ag of Words</a:t>
            </a:r>
            <a:r>
              <a:rPr lang="ru-RU" sz="2400"/>
              <a:t>: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59560" y="2024665"/>
            <a:ext cx="6377171" cy="3651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28595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en-US" sz="2800" b="1" spc="-1" dirty="0" smtClean="0">
                <a:solidFill>
                  <a:srgbClr val="006600"/>
                </a:solidFill>
              </a:rPr>
              <a:t>BOW: </a:t>
            </a:r>
            <a:r>
              <a:rPr lang="ru-RU" sz="2800" b="1" spc="-1" dirty="0" smtClean="0">
                <a:solidFill>
                  <a:srgbClr val="006600"/>
                </a:solidFill>
              </a:rPr>
              <a:t>начало и конец</a:t>
            </a:r>
            <a:endParaRPr lang="ru-RU" sz="2800" b="1" spc="-1" dirty="0">
              <a:solidFill>
                <a:srgbClr val="006600"/>
              </a:solidFill>
            </a:endParaRPr>
          </a:p>
        </p:txBody>
      </p:sp>
      <p:sp>
        <p:nvSpPr>
          <p:cNvPr id="5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2" tooltip="https://habr.com/en/company/ods/blog/325422/"/>
              </a:rPr>
              <a:t>https://habr.com/en/company/ods/blog/325422/</a:t>
            </a:r>
            <a:r>
              <a:rPr lang="ru-RU"/>
              <a:t>   </a:t>
            </a:r>
            <a:endParaRPr lang="ru-RU" b="1" spc="-1">
              <a:solidFill>
                <a:srgbClr val="006600"/>
              </a:solidFill>
            </a:endParaRPr>
          </a:p>
        </p:txBody>
      </p:sp>
      <p:sp>
        <p:nvSpPr>
          <p:cNvPr id="6" name="Rectangle 1"/>
          <p:cNvSpPr/>
          <p:nvPr/>
        </p:nvSpPr>
        <p:spPr bwMode="auto">
          <a:xfrm>
            <a:off x="3489308" y="1341865"/>
            <a:ext cx="5959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/>
              <a:t>В</a:t>
            </a:r>
            <a:r>
              <a:rPr lang="en-US" sz="2400"/>
              <a:t>ag of n-Words + &lt;start&gt; (@), &lt;end&gt;(#)</a:t>
            </a:r>
            <a:r>
              <a:rPr lang="ru-RU" sz="2400"/>
              <a:t>:</a:t>
            </a:r>
            <a:endParaRPr/>
          </a:p>
        </p:txBody>
      </p:sp>
      <p:sp>
        <p:nvSpPr>
          <p:cNvPr id="7" name="Rectangle 1"/>
          <p:cNvSpPr/>
          <p:nvPr/>
        </p:nvSpPr>
        <p:spPr bwMode="auto">
          <a:xfrm>
            <a:off x="988291" y="2588297"/>
            <a:ext cx="101045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/>
              <a:t>“This is how you get ants.” </a:t>
            </a:r>
            <a:endParaRPr dirty="0"/>
          </a:p>
          <a:p>
            <a:pPr>
              <a:lnSpc>
                <a:spcPct val="150000"/>
              </a:lnSpc>
              <a:defRPr/>
            </a:pPr>
            <a:endParaRPr lang="en-US" sz="2400" dirty="0"/>
          </a:p>
          <a:p>
            <a:pPr>
              <a:lnSpc>
                <a:spcPct val="150000"/>
              </a:lnSpc>
              <a:defRPr/>
            </a:pPr>
            <a:r>
              <a:rPr lang="ru-RU" sz="2400" dirty="0" smtClean="0"/>
              <a:t>2-</a:t>
            </a:r>
            <a:r>
              <a:rPr lang="en-US" sz="2400" dirty="0" smtClean="0"/>
              <a:t>gram:</a:t>
            </a:r>
            <a:endParaRPr dirty="0"/>
          </a:p>
          <a:p>
            <a:pPr>
              <a:lnSpc>
                <a:spcPct val="150000"/>
              </a:lnSpc>
              <a:defRPr/>
            </a:pPr>
            <a:endParaRPr lang="en-US" sz="2400" dirty="0"/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[“@This”, “This is”, “is how”, “how you”, “you get”, “get ants”, “ants#”]</a:t>
            </a:r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28595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en-US" sz="2800" b="1" spc="-1" dirty="0" smtClean="0">
                <a:solidFill>
                  <a:srgbClr val="006600"/>
                </a:solidFill>
              </a:rPr>
              <a:t>Term Frequency – Inverse Document Frequency</a:t>
            </a:r>
            <a:endParaRPr lang="ru-RU" sz="2800" b="1" spc="-1" dirty="0">
              <a:solidFill>
                <a:srgbClr val="006600"/>
              </a:solidFill>
            </a:endParaRPr>
          </a:p>
        </p:txBody>
      </p:sp>
      <p:sp>
        <p:nvSpPr>
          <p:cNvPr id="5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2" tooltip="https://habr.com/en/company/ods/blog/325422/"/>
              </a:rPr>
              <a:t>https://habr.com/en/company/ods/blog/325422/</a:t>
            </a:r>
            <a:r>
              <a:rPr lang="ru-RU"/>
              <a:t>   </a:t>
            </a:r>
            <a:endParaRPr lang="ru-RU" b="1" spc="-1">
              <a:solidFill>
                <a:srgbClr val="006600"/>
              </a:solidFill>
            </a:endParaRPr>
          </a:p>
        </p:txBody>
      </p:sp>
      <p:sp>
        <p:nvSpPr>
          <p:cNvPr id="6" name="Прямоугольник 2"/>
          <p:cNvSpPr/>
          <p:nvPr/>
        </p:nvSpPr>
        <p:spPr bwMode="auto">
          <a:xfrm>
            <a:off x="1127448" y="1317829"/>
            <a:ext cx="101230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Развитие идеи </a:t>
            </a:r>
            <a:r>
              <a:rPr lang="ru-RU" sz="2400" dirty="0" err="1"/>
              <a:t>Bag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Words</a:t>
            </a:r>
            <a:r>
              <a:rPr lang="ru-RU" sz="2400" dirty="0"/>
              <a:t>: 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ru-RU" sz="2400" dirty="0"/>
              <a:t>Слова, которые редко встречаются во всех </a:t>
            </a:r>
            <a:r>
              <a:rPr lang="ru-RU" sz="2400" dirty="0" smtClean="0"/>
              <a:t>документах</a:t>
            </a:r>
            <a:r>
              <a:rPr lang="en-US" sz="2400" dirty="0" smtClean="0"/>
              <a:t> </a:t>
            </a:r>
            <a:r>
              <a:rPr lang="ru-RU" sz="2400" dirty="0" smtClean="0"/>
              <a:t>коллекции, </a:t>
            </a:r>
            <a:r>
              <a:rPr lang="ru-RU" sz="2400" dirty="0"/>
              <a:t>но присутствуют в конкретном документе, могут оказаться более важными. 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ru-RU" sz="2400" dirty="0"/>
              <a:t>Тогда имеет смысл повысить вес более узкотематическим словам, чтобы отделить их от </a:t>
            </a:r>
            <a:r>
              <a:rPr lang="ru-RU" sz="2400" dirty="0" err="1"/>
              <a:t>общетематических</a:t>
            </a:r>
            <a:r>
              <a:rPr lang="ru-RU" sz="2400" dirty="0"/>
              <a:t>. 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ru-RU" sz="2400" dirty="0"/>
              <a:t>Этот подход называется </a:t>
            </a:r>
            <a:r>
              <a:rPr lang="ru-RU" sz="2400" dirty="0" smtClean="0"/>
              <a:t>TF-IDF: вес слова </a:t>
            </a:r>
            <a:r>
              <a:rPr lang="ru-RU" sz="2400" dirty="0"/>
              <a:t>пропорционален частоте употребления этого слова в документе и обратно пропорционален частоте употребления слова во всех документах коллекции.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28595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Извлечение признаков (</a:t>
            </a:r>
            <a:r>
              <a:rPr lang="en-US" sz="2800" b="1" spc="-1">
                <a:solidFill>
                  <a:srgbClr val="006600"/>
                </a:solidFill>
              </a:rPr>
              <a:t>Feature Extraction)</a:t>
            </a:r>
            <a:endParaRPr lang="ru-RU" sz="2800" b="1" spc="-1">
              <a:solidFill>
                <a:srgbClr val="006600"/>
              </a:solidFill>
            </a:endParaRPr>
          </a:p>
        </p:txBody>
      </p:sp>
      <p:sp>
        <p:nvSpPr>
          <p:cNvPr id="5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2" tooltip="https://habr.com/en/company/ods/blog/325422/"/>
              </a:rPr>
              <a:t>https://habr.com/en/company/ods/blog/325422/</a:t>
            </a:r>
            <a:r>
              <a:rPr lang="ru-RU"/>
              <a:t>   </a:t>
            </a:r>
            <a:endParaRPr lang="ru-RU" b="1" spc="-1">
              <a:solidFill>
                <a:srgbClr val="006600"/>
              </a:solidFill>
            </a:endParaRPr>
          </a:p>
        </p:txBody>
      </p:sp>
      <p:sp>
        <p:nvSpPr>
          <p:cNvPr id="6" name="Прямоугольник 2"/>
          <p:cNvSpPr/>
          <p:nvPr/>
        </p:nvSpPr>
        <p:spPr bwMode="auto">
          <a:xfrm>
            <a:off x="480289" y="2786339"/>
            <a:ext cx="112960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df['dow'] = df['created'].apply(lambda x: x.date().weekday()) </a:t>
            </a:r>
            <a:endParaRPr lang="ru-RU" sz="2000"/>
          </a:p>
          <a:p>
            <a:pPr>
              <a:defRPr/>
            </a:pPr>
            <a:endParaRPr lang="ru-RU" sz="2000"/>
          </a:p>
          <a:p>
            <a:pPr>
              <a:defRPr/>
            </a:pPr>
            <a:r>
              <a:rPr lang="en-US" sz="2000"/>
              <a:t>df['is_weekend'] = df['created'].apply(lambda x: 1 if x.date().weekday() in (5, 6) else 0)</a:t>
            </a:r>
            <a:endParaRPr lang="ru-RU" sz="2000"/>
          </a:p>
        </p:txBody>
      </p:sp>
      <p:sp>
        <p:nvSpPr>
          <p:cNvPr id="7" name="Rectangle 1"/>
          <p:cNvSpPr/>
          <p:nvPr/>
        </p:nvSpPr>
        <p:spPr bwMode="auto">
          <a:xfrm>
            <a:off x="5532582" y="1121646"/>
            <a:ext cx="1652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/>
              <a:t>Время: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28595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Извлечение признаков (</a:t>
            </a:r>
            <a:r>
              <a:rPr lang="en-US" sz="2800" b="1" spc="-1">
                <a:solidFill>
                  <a:srgbClr val="006600"/>
                </a:solidFill>
              </a:rPr>
              <a:t>Feature Extraction)</a:t>
            </a:r>
            <a:endParaRPr lang="ru-RU" sz="2800" b="1" spc="-1">
              <a:solidFill>
                <a:srgbClr val="006600"/>
              </a:solidFill>
            </a:endParaRPr>
          </a:p>
        </p:txBody>
      </p:sp>
      <p:sp>
        <p:nvSpPr>
          <p:cNvPr id="5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2" tooltip="https://habr.com/en/company/ods/blog/325422/"/>
              </a:rPr>
              <a:t>https://habr.com/en/company/ods/blog/325422/</a:t>
            </a:r>
            <a:r>
              <a:rPr lang="ru-RU"/>
              <a:t>   </a:t>
            </a:r>
            <a:endParaRPr lang="ru-RU" b="1" spc="-1">
              <a:solidFill>
                <a:srgbClr val="006600"/>
              </a:solidFill>
            </a:endParaRPr>
          </a:p>
        </p:txBody>
      </p:sp>
      <p:sp>
        <p:nvSpPr>
          <p:cNvPr id="6" name="Прямоугольник 2"/>
          <p:cNvSpPr/>
          <p:nvPr/>
        </p:nvSpPr>
        <p:spPr bwMode="auto">
          <a:xfrm>
            <a:off x="480289" y="2786339"/>
            <a:ext cx="112960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/>
              <a:t>make_harmonic_features</a:t>
            </a:r>
            <a:r>
              <a:rPr lang="en-US" sz="2000" dirty="0"/>
              <a:t>(value, period=24): </a:t>
            </a:r>
            <a:endParaRPr lang="ru-RU" sz="2000" dirty="0"/>
          </a:p>
          <a:p>
            <a:pPr>
              <a:defRPr/>
            </a:pPr>
            <a:r>
              <a:rPr lang="ru-RU" sz="2000" dirty="0"/>
              <a:t>	</a:t>
            </a:r>
            <a:r>
              <a:rPr lang="en-US" sz="2000" dirty="0"/>
              <a:t>value *= 2 * </a:t>
            </a:r>
            <a:r>
              <a:rPr lang="en-US" sz="2000" dirty="0" err="1"/>
              <a:t>np.pi</a:t>
            </a:r>
            <a:r>
              <a:rPr lang="en-US" sz="2000" dirty="0"/>
              <a:t> / period </a:t>
            </a:r>
            <a:endParaRPr lang="ru-RU" sz="2000" dirty="0"/>
          </a:p>
          <a:p>
            <a:pPr>
              <a:defRPr/>
            </a:pPr>
            <a:r>
              <a:rPr lang="ru-RU" sz="2000" dirty="0"/>
              <a:t>	</a:t>
            </a:r>
            <a:r>
              <a:rPr lang="en-US" sz="2000" dirty="0"/>
              <a:t>return </a:t>
            </a:r>
            <a:r>
              <a:rPr lang="en-US" sz="2000" dirty="0" err="1"/>
              <a:t>np.cos</a:t>
            </a:r>
            <a:r>
              <a:rPr lang="en-US" sz="2000" dirty="0"/>
              <a:t>(value), </a:t>
            </a:r>
            <a:r>
              <a:rPr lang="en-US" sz="2000" dirty="0" err="1"/>
              <a:t>np.sin</a:t>
            </a:r>
            <a:r>
              <a:rPr lang="en-US" sz="2000" dirty="0"/>
              <a:t>(value)</a:t>
            </a:r>
            <a:endParaRPr lang="ru-RU" sz="2000" dirty="0"/>
          </a:p>
        </p:txBody>
      </p:sp>
      <p:sp>
        <p:nvSpPr>
          <p:cNvPr id="7" name="Rectangle 1"/>
          <p:cNvSpPr/>
          <p:nvPr/>
        </p:nvSpPr>
        <p:spPr bwMode="auto">
          <a:xfrm>
            <a:off x="5532582" y="1121646"/>
            <a:ext cx="1652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/>
              <a:t>Время: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65" y="1918702"/>
            <a:ext cx="4734145" cy="4218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28595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Извлечение признаков (</a:t>
            </a:r>
            <a:r>
              <a:rPr lang="en-US" sz="2800" b="1" spc="-1">
                <a:solidFill>
                  <a:srgbClr val="006600"/>
                </a:solidFill>
              </a:rPr>
              <a:t>Feature Extraction)</a:t>
            </a:r>
            <a:endParaRPr lang="ru-RU" sz="2800" b="1" spc="-1">
              <a:solidFill>
                <a:srgbClr val="006600"/>
              </a:solidFill>
            </a:endParaRPr>
          </a:p>
        </p:txBody>
      </p:sp>
      <p:sp>
        <p:nvSpPr>
          <p:cNvPr id="5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2" tooltip="https://habr.com/en/company/ods/blog/325422/"/>
              </a:rPr>
              <a:t>https://habr.com/en/company/ods/blog/325422/</a:t>
            </a:r>
            <a:r>
              <a:rPr lang="ru-RU"/>
              <a:t>   </a:t>
            </a:r>
            <a:endParaRPr lang="ru-RU" b="1" spc="-1">
              <a:solidFill>
                <a:srgbClr val="006600"/>
              </a:solidFill>
            </a:endParaRPr>
          </a:p>
        </p:txBody>
      </p:sp>
      <p:sp>
        <p:nvSpPr>
          <p:cNvPr id="6" name="Прямоугольник 2"/>
          <p:cNvSpPr/>
          <p:nvPr/>
        </p:nvSpPr>
        <p:spPr bwMode="auto">
          <a:xfrm>
            <a:off x="480289" y="2786339"/>
            <a:ext cx="112960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In : from scipy.spatial import distance </a:t>
            </a:r>
            <a:endParaRPr lang="ru-RU" sz="2000"/>
          </a:p>
          <a:p>
            <a:pPr>
              <a:defRPr/>
            </a:pPr>
            <a:r>
              <a:rPr lang="en-US" sz="2000"/>
              <a:t>In : euclidean(make_harmonic_features(23), make_harmonic_features(1)) </a:t>
            </a:r>
            <a:endParaRPr lang="ru-RU" sz="2000"/>
          </a:p>
          <a:p>
            <a:pPr>
              <a:defRPr/>
            </a:pPr>
            <a:r>
              <a:rPr lang="en-US" sz="2000"/>
              <a:t>Out: 0.5176380902050424 </a:t>
            </a:r>
            <a:endParaRPr lang="ru-RU" sz="2000"/>
          </a:p>
          <a:p>
            <a:pPr>
              <a:defRPr/>
            </a:pPr>
            <a:r>
              <a:rPr lang="en-US" sz="2000"/>
              <a:t>In : euclidean(make_harmonic_features(9), make_harmonic_features(11)) </a:t>
            </a:r>
            <a:endParaRPr lang="ru-RU" sz="2000"/>
          </a:p>
          <a:p>
            <a:pPr>
              <a:defRPr/>
            </a:pPr>
            <a:r>
              <a:rPr lang="en-US" sz="2000"/>
              <a:t>Out: 0.5176380902050414 </a:t>
            </a:r>
            <a:endParaRPr lang="ru-RU" sz="2000"/>
          </a:p>
          <a:p>
            <a:pPr>
              <a:defRPr/>
            </a:pPr>
            <a:r>
              <a:rPr lang="en-US" sz="2000"/>
              <a:t>In : euclidean(make_harmonic_features(9), make_harmonic_features(21)) </a:t>
            </a:r>
            <a:endParaRPr lang="ru-RU" sz="2000"/>
          </a:p>
          <a:p>
            <a:pPr>
              <a:defRPr/>
            </a:pPr>
            <a:r>
              <a:rPr lang="en-US" sz="2000"/>
              <a:t>Out: 2.0</a:t>
            </a:r>
            <a:endParaRPr lang="ru-RU" sz="2000"/>
          </a:p>
        </p:txBody>
      </p:sp>
      <p:sp>
        <p:nvSpPr>
          <p:cNvPr id="7" name="Rectangle 1"/>
          <p:cNvSpPr/>
          <p:nvPr/>
        </p:nvSpPr>
        <p:spPr bwMode="auto">
          <a:xfrm>
            <a:off x="5532582" y="1121646"/>
            <a:ext cx="284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/>
              <a:t>Время по кругу: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948873" y="0"/>
            <a:ext cx="10039567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Преобразования признаков (</a:t>
            </a:r>
            <a:r>
              <a:rPr lang="en-US" sz="2800" b="1" spc="-1">
                <a:solidFill>
                  <a:srgbClr val="006600"/>
                </a:solidFill>
              </a:rPr>
              <a:t>Feature transformations)</a:t>
            </a:r>
            <a:endParaRPr lang="ru-RU" sz="2800" b="1" spc="-1">
              <a:solidFill>
                <a:srgbClr val="006600"/>
              </a:solidFill>
            </a:endParaRPr>
          </a:p>
        </p:txBody>
      </p:sp>
      <p:sp>
        <p:nvSpPr>
          <p:cNvPr id="5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2" tooltip="https://habr.com/en/company/ods/blog/325422/"/>
              </a:rPr>
              <a:t>https://habr.com/en/company/ods/blog/325422/</a:t>
            </a:r>
            <a:r>
              <a:rPr lang="ru-RU"/>
              <a:t>   </a:t>
            </a:r>
            <a:endParaRPr lang="ru-RU" b="1" spc="-1">
              <a:solidFill>
                <a:srgbClr val="006600"/>
              </a:solidFill>
            </a:endParaRPr>
          </a:p>
        </p:txBody>
      </p:sp>
      <p:sp>
        <p:nvSpPr>
          <p:cNvPr id="6" name="Прямоугольник 2"/>
          <p:cNvSpPr/>
          <p:nvPr/>
        </p:nvSpPr>
        <p:spPr bwMode="auto">
          <a:xfrm>
            <a:off x="554181" y="1787951"/>
            <a:ext cx="112960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In : from sklearn.preprocessing import StandardScaler</a:t>
            </a:r>
            <a:endParaRPr lang="ru-RU" sz="2000"/>
          </a:p>
          <a:p>
            <a:pPr>
              <a:defRPr/>
            </a:pPr>
            <a:r>
              <a:rPr lang="en-US" sz="2000"/>
              <a:t>In : data = np.array([1, 1, 0, -1, 2, 1, 2, 3, -2, 4, 100]).reshape(-1, 1).astype(np.float64) </a:t>
            </a:r>
            <a:endParaRPr lang="ru-RU" sz="2000"/>
          </a:p>
          <a:p>
            <a:pPr>
              <a:defRPr/>
            </a:pPr>
            <a:r>
              <a:rPr lang="en-US" sz="2000"/>
              <a:t>In : StandardScaler().fit_transform(data) </a:t>
            </a:r>
            <a:endParaRPr lang="ru-RU" sz="2000"/>
          </a:p>
          <a:p>
            <a:pPr>
              <a:defRPr/>
            </a:pPr>
            <a:r>
              <a:rPr lang="en-US" sz="2000"/>
              <a:t>Out: array([[-0.31922662], [-0.31922662], [-0.35434155], [-0.38945648], [-0.28411169], [-0.31922662], [-0.28411169], [-0.24899676], [-0.42457141], [-0.21388184], [ 3.15715128]])</a:t>
            </a:r>
            <a:endParaRPr lang="ru-RU" sz="2000"/>
          </a:p>
          <a:p>
            <a:pPr>
              <a:defRPr/>
            </a:pPr>
            <a:endParaRPr lang="ru-RU" sz="2000"/>
          </a:p>
          <a:p>
            <a:pPr>
              <a:defRPr/>
            </a:pPr>
            <a:r>
              <a:rPr lang="en-US" sz="2000"/>
              <a:t>In : from sklearn.preprocessing import MinMaxScaler </a:t>
            </a:r>
            <a:endParaRPr lang="ru-RU" sz="2000"/>
          </a:p>
          <a:p>
            <a:pPr>
              <a:defRPr/>
            </a:pPr>
            <a:r>
              <a:rPr lang="en-US" sz="2000"/>
              <a:t>In : MinMaxScaler().fit_transform(data) </a:t>
            </a:r>
            <a:endParaRPr lang="ru-RU" sz="2000"/>
          </a:p>
          <a:p>
            <a:pPr>
              <a:defRPr/>
            </a:pPr>
            <a:r>
              <a:rPr lang="en-US" sz="2000"/>
              <a:t>Out: array([[ 0.02941176], [ 0.02941176], [ 0.01960784], [ 0.00980392], [ 0.03921569], [ 0.02941176], [ 0.03921569], [ 0.04901961], [ 0. ], [ 0.05882353], [ 1. ]]) </a:t>
            </a:r>
            <a:endParaRPr lang="ru-RU" sz="2000"/>
          </a:p>
          <a:p>
            <a:pPr>
              <a:defRPr/>
            </a:pPr>
            <a:r>
              <a:rPr lang="en-US" sz="2000"/>
              <a:t>In : (data – data.min()) / (data.max() – data.min()) </a:t>
            </a:r>
            <a:endParaRPr lang="ru-RU" sz="2000"/>
          </a:p>
          <a:p>
            <a:pPr>
              <a:defRPr/>
            </a:pPr>
            <a:r>
              <a:rPr lang="en-US" sz="2000"/>
              <a:t>Out: array([[ 0.02941176], [ 0.02941176], [ 0.01960784], [ 0.00980392], [ 0.03921569], [ 0.02941176], [ 0.03921569], [ 0.04901961], [ 0. ], [ 0.05882353], [ 1. ]])</a:t>
            </a:r>
            <a:endParaRPr lang="ru-RU" sz="2000"/>
          </a:p>
          <a:p>
            <a:pPr>
              <a:defRPr/>
            </a:pPr>
            <a:endParaRPr lang="ru-RU" sz="2000"/>
          </a:p>
        </p:txBody>
      </p:sp>
      <p:sp>
        <p:nvSpPr>
          <p:cNvPr id="7" name="Rectangle 1"/>
          <p:cNvSpPr/>
          <p:nvPr/>
        </p:nvSpPr>
        <p:spPr bwMode="auto">
          <a:xfrm>
            <a:off x="5532582" y="1121646"/>
            <a:ext cx="2844800" cy="577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/>
              <a:t>Масштабирование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2901123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>
                <a:solidFill>
                  <a:srgbClr val="006600"/>
                </a:solidFill>
              </a:rPr>
              <a:t>Выбор признаков (</a:t>
            </a:r>
            <a:r>
              <a:rPr lang="en-US" sz="2800" b="1" spc="-1">
                <a:solidFill>
                  <a:srgbClr val="006600"/>
                </a:solidFill>
              </a:rPr>
              <a:t>Feature selection)</a:t>
            </a:r>
            <a:endParaRPr lang="ru-RU" sz="2800" b="1" spc="-1">
              <a:solidFill>
                <a:srgbClr val="006600"/>
              </a:solidFill>
            </a:endParaRPr>
          </a:p>
        </p:txBody>
      </p:sp>
      <p:sp>
        <p:nvSpPr>
          <p:cNvPr id="5" name="TextShape 1"/>
          <p:cNvSpPr txBox="1"/>
          <p:nvPr/>
        </p:nvSpPr>
        <p:spPr bwMode="auto">
          <a:xfrm>
            <a:off x="2300760" y="6189156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 dirty="0">
                <a:solidFill>
                  <a:srgbClr val="006600"/>
                </a:solidFill>
              </a:rPr>
              <a:t>* </a:t>
            </a:r>
            <a:r>
              <a:rPr lang="en-US" u="sng" dirty="0">
                <a:hlinkClick r:id="rId2" tooltip="https://habr.com/en/company/ods/blog/325422/"/>
              </a:rPr>
              <a:t>https://habr.com/en/company/ods/blog/325422/</a:t>
            </a:r>
            <a:r>
              <a:rPr lang="ru-RU" dirty="0"/>
              <a:t>   </a:t>
            </a:r>
            <a:endParaRPr lang="ru-RU" b="1" spc="-1" dirty="0">
              <a:solidFill>
                <a:srgbClr val="006600"/>
              </a:solidFill>
            </a:endParaRPr>
          </a:p>
        </p:txBody>
      </p:sp>
      <p:sp>
        <p:nvSpPr>
          <p:cNvPr id="6" name="Прямоугольник 2"/>
          <p:cNvSpPr/>
          <p:nvPr/>
        </p:nvSpPr>
        <p:spPr bwMode="auto">
          <a:xfrm>
            <a:off x="733929" y="2582278"/>
            <a:ext cx="112960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/>
              <a:t>1) Статистика (</a:t>
            </a:r>
            <a:r>
              <a:rPr lang="en-US" sz="2000" dirty="0"/>
              <a:t>from </a:t>
            </a:r>
            <a:r>
              <a:rPr lang="en-US" sz="2000" dirty="0" err="1"/>
              <a:t>sklearn.feature_selection</a:t>
            </a:r>
            <a:r>
              <a:rPr lang="en-US" sz="2000" dirty="0"/>
              <a:t> import </a:t>
            </a:r>
            <a:r>
              <a:rPr lang="en-US" sz="2000" dirty="0" err="1"/>
              <a:t>SelectKBest</a:t>
            </a:r>
            <a:r>
              <a:rPr lang="en-US" sz="2000" dirty="0"/>
              <a:t>, </a:t>
            </a:r>
            <a:r>
              <a:rPr lang="en-US" sz="2000" dirty="0" err="1"/>
              <a:t>f_classif</a:t>
            </a:r>
            <a:r>
              <a:rPr lang="en-US" sz="2000" dirty="0" smtClean="0"/>
              <a:t>)</a:t>
            </a:r>
            <a:endParaRPr lang="ru-RU" sz="2000" dirty="0"/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ru-RU" sz="2000" dirty="0"/>
              <a:t>2) Простая </a:t>
            </a:r>
            <a:r>
              <a:rPr lang="ru-RU" sz="2000" dirty="0" smtClean="0"/>
              <a:t>– сложная модель</a:t>
            </a:r>
            <a:endParaRPr dirty="0"/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ru-RU" sz="2000" dirty="0"/>
              <a:t>3) Перебор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Отложенная </a:t>
            </a:r>
            <a:r>
              <a:rPr lang="ru-RU" sz="2800" b="1" spc="-1" dirty="0">
                <a:solidFill>
                  <a:srgbClr val="006600"/>
                </a:solidFill>
              </a:rPr>
              <a:t>выборка</a:t>
            </a:r>
            <a:endParaRPr dirty="0"/>
          </a:p>
        </p:txBody>
      </p:sp>
      <p:sp>
        <p:nvSpPr>
          <p:cNvPr id="5" name="Rectangle 6"/>
          <p:cNvSpPr/>
          <p:nvPr/>
        </p:nvSpPr>
        <p:spPr bwMode="auto">
          <a:xfrm>
            <a:off x="577043" y="1607621"/>
            <a:ext cx="11052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600">
                <a:latin typeface="Calibri"/>
                <a:cs typeface="Calibri"/>
              </a:rPr>
              <a:t>Например:</a:t>
            </a:r>
            <a:endParaRPr lang="en-US" sz="3600">
              <a:latin typeface="Calibri"/>
              <a:cs typeface="Calibri"/>
            </a:endParaRPr>
          </a:p>
          <a:p>
            <a:pPr algn="ctr">
              <a:defRPr/>
            </a:pPr>
            <a:endParaRPr lang="en-US" sz="3600">
              <a:latin typeface="Calibri"/>
              <a:cs typeface="Calibri"/>
            </a:endParaRPr>
          </a:p>
          <a:p>
            <a:pPr algn="ctr">
              <a:defRPr/>
            </a:pPr>
            <a:r>
              <a:rPr lang="ru-RU" sz="3600">
                <a:latin typeface="Calibri"/>
                <a:cs typeface="Calibri"/>
              </a:rPr>
              <a:t>70% - </a:t>
            </a:r>
            <a:endParaRPr lang="en-US" sz="3600">
              <a:latin typeface="Calibri"/>
              <a:cs typeface="Calibri"/>
            </a:endParaRPr>
          </a:p>
          <a:p>
            <a:pPr algn="ctr">
              <a:defRPr/>
            </a:pPr>
            <a:r>
              <a:rPr lang="ru-RU" sz="3600">
                <a:latin typeface="Calibri"/>
                <a:cs typeface="Calibri"/>
              </a:rPr>
              <a:t>для обучения (обучающая, </a:t>
            </a:r>
            <a:r>
              <a:rPr lang="en-US" sz="3600">
                <a:latin typeface="Calibri"/>
                <a:cs typeface="Calibri"/>
              </a:rPr>
              <a:t>train)</a:t>
            </a:r>
            <a:endParaRPr/>
          </a:p>
          <a:p>
            <a:pPr algn="ctr">
              <a:defRPr/>
            </a:pPr>
            <a:endParaRPr lang="en-US" sz="360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3600">
                <a:latin typeface="Calibri"/>
                <a:cs typeface="Calibri"/>
              </a:rPr>
              <a:t>30</a:t>
            </a:r>
            <a:r>
              <a:rPr lang="ru-RU" sz="3600">
                <a:latin typeface="Calibri"/>
                <a:cs typeface="Calibri"/>
              </a:rPr>
              <a:t>% - </a:t>
            </a:r>
            <a:endParaRPr lang="en-US" sz="3600">
              <a:latin typeface="Calibri"/>
              <a:cs typeface="Calibri"/>
            </a:endParaRPr>
          </a:p>
          <a:p>
            <a:pPr algn="ctr">
              <a:defRPr/>
            </a:pPr>
            <a:r>
              <a:rPr lang="ru-RU" sz="3600">
                <a:latin typeface="Calibri"/>
                <a:cs typeface="Calibri"/>
              </a:rPr>
              <a:t>для проверки модели (отложенная, </a:t>
            </a:r>
            <a:r>
              <a:rPr lang="en-US" sz="3600">
                <a:latin typeface="Calibri"/>
                <a:cs typeface="Calibri"/>
              </a:rPr>
              <a:t>test)</a:t>
            </a:r>
            <a:endParaRPr lang="ru-RU" sz="36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Стратификация</a:t>
            </a:r>
            <a:endParaRPr lang="en-US" sz="2800" b="1" spc="-1" dirty="0" smtClean="0">
              <a:solidFill>
                <a:srgbClr val="006600"/>
              </a:solidFill>
            </a:endParaRP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(Ирис </a:t>
            </a:r>
            <a:r>
              <a:rPr lang="ru-RU" sz="2800" b="1" spc="-1" dirty="0">
                <a:solidFill>
                  <a:srgbClr val="006600"/>
                </a:solidFill>
              </a:rPr>
              <a:t>и </a:t>
            </a:r>
            <a:r>
              <a:rPr lang="ru-RU" sz="2800" b="1" spc="-1" dirty="0" smtClean="0">
                <a:solidFill>
                  <a:srgbClr val="006600"/>
                </a:solidFill>
              </a:rPr>
              <a:t>Чашелистик)</a:t>
            </a:r>
            <a:endParaRPr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31033" y="1476979"/>
            <a:ext cx="6491604" cy="4526256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 bwMode="auto">
          <a:xfrm>
            <a:off x="7364895" y="1590260"/>
            <a:ext cx="46713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   33.3% Setosa</a:t>
            </a:r>
          </a:p>
          <a:p>
            <a:pPr>
              <a:defRPr/>
            </a:pPr>
            <a:r>
              <a:rPr lang="en-US"/>
              <a:t>    33.3% Versicolor</a:t>
            </a:r>
            <a:endParaRPr/>
          </a:p>
          <a:p>
            <a:pPr>
              <a:defRPr/>
            </a:pPr>
            <a:r>
              <a:rPr lang="en-US"/>
              <a:t>    33.3% Virginica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If our random function assigns 2/3 of the flowers (100) to the training set and 1/3 of the flowers (50) to the test set, it may yield the following: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   training set → 38 x Setosa, 28 x Versicolor, 34 x Virginica</a:t>
            </a:r>
          </a:p>
          <a:p>
            <a:pPr>
              <a:defRPr/>
            </a:pPr>
            <a:r>
              <a:rPr lang="en-US"/>
              <a:t>    test set → 12 x Setosa, 22 x Versicolor, 16 x Virginica</a:t>
            </a:r>
          </a:p>
        </p:txBody>
      </p:sp>
      <p:sp>
        <p:nvSpPr>
          <p:cNvPr id="7" name="TextShape 1"/>
          <p:cNvSpPr txBox="1"/>
          <p:nvPr/>
        </p:nvSpPr>
        <p:spPr bwMode="auto">
          <a:xfrm>
            <a:off x="2273051" y="6179918"/>
            <a:ext cx="9128880" cy="30877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b="1" spc="-1">
                <a:solidFill>
                  <a:srgbClr val="006600"/>
                </a:solidFill>
              </a:rPr>
              <a:t>* </a:t>
            </a:r>
            <a:r>
              <a:rPr lang="en-US" u="sng">
                <a:hlinkClick r:id="rId3" tooltip="https://sebastianraschka.com/blog/2016/model-evaluation-selection-part1.html"/>
              </a:rPr>
              <a:t>https://sebastianraschka.com/blog/2016/model-evaluation-selection-part1.html</a:t>
            </a:r>
            <a:endParaRPr lang="ru-RU" b="1" spc="-1">
              <a:solidFill>
                <a:srgbClr val="00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83973" y="3887232"/>
            <a:ext cx="4433059" cy="1078649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err="1" smtClean="0">
                <a:solidFill>
                  <a:srgbClr val="006600"/>
                </a:solidFill>
              </a:rPr>
              <a:t>Гиперпараметры</a:t>
            </a:r>
            <a:r>
              <a:rPr lang="ru-RU" sz="2800" b="1" spc="-1" dirty="0" smtClean="0">
                <a:solidFill>
                  <a:srgbClr val="006600"/>
                </a:solidFill>
              </a:rPr>
              <a:t> и параметры</a:t>
            </a:r>
            <a:endParaRPr dirty="0"/>
          </a:p>
        </p:txBody>
      </p:sp>
      <p:sp>
        <p:nvSpPr>
          <p:cNvPr id="6" name="Rectangle 3"/>
          <p:cNvSpPr/>
          <p:nvPr/>
        </p:nvSpPr>
        <p:spPr bwMode="auto">
          <a:xfrm>
            <a:off x="600822" y="1212014"/>
            <a:ext cx="108698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>
                <a:latin typeface="Calibri"/>
                <a:cs typeface="Calibri"/>
              </a:rPr>
              <a:t>Обучающая 	(строим </a:t>
            </a:r>
            <a:r>
              <a:rPr lang="ru-RU" sz="2800" dirty="0" smtClean="0">
                <a:latin typeface="Calibri"/>
                <a:cs typeface="Calibri"/>
              </a:rPr>
              <a:t>модель: </a:t>
            </a:r>
            <a:r>
              <a:rPr lang="ru-RU" sz="2800" dirty="0">
                <a:latin typeface="Calibri"/>
                <a:cs typeface="Calibri"/>
              </a:rPr>
              <a:t>ищем </a:t>
            </a:r>
            <a:r>
              <a:rPr lang="ru-RU" sz="2800" dirty="0" smtClean="0">
                <a:latin typeface="Calibri"/>
                <a:cs typeface="Calibri"/>
              </a:rPr>
              <a:t>коэффициенты при 				фиксированных переменных </a:t>
            </a:r>
            <a:r>
              <a:rPr lang="ru-RU" sz="2800" dirty="0" smtClean="0">
                <a:latin typeface="Calibri"/>
                <a:cs typeface="Calibri"/>
              </a:rPr>
              <a:t>и </a:t>
            </a:r>
            <a:r>
              <a:rPr lang="ru-RU" sz="2800" dirty="0" err="1" smtClean="0">
                <a:latin typeface="Calibri"/>
                <a:cs typeface="Calibri"/>
              </a:rPr>
              <a:t>гиперпараметрах</a:t>
            </a:r>
            <a:r>
              <a:rPr lang="ru-RU" sz="2800" dirty="0" smtClean="0">
                <a:latin typeface="Calibri"/>
                <a:cs typeface="Calibri"/>
              </a:rPr>
              <a:t>)</a:t>
            </a:r>
            <a:endParaRPr lang="ru-RU" sz="2800" dirty="0">
              <a:latin typeface="Calibri"/>
              <a:cs typeface="Calibri"/>
            </a:endParaRPr>
          </a:p>
          <a:p>
            <a:pPr>
              <a:defRPr/>
            </a:pPr>
            <a:r>
              <a:rPr lang="ru-RU" sz="2800" dirty="0" err="1">
                <a:latin typeface="Calibri"/>
                <a:cs typeface="Calibri"/>
              </a:rPr>
              <a:t>Валидационная</a:t>
            </a:r>
            <a:r>
              <a:rPr lang="ru-RU" sz="2800" dirty="0">
                <a:latin typeface="Calibri"/>
                <a:cs typeface="Calibri"/>
              </a:rPr>
              <a:t> 	</a:t>
            </a:r>
            <a:r>
              <a:rPr lang="ru-RU" sz="2800" dirty="0">
                <a:latin typeface="Calibri"/>
                <a:cs typeface="Calibri"/>
              </a:rPr>
              <a:t>(подбираем переменные и </a:t>
            </a:r>
            <a:r>
              <a:rPr lang="ru-RU" sz="2800" dirty="0" err="1">
                <a:latin typeface="Calibri"/>
                <a:cs typeface="Calibri"/>
              </a:rPr>
              <a:t>гиперпараметры</a:t>
            </a:r>
            <a:r>
              <a:rPr lang="ru-RU" sz="2800" dirty="0">
                <a:latin typeface="Calibri"/>
                <a:cs typeface="Calibri"/>
              </a:rPr>
              <a:t>)</a:t>
            </a:r>
            <a:endParaRPr dirty="0"/>
          </a:p>
          <a:p>
            <a:pPr>
              <a:defRPr/>
            </a:pPr>
            <a:r>
              <a:rPr lang="ru-RU" sz="2800" dirty="0">
                <a:latin typeface="Calibri"/>
                <a:cs typeface="Calibri"/>
              </a:rPr>
              <a:t>Тестовая 		(проверяем финальное качество)</a:t>
            </a:r>
          </a:p>
        </p:txBody>
      </p:sp>
      <p:sp>
        <p:nvSpPr>
          <p:cNvPr id="8" name="Rectangle 3"/>
          <p:cNvSpPr/>
          <p:nvPr/>
        </p:nvSpPr>
        <p:spPr bwMode="auto">
          <a:xfrm>
            <a:off x="5591944" y="3268990"/>
            <a:ext cx="61926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 smtClean="0">
                <a:latin typeface="Calibri"/>
                <a:cs typeface="Calibri"/>
              </a:rPr>
              <a:t>Для линейной регрессии нужно:</a:t>
            </a:r>
            <a:endParaRPr lang="ru-RU" sz="2400" dirty="0" smtClean="0">
              <a:latin typeface="Calibri"/>
              <a:cs typeface="Calibri"/>
            </a:endParaRPr>
          </a:p>
          <a:p>
            <a:pPr>
              <a:defRPr/>
            </a:pPr>
            <a:endParaRPr lang="ru-RU" sz="2400" dirty="0">
              <a:latin typeface="Calibri"/>
              <a:cs typeface="Calibri"/>
            </a:endParaRPr>
          </a:p>
          <a:p>
            <a:pPr marL="514350" indent="-514350">
              <a:buFontTx/>
              <a:buAutoNum type="arabicParenR"/>
              <a:defRPr/>
            </a:pPr>
            <a:r>
              <a:rPr lang="ru-RU" sz="2400" dirty="0" smtClean="0">
                <a:latin typeface="Calibri"/>
                <a:cs typeface="Calibri"/>
              </a:rPr>
              <a:t>Выбрать переменные</a:t>
            </a:r>
            <a:endParaRPr lang="ru-RU" sz="2400" dirty="0">
              <a:latin typeface="Calibri"/>
              <a:cs typeface="Calibri"/>
            </a:endParaRPr>
          </a:p>
          <a:p>
            <a:pPr marL="514350" indent="-514350">
              <a:buAutoNum type="arabicParenR"/>
              <a:defRPr/>
            </a:pPr>
            <a:r>
              <a:rPr lang="ru-RU" sz="2400" dirty="0" smtClean="0">
                <a:latin typeface="Calibri"/>
                <a:cs typeface="Calibri"/>
              </a:rPr>
              <a:t>Найти </a:t>
            </a:r>
            <a:r>
              <a:rPr lang="ru-RU" sz="2400" dirty="0" err="1" smtClean="0">
                <a:latin typeface="Calibri"/>
                <a:cs typeface="Calibri"/>
              </a:rPr>
              <a:t>гиперпараметры</a:t>
            </a:r>
            <a:r>
              <a:rPr lang="ru-RU" sz="2400" dirty="0" smtClean="0">
                <a:latin typeface="Calibri"/>
                <a:cs typeface="Calibri"/>
              </a:rPr>
              <a:t>: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ru-RU" sz="2400" dirty="0" smtClean="0">
                <a:latin typeface="Calibri"/>
                <a:cs typeface="Calibri"/>
              </a:rPr>
              <a:t>Степень регуляризации 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ru-RU" sz="2400" dirty="0" smtClean="0">
                <a:latin typeface="Calibri"/>
                <a:cs typeface="Calibri"/>
              </a:rPr>
              <a:t>Возможно: кол-во слов в словаре</a:t>
            </a: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ru-RU" sz="2400" dirty="0">
                <a:latin typeface="Calibri"/>
                <a:cs typeface="Calibri"/>
              </a:rPr>
              <a:t>Возможно: </a:t>
            </a:r>
            <a:r>
              <a:rPr lang="ru-RU" sz="2400" dirty="0" smtClean="0">
                <a:latin typeface="Calibri"/>
                <a:cs typeface="Calibri"/>
              </a:rPr>
              <a:t>число «</a:t>
            </a:r>
            <a:r>
              <a:rPr lang="en-US" sz="2400" dirty="0" smtClean="0">
                <a:latin typeface="Calibri"/>
                <a:cs typeface="Calibri"/>
              </a:rPr>
              <a:t>n</a:t>
            </a:r>
            <a:r>
              <a:rPr lang="ru-RU" sz="2400" dirty="0" smtClean="0">
                <a:latin typeface="Calibri"/>
                <a:cs typeface="Calibri"/>
              </a:rPr>
              <a:t>»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ru-RU" sz="2400" dirty="0" smtClean="0">
                <a:latin typeface="Calibri"/>
                <a:cs typeface="Calibri"/>
              </a:rPr>
              <a:t>в</a:t>
            </a:r>
            <a:r>
              <a:rPr lang="en-US" sz="2400" dirty="0" smtClean="0">
                <a:latin typeface="Calibri"/>
                <a:cs typeface="Calibri"/>
              </a:rPr>
              <a:t> n-gram</a:t>
            </a:r>
            <a:endParaRPr lang="ru-RU" sz="2400" dirty="0" smtClean="0">
              <a:latin typeface="Calibri"/>
              <a:cs typeface="Calibri"/>
            </a:endParaRPr>
          </a:p>
          <a:p>
            <a:pPr marL="914400" lvl="1" indent="-457200">
              <a:buFont typeface="+mj-lt"/>
              <a:buAutoNum type="alphaLcParenR"/>
              <a:defRPr/>
            </a:pPr>
            <a:r>
              <a:rPr lang="ru-RU" sz="2400" dirty="0" smtClean="0">
                <a:latin typeface="Calibri"/>
                <a:cs typeface="Calibri"/>
              </a:rPr>
              <a:t>…</a:t>
            </a:r>
          </a:p>
          <a:p>
            <a:pPr marL="914400" lvl="1" indent="-457200">
              <a:buFont typeface="+mj-lt"/>
              <a:buAutoNum type="alphaLcParenR"/>
              <a:defRPr/>
            </a:pPr>
            <a:endParaRPr lang="ru-RU" sz="240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Подбор (</a:t>
            </a:r>
            <a:r>
              <a:rPr lang="ru-RU" sz="2800" b="1" spc="-1" dirty="0" err="1" smtClean="0">
                <a:solidFill>
                  <a:srgbClr val="006600"/>
                </a:solidFill>
              </a:rPr>
              <a:t>гипер</a:t>
            </a:r>
            <a:r>
              <a:rPr lang="ru-RU" sz="2800" b="1" spc="-1" dirty="0" smtClean="0">
                <a:solidFill>
                  <a:srgbClr val="006600"/>
                </a:solidFill>
              </a:rPr>
              <a:t>)параметров модели</a:t>
            </a:r>
            <a:endParaRPr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423592" y="1556792"/>
            <a:ext cx="770159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436880" y="0"/>
            <a:ext cx="10292080" cy="146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err="1" smtClean="0">
                <a:solidFill>
                  <a:srgbClr val="006600"/>
                </a:solidFill>
              </a:rPr>
              <a:t>Валидация</a:t>
            </a:r>
            <a:r>
              <a:rPr lang="ru-RU" sz="2800" b="1" spc="-1" dirty="0" smtClean="0">
                <a:solidFill>
                  <a:srgbClr val="006600"/>
                </a:solidFill>
              </a:rPr>
              <a:t> </a:t>
            </a:r>
            <a:r>
              <a:rPr lang="ru-RU" sz="2800" b="1" spc="-1" dirty="0">
                <a:solidFill>
                  <a:srgbClr val="006600"/>
                </a:solidFill>
              </a:rPr>
              <a:t>на </a:t>
            </a:r>
            <a:r>
              <a:rPr lang="en-US" sz="2800" b="1" spc="-1" dirty="0">
                <a:solidFill>
                  <a:srgbClr val="006600"/>
                </a:solidFill>
              </a:rPr>
              <a:t>k-</a:t>
            </a:r>
            <a:r>
              <a:rPr lang="ru-RU" sz="2800" b="1" spc="-1" dirty="0" err="1">
                <a:solidFill>
                  <a:srgbClr val="006600"/>
                </a:solidFill>
              </a:rPr>
              <a:t>фолдах</a:t>
            </a:r>
            <a:r>
              <a:rPr lang="ru-RU" sz="2800" b="1" spc="-1" dirty="0">
                <a:solidFill>
                  <a:srgbClr val="006600"/>
                </a:solidFill>
              </a:rPr>
              <a:t> </a:t>
            </a:r>
            <a:endParaRPr lang="ru-RU" sz="2800" b="1" spc="-1" dirty="0" smtClean="0">
              <a:solidFill>
                <a:srgbClr val="006600"/>
              </a:solidFill>
            </a:endParaRPr>
          </a:p>
          <a:p>
            <a:pPr algn="r">
              <a:defRPr/>
            </a:pPr>
            <a:r>
              <a:rPr lang="ru-RU" sz="2800" b="1" spc="-1" dirty="0" smtClean="0">
                <a:solidFill>
                  <a:srgbClr val="006600"/>
                </a:solidFill>
              </a:rPr>
              <a:t>(</a:t>
            </a:r>
            <a:r>
              <a:rPr lang="ru-RU" sz="2800" b="1" spc="-1" dirty="0">
                <a:solidFill>
                  <a:srgbClr val="006600"/>
                </a:solidFill>
              </a:rPr>
              <a:t>скользящий контроль)</a:t>
            </a:r>
            <a:endParaRPr lang="en-US" sz="2800" b="1" spc="-1" dirty="0">
              <a:solidFill>
                <a:srgbClr val="006600"/>
              </a:solidFill>
            </a:endParaRPr>
          </a:p>
          <a:p>
            <a:pPr algn="r">
              <a:defRPr/>
            </a:pPr>
            <a:endParaRPr lang="ru-RU" sz="2800" b="1" spc="-1" dirty="0">
              <a:solidFill>
                <a:srgbClr val="006600"/>
              </a:solidFill>
            </a:endParaRPr>
          </a:p>
        </p:txBody>
      </p:sp>
      <p:sp>
        <p:nvSpPr>
          <p:cNvPr id="5" name="Rectangle 5"/>
          <p:cNvSpPr/>
          <p:nvPr/>
        </p:nvSpPr>
        <p:spPr bwMode="auto">
          <a:xfrm>
            <a:off x="5867974" y="209528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latin typeface="Calibri"/>
                <a:cs typeface="Calibri"/>
              </a:rPr>
              <a:t>Shuffle the dataset randomly.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latin typeface="Calibri"/>
                <a:cs typeface="Calibri"/>
              </a:rPr>
              <a:t>Split the dataset into k groups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latin typeface="Calibri"/>
                <a:cs typeface="Calibri"/>
              </a:rPr>
              <a:t>For each unique group:</a:t>
            </a:r>
            <a:endParaRPr/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>
                <a:latin typeface="Calibri"/>
                <a:cs typeface="Calibri"/>
              </a:rPr>
              <a:t>Take the group as a hold out or test data set</a:t>
            </a:r>
            <a:endParaRPr/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>
                <a:latin typeface="Calibri"/>
                <a:cs typeface="Calibri"/>
              </a:rPr>
              <a:t>Take the remaining groups as a training data set</a:t>
            </a:r>
            <a:endParaRPr/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>
                <a:latin typeface="Calibri"/>
                <a:cs typeface="Calibri"/>
              </a:rPr>
              <a:t>Fit a model on the training set and evaluate it on the test set</a:t>
            </a:r>
            <a:endParaRPr/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>
                <a:latin typeface="Calibri"/>
                <a:cs typeface="Calibri"/>
              </a:rPr>
              <a:t>Retain the evaluation score and discard the model</a:t>
            </a:r>
            <a:endParaRPr/>
          </a:p>
          <a:p>
            <a:pPr marL="342900" indent="-342900">
              <a:buFont typeface="+mj-lt"/>
              <a:buAutoNum type="arabicPeriod"/>
              <a:defRPr/>
            </a:pPr>
            <a:r>
              <a:rPr lang="en-US">
                <a:latin typeface="Calibri"/>
                <a:cs typeface="Calibri"/>
              </a:rPr>
              <a:t>Summarize the skill of the model using the sample of model evaluation scores</a:t>
            </a:r>
            <a:endParaRPr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5982" y="1739919"/>
            <a:ext cx="4830418" cy="3386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>
                <a:solidFill>
                  <a:srgbClr val="006600"/>
                </a:solidFill>
              </a:rPr>
              <a:t>Выбор </a:t>
            </a:r>
            <a:r>
              <a:rPr lang="en-US" sz="2800" b="1" i="1" spc="-1" dirty="0" smtClean="0">
                <a:solidFill>
                  <a:srgbClr val="006600"/>
                </a:solidFill>
              </a:rPr>
              <a:t>k</a:t>
            </a:r>
            <a:endParaRPr lang="ru-RU" sz="2800" b="1" i="1" spc="-1" dirty="0">
              <a:solidFill>
                <a:srgbClr val="0066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76389" y="1628800"/>
            <a:ext cx="6096035" cy="283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k=10</a:t>
            </a:r>
            <a:r>
              <a:rPr lang="en-US" dirty="0">
                <a:latin typeface="Calibri"/>
                <a:cs typeface="Calibri"/>
              </a:rPr>
              <a:t>: The value for k is fixed to 10, a value that has been found through experimentation to generally result in a model skill estimate with low bias and modest variance.</a:t>
            </a:r>
            <a:endParaRPr dirty="0"/>
          </a:p>
          <a:p>
            <a:pPr>
              <a:defRPr/>
            </a:pPr>
            <a:endParaRPr lang="en-US" dirty="0">
              <a:latin typeface="Calibri"/>
              <a:cs typeface="Calibri"/>
            </a:endParaRPr>
          </a:p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k=n</a:t>
            </a:r>
            <a:r>
              <a:rPr lang="en-US" dirty="0">
                <a:latin typeface="Calibri"/>
                <a:cs typeface="Calibri"/>
              </a:rPr>
              <a:t>: The value for k is fixed to n, where n is the size of the dataset to give each test sample an opportunity to be used in the hold out dataset. This approach is called leave-one-out cross-validation.</a:t>
            </a:r>
            <a:endParaRPr dirty="0">
              <a:latin typeface="Calibri"/>
              <a:cs typeface="Calibri"/>
            </a:endParaRPr>
          </a:p>
          <a:p>
            <a:pPr>
              <a:defRPr/>
            </a:pPr>
            <a:endParaRPr dirty="0">
              <a:latin typeface="Calibri"/>
              <a:cs typeface="Calibri"/>
            </a:endParaRPr>
          </a:p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k=2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?</a:t>
            </a:r>
            <a:endParaRPr dirty="0"/>
          </a:p>
        </p:txBody>
      </p:sp>
      <p:sp>
        <p:nvSpPr>
          <p:cNvPr id="6" name="Rectangle 1"/>
          <p:cNvSpPr/>
          <p:nvPr/>
        </p:nvSpPr>
        <p:spPr bwMode="auto">
          <a:xfrm>
            <a:off x="3055199" y="5560801"/>
            <a:ext cx="6744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Больше вариантов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валидации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https://scikit-learn.org/stable/modules/cross_validation.html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 bwMode="auto"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defRPr/>
            </a:pPr>
            <a:r>
              <a:rPr lang="ru-RU" sz="2800" b="1" spc="-1" dirty="0" err="1" smtClean="0">
                <a:solidFill>
                  <a:srgbClr val="006600"/>
                </a:solidFill>
              </a:rPr>
              <a:t>Валидация</a:t>
            </a:r>
            <a:r>
              <a:rPr lang="ru-RU" sz="2800" b="1" spc="-1" dirty="0" smtClean="0">
                <a:solidFill>
                  <a:srgbClr val="006600"/>
                </a:solidFill>
              </a:rPr>
              <a:t> </a:t>
            </a:r>
            <a:r>
              <a:rPr lang="ru-RU" sz="2800" b="1" spc="-1" dirty="0">
                <a:solidFill>
                  <a:srgbClr val="006600"/>
                </a:solidFill>
              </a:rPr>
              <a:t>для временных </a:t>
            </a:r>
            <a:r>
              <a:rPr lang="ru-RU" sz="2800" b="1" spc="-1" dirty="0" smtClean="0">
                <a:solidFill>
                  <a:srgbClr val="006600"/>
                </a:solidFill>
              </a:rPr>
              <a:t>рядов</a:t>
            </a:r>
            <a:endParaRPr lang="ru-RU" sz="2800" b="1" spc="-1" dirty="0">
              <a:solidFill>
                <a:srgbClr val="006600"/>
              </a:solidFill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931375" y="1912661"/>
            <a:ext cx="6343650" cy="362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1320</Words>
  <Application>Microsoft Office PowerPoint</Application>
  <DocSecurity>0</DocSecurity>
  <PresentationFormat>Widescreen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Презентации к курсу</dc:title>
  <dc:subject/>
  <dc:creator>Комаров И.В.</dc:creator>
  <cp:keywords/>
  <dc:description/>
  <cp:lastModifiedBy>Windows User</cp:lastModifiedBy>
  <cp:revision>474</cp:revision>
  <dcterms:created xsi:type="dcterms:W3CDTF">2008-05-03T12:27:01Z</dcterms:created>
  <dcterms:modified xsi:type="dcterms:W3CDTF">2023-09-02T13:58:50Z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