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30" r:id="rId3"/>
    <p:sldId id="283" r:id="rId4"/>
    <p:sldId id="317" r:id="rId5"/>
    <p:sldId id="346" r:id="rId6"/>
    <p:sldId id="362" r:id="rId7"/>
    <p:sldId id="360" r:id="rId8"/>
    <p:sldId id="361" r:id="rId9"/>
    <p:sldId id="349" r:id="rId10"/>
    <p:sldId id="344" r:id="rId11"/>
    <p:sldId id="363" r:id="rId12"/>
    <p:sldId id="348" r:id="rId13"/>
    <p:sldId id="364" r:id="rId14"/>
    <p:sldId id="365" r:id="rId15"/>
    <p:sldId id="350" r:id="rId16"/>
    <p:sldId id="351" r:id="rId17"/>
    <p:sldId id="352" r:id="rId18"/>
    <p:sldId id="359" r:id="rId19"/>
    <p:sldId id="358" r:id="rId20"/>
    <p:sldId id="312" r:id="rId21"/>
    <p:sldId id="30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38">
          <p15:clr>
            <a:srgbClr val="A4A3A4"/>
          </p15:clr>
        </p15:guide>
        <p15:guide id="3" orient="horz" pos="37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83C"/>
    <a:srgbClr val="7AC0B5"/>
    <a:srgbClr val="F9F9F8"/>
    <a:srgbClr val="4AA898"/>
    <a:srgbClr val="66BAAB"/>
    <a:srgbClr val="FFA52D"/>
    <a:srgbClr val="FF8C15"/>
    <a:srgbClr val="FE9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95248" autoAdjust="0"/>
  </p:normalViewPr>
  <p:slideViewPr>
    <p:cSldViewPr snapToGrid="0" showGuides="1">
      <p:cViewPr varScale="1">
        <p:scale>
          <a:sx n="120" d="100"/>
          <a:sy n="120" d="100"/>
        </p:scale>
        <p:origin x="392" y="184"/>
      </p:cViewPr>
      <p:guideLst>
        <p:guide orient="horz" pos="2150"/>
        <p:guide pos="3838"/>
        <p:guide orient="horz" pos="374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6236D-BF2F-CE4B-9034-2C944F51F5B6}" type="doc">
      <dgm:prSet loTypeId="urn:microsoft.com/office/officeart/2005/8/layout/vList3" loCatId="" qsTypeId="urn:microsoft.com/office/officeart/2005/8/quickstyle/simple1#1" qsCatId="simple" csTypeId="urn:microsoft.com/office/officeart/2005/8/colors/accent1_2#1" csCatId="accent1" phldr="1"/>
      <dgm:spPr/>
    </dgm:pt>
    <dgm:pt modelId="{A7BED7B3-9CA6-C042-A021-7E617902838D}">
      <dgm:prSet phldrT="[文本]"/>
      <dgm:spPr/>
      <dgm:t>
        <a:bodyPr/>
        <a:lstStyle/>
        <a:p>
          <a:r>
            <a:rPr lang="en-US" altLang="zh-CN" dirty="0"/>
            <a:t>Command Auto-completion</a:t>
          </a:r>
        </a:p>
        <a:p>
          <a:r>
            <a:rPr lang="en-US" altLang="zh-CN" dirty="0"/>
            <a:t>Find</a:t>
          </a:r>
          <a:endParaRPr lang="zh-CN" altLang="en-US" dirty="0"/>
        </a:p>
      </dgm:t>
    </dgm:pt>
    <dgm:pt modelId="{D12DB814-3778-BA40-803E-911ED81A70DC}" type="parTrans" cxnId="{3C52DA6B-F664-459A-BC10-F486C24B3887}">
      <dgm:prSet/>
      <dgm:spPr/>
      <dgm:t>
        <a:bodyPr/>
        <a:lstStyle/>
        <a:p>
          <a:endParaRPr lang="zh-CN" altLang="en-US"/>
        </a:p>
      </dgm:t>
    </dgm:pt>
    <dgm:pt modelId="{61A0845E-3F0C-444E-A1FD-8772C966153B}" type="sibTrans" cxnId="{3C52DA6B-F664-459A-BC10-F486C24B3887}">
      <dgm:prSet/>
      <dgm:spPr/>
      <dgm:t>
        <a:bodyPr/>
        <a:lstStyle/>
        <a:p>
          <a:endParaRPr lang="zh-CN" altLang="en-US"/>
        </a:p>
      </dgm:t>
    </dgm:pt>
    <dgm:pt modelId="{C114786B-26EF-5C40-8A6E-54BC1027257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Command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Grep </a:t>
          </a:r>
          <a:endParaRPr lang="zh-CN" altLang="en-US" dirty="0"/>
        </a:p>
      </dgm:t>
    </dgm:pt>
    <dgm:pt modelId="{E407FA3C-5AC7-0745-89C1-AB64EE5DCF38}" type="parTrans" cxnId="{0DCBE40D-016A-450F-BFC8-C86984A04915}">
      <dgm:prSet/>
      <dgm:spPr/>
      <dgm:t>
        <a:bodyPr/>
        <a:lstStyle/>
        <a:p>
          <a:endParaRPr lang="zh-CN" altLang="en-US"/>
        </a:p>
      </dgm:t>
    </dgm:pt>
    <dgm:pt modelId="{674CD889-574A-FF41-908A-12696A00FCA8}" type="sibTrans" cxnId="{0DCBE40D-016A-450F-BFC8-C86984A04915}">
      <dgm:prSet/>
      <dgm:spPr/>
      <dgm:t>
        <a:bodyPr/>
        <a:lstStyle/>
        <a:p>
          <a:endParaRPr lang="zh-CN" altLang="en-US"/>
        </a:p>
      </dgm:t>
    </dgm:pt>
    <dgm:pt modelId="{2F08C56B-5B9B-314D-A0CC-9D162954601F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Pipe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Sed</a:t>
          </a:r>
          <a:endParaRPr lang="zh-CN" altLang="en-US" dirty="0"/>
        </a:p>
      </dgm:t>
    </dgm:pt>
    <dgm:pt modelId="{61DE0A68-AB2D-9848-9347-5899B45D707E}" type="parTrans" cxnId="{93CBFCC8-B77F-41F8-8941-B929A3E2C42A}">
      <dgm:prSet/>
      <dgm:spPr/>
      <dgm:t>
        <a:bodyPr/>
        <a:lstStyle/>
        <a:p>
          <a:endParaRPr lang="zh-CN" altLang="en-US"/>
        </a:p>
      </dgm:t>
    </dgm:pt>
    <dgm:pt modelId="{FE6F7053-90A9-A747-9C75-CE0B78C0A6BD}" type="sibTrans" cxnId="{93CBFCC8-B77F-41F8-8941-B929A3E2C42A}">
      <dgm:prSet/>
      <dgm:spPr/>
      <dgm:t>
        <a:bodyPr/>
        <a:lstStyle/>
        <a:p>
          <a:endParaRPr lang="zh-CN" altLang="en-US"/>
        </a:p>
      </dgm:t>
    </dgm:pt>
    <dgm:pt modelId="{491AFABC-4C2B-8A45-A97F-4F939ADA215B}" type="pres">
      <dgm:prSet presAssocID="{6C16236D-BF2F-CE4B-9034-2C944F51F5B6}" presName="linearFlow" presStyleCnt="0">
        <dgm:presLayoutVars>
          <dgm:dir/>
          <dgm:resizeHandles val="exact"/>
        </dgm:presLayoutVars>
      </dgm:prSet>
      <dgm:spPr/>
    </dgm:pt>
    <dgm:pt modelId="{16E87A8B-EE77-FB42-B470-4D14E008C425}" type="pres">
      <dgm:prSet presAssocID="{A7BED7B3-9CA6-C042-A021-7E617902838D}" presName="composite" presStyleCnt="0"/>
      <dgm:spPr/>
    </dgm:pt>
    <dgm:pt modelId="{305E2D76-769C-614B-8BCB-6E3AE2A4F9D3}" type="pres">
      <dgm:prSet presAssocID="{A7BED7B3-9CA6-C042-A021-7E617902838D}" presName="imgShp" presStyleLbl="fgImgPlace1" presStyleIdx="0" presStyleCnt="3"/>
      <dgm:spPr/>
    </dgm:pt>
    <dgm:pt modelId="{7C7F06CC-F9DA-EE43-8272-F5A28594EB95}" type="pres">
      <dgm:prSet presAssocID="{A7BED7B3-9CA6-C042-A021-7E617902838D}" presName="txShp" presStyleLbl="node1" presStyleIdx="0" presStyleCnt="3">
        <dgm:presLayoutVars>
          <dgm:bulletEnabled val="1"/>
        </dgm:presLayoutVars>
      </dgm:prSet>
      <dgm:spPr/>
    </dgm:pt>
    <dgm:pt modelId="{26C138A8-2ADC-C046-A67F-5B78E4169987}" type="pres">
      <dgm:prSet presAssocID="{61A0845E-3F0C-444E-A1FD-8772C966153B}" presName="spacing" presStyleCnt="0"/>
      <dgm:spPr/>
    </dgm:pt>
    <dgm:pt modelId="{62BCD933-EE28-EE40-A9C0-F56F060141FC}" type="pres">
      <dgm:prSet presAssocID="{C114786B-26EF-5C40-8A6E-54BC1027257E}" presName="composite" presStyleCnt="0"/>
      <dgm:spPr/>
    </dgm:pt>
    <dgm:pt modelId="{AE20F179-A1E9-4B49-936F-96AB54025E49}" type="pres">
      <dgm:prSet presAssocID="{C114786B-26EF-5C40-8A6E-54BC1027257E}" presName="imgShp" presStyleLbl="fgImgPlace1" presStyleIdx="1" presStyleCnt="3"/>
      <dgm:spPr/>
    </dgm:pt>
    <dgm:pt modelId="{EED4E0E9-074C-F84B-8F8A-9452EC306A5C}" type="pres">
      <dgm:prSet presAssocID="{C114786B-26EF-5C40-8A6E-54BC1027257E}" presName="txShp" presStyleLbl="node1" presStyleIdx="1" presStyleCnt="3">
        <dgm:presLayoutVars>
          <dgm:bulletEnabled val="1"/>
        </dgm:presLayoutVars>
      </dgm:prSet>
      <dgm:spPr/>
    </dgm:pt>
    <dgm:pt modelId="{5122F1B0-F81A-024F-9154-3BDFB1AECAFB}" type="pres">
      <dgm:prSet presAssocID="{674CD889-574A-FF41-908A-12696A00FCA8}" presName="spacing" presStyleCnt="0"/>
      <dgm:spPr/>
    </dgm:pt>
    <dgm:pt modelId="{D3539B72-5DC7-2B4B-824B-0602A129FCF5}" type="pres">
      <dgm:prSet presAssocID="{2F08C56B-5B9B-314D-A0CC-9D162954601F}" presName="composite" presStyleCnt="0"/>
      <dgm:spPr/>
    </dgm:pt>
    <dgm:pt modelId="{248D4228-B74E-744F-BD44-3F0428395981}" type="pres">
      <dgm:prSet presAssocID="{2F08C56B-5B9B-314D-A0CC-9D162954601F}" presName="imgShp" presStyleLbl="fgImgPlace1" presStyleIdx="2" presStyleCnt="3"/>
      <dgm:spPr/>
    </dgm:pt>
    <dgm:pt modelId="{CB492E6A-D6F6-EE4A-92FD-EF5E4C9A7DE6}" type="pres">
      <dgm:prSet presAssocID="{2F08C56B-5B9B-314D-A0CC-9D162954601F}" presName="txShp" presStyleLbl="node1" presStyleIdx="2" presStyleCnt="3">
        <dgm:presLayoutVars>
          <dgm:bulletEnabled val="1"/>
        </dgm:presLayoutVars>
      </dgm:prSet>
      <dgm:spPr/>
    </dgm:pt>
  </dgm:ptLst>
  <dgm:cxnLst>
    <dgm:cxn modelId="{0DCBE40D-016A-450F-BFC8-C86984A04915}" srcId="{6C16236D-BF2F-CE4B-9034-2C944F51F5B6}" destId="{C114786B-26EF-5C40-8A6E-54BC1027257E}" srcOrd="1" destOrd="0" parTransId="{E407FA3C-5AC7-0745-89C1-AB64EE5DCF38}" sibTransId="{674CD889-574A-FF41-908A-12696A00FCA8}"/>
    <dgm:cxn modelId="{3340891C-7A9C-46AA-BB3A-0E7CCE2FB64B}" type="presOf" srcId="{2F08C56B-5B9B-314D-A0CC-9D162954601F}" destId="{CB492E6A-D6F6-EE4A-92FD-EF5E4C9A7DE6}" srcOrd="0" destOrd="0" presId="urn:microsoft.com/office/officeart/2005/8/layout/vList3"/>
    <dgm:cxn modelId="{755CD44E-EB7D-48A3-AAFC-AD99E88D4578}" type="presOf" srcId="{A7BED7B3-9CA6-C042-A021-7E617902838D}" destId="{7C7F06CC-F9DA-EE43-8272-F5A28594EB95}" srcOrd="0" destOrd="0" presId="urn:microsoft.com/office/officeart/2005/8/layout/vList3"/>
    <dgm:cxn modelId="{3C52DA6B-F664-459A-BC10-F486C24B3887}" srcId="{6C16236D-BF2F-CE4B-9034-2C944F51F5B6}" destId="{A7BED7B3-9CA6-C042-A021-7E617902838D}" srcOrd="0" destOrd="0" parTransId="{D12DB814-3778-BA40-803E-911ED81A70DC}" sibTransId="{61A0845E-3F0C-444E-A1FD-8772C966153B}"/>
    <dgm:cxn modelId="{3A25EE7D-61C1-4652-B370-4E394E020845}" type="presOf" srcId="{C114786B-26EF-5C40-8A6E-54BC1027257E}" destId="{EED4E0E9-074C-F84B-8F8A-9452EC306A5C}" srcOrd="0" destOrd="0" presId="urn:microsoft.com/office/officeart/2005/8/layout/vList3"/>
    <dgm:cxn modelId="{5BB4ABC8-9847-42AF-B56B-7B48ED798242}" type="presOf" srcId="{6C16236D-BF2F-CE4B-9034-2C944F51F5B6}" destId="{491AFABC-4C2B-8A45-A97F-4F939ADA215B}" srcOrd="0" destOrd="0" presId="urn:microsoft.com/office/officeart/2005/8/layout/vList3"/>
    <dgm:cxn modelId="{93CBFCC8-B77F-41F8-8941-B929A3E2C42A}" srcId="{6C16236D-BF2F-CE4B-9034-2C944F51F5B6}" destId="{2F08C56B-5B9B-314D-A0CC-9D162954601F}" srcOrd="2" destOrd="0" parTransId="{61DE0A68-AB2D-9848-9347-5899B45D707E}" sibTransId="{FE6F7053-90A9-A747-9C75-CE0B78C0A6BD}"/>
    <dgm:cxn modelId="{F67F0DB7-1267-4C69-9D6D-C10041CC9777}" type="presParOf" srcId="{491AFABC-4C2B-8A45-A97F-4F939ADA215B}" destId="{16E87A8B-EE77-FB42-B470-4D14E008C425}" srcOrd="0" destOrd="0" presId="urn:microsoft.com/office/officeart/2005/8/layout/vList3"/>
    <dgm:cxn modelId="{B83B3148-ED80-42D9-8BBA-E282A4186272}" type="presParOf" srcId="{16E87A8B-EE77-FB42-B470-4D14E008C425}" destId="{305E2D76-769C-614B-8BCB-6E3AE2A4F9D3}" srcOrd="0" destOrd="0" presId="urn:microsoft.com/office/officeart/2005/8/layout/vList3"/>
    <dgm:cxn modelId="{21417000-F092-4764-A003-AEFD8FF40E99}" type="presParOf" srcId="{16E87A8B-EE77-FB42-B470-4D14E008C425}" destId="{7C7F06CC-F9DA-EE43-8272-F5A28594EB95}" srcOrd="1" destOrd="0" presId="urn:microsoft.com/office/officeart/2005/8/layout/vList3"/>
    <dgm:cxn modelId="{1A66584F-6161-4B0A-B0EC-E1947A215EA8}" type="presParOf" srcId="{491AFABC-4C2B-8A45-A97F-4F939ADA215B}" destId="{26C138A8-2ADC-C046-A67F-5B78E4169987}" srcOrd="1" destOrd="0" presId="urn:microsoft.com/office/officeart/2005/8/layout/vList3"/>
    <dgm:cxn modelId="{3B5844AB-65B9-497A-AE4D-8D04E2198F4D}" type="presParOf" srcId="{491AFABC-4C2B-8A45-A97F-4F939ADA215B}" destId="{62BCD933-EE28-EE40-A9C0-F56F060141FC}" srcOrd="2" destOrd="0" presId="urn:microsoft.com/office/officeart/2005/8/layout/vList3"/>
    <dgm:cxn modelId="{6604AC89-B6D6-46EE-963F-4F74FDFB6B10}" type="presParOf" srcId="{62BCD933-EE28-EE40-A9C0-F56F060141FC}" destId="{AE20F179-A1E9-4B49-936F-96AB54025E49}" srcOrd="0" destOrd="0" presId="urn:microsoft.com/office/officeart/2005/8/layout/vList3"/>
    <dgm:cxn modelId="{429E00B2-9FAF-4D29-B313-358E50EA39EB}" type="presParOf" srcId="{62BCD933-EE28-EE40-A9C0-F56F060141FC}" destId="{EED4E0E9-074C-F84B-8F8A-9452EC306A5C}" srcOrd="1" destOrd="0" presId="urn:microsoft.com/office/officeart/2005/8/layout/vList3"/>
    <dgm:cxn modelId="{20AEFC90-5E19-4B1D-8E78-A19F9F33FECF}" type="presParOf" srcId="{491AFABC-4C2B-8A45-A97F-4F939ADA215B}" destId="{5122F1B0-F81A-024F-9154-3BDFB1AECAFB}" srcOrd="3" destOrd="0" presId="urn:microsoft.com/office/officeart/2005/8/layout/vList3"/>
    <dgm:cxn modelId="{182C1B98-80D0-4DE0-96B5-0B63474D8311}" type="presParOf" srcId="{491AFABC-4C2B-8A45-A97F-4F939ADA215B}" destId="{D3539B72-5DC7-2B4B-824B-0602A129FCF5}" srcOrd="4" destOrd="0" presId="urn:microsoft.com/office/officeart/2005/8/layout/vList3"/>
    <dgm:cxn modelId="{F210B850-9AD7-430C-9B72-335605E3FA07}" type="presParOf" srcId="{D3539B72-5DC7-2B4B-824B-0602A129FCF5}" destId="{248D4228-B74E-744F-BD44-3F0428395981}" srcOrd="0" destOrd="0" presId="urn:microsoft.com/office/officeart/2005/8/layout/vList3"/>
    <dgm:cxn modelId="{019B30C1-4723-4F94-B28B-2208BEF410AD}" type="presParOf" srcId="{D3539B72-5DC7-2B4B-824B-0602A129FCF5}" destId="{CB492E6A-D6F6-EE4A-92FD-EF5E4C9A7D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F06CC-F9DA-EE43-8272-F5A28594EB95}">
      <dsp:nvSpPr>
        <dsp:cNvPr id="0" name=""/>
        <dsp:cNvSpPr/>
      </dsp:nvSpPr>
      <dsp:spPr>
        <a:xfrm rot="10800000">
          <a:off x="1354737" y="1110"/>
          <a:ext cx="4357275" cy="10289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Command Auto-completion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Find</a:t>
          </a:r>
          <a:endParaRPr lang="zh-CN" altLang="en-US" sz="2100" kern="1200" dirty="0"/>
        </a:p>
      </dsp:txBody>
      <dsp:txXfrm rot="10800000">
        <a:off x="1611965" y="1110"/>
        <a:ext cx="4100047" cy="1028914"/>
      </dsp:txXfrm>
    </dsp:sp>
    <dsp:sp modelId="{305E2D76-769C-614B-8BCB-6E3AE2A4F9D3}">
      <dsp:nvSpPr>
        <dsp:cNvPr id="0" name=""/>
        <dsp:cNvSpPr/>
      </dsp:nvSpPr>
      <dsp:spPr>
        <a:xfrm>
          <a:off x="840280" y="1110"/>
          <a:ext cx="1028914" cy="10289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4E0E9-074C-F84B-8F8A-9452EC306A5C}">
      <dsp:nvSpPr>
        <dsp:cNvPr id="0" name=""/>
        <dsp:cNvSpPr/>
      </dsp:nvSpPr>
      <dsp:spPr>
        <a:xfrm rot="10800000">
          <a:off x="1354737" y="1337164"/>
          <a:ext cx="4357275" cy="10289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Command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Grep </a:t>
          </a:r>
          <a:endParaRPr lang="zh-CN" altLang="en-US" sz="2100" kern="1200" dirty="0"/>
        </a:p>
      </dsp:txBody>
      <dsp:txXfrm rot="10800000">
        <a:off x="1611965" y="1337164"/>
        <a:ext cx="4100047" cy="1028914"/>
      </dsp:txXfrm>
    </dsp:sp>
    <dsp:sp modelId="{AE20F179-A1E9-4B49-936F-96AB54025E49}">
      <dsp:nvSpPr>
        <dsp:cNvPr id="0" name=""/>
        <dsp:cNvSpPr/>
      </dsp:nvSpPr>
      <dsp:spPr>
        <a:xfrm>
          <a:off x="840280" y="1337164"/>
          <a:ext cx="1028914" cy="10289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92E6A-D6F6-EE4A-92FD-EF5E4C9A7DE6}">
      <dsp:nvSpPr>
        <dsp:cNvPr id="0" name=""/>
        <dsp:cNvSpPr/>
      </dsp:nvSpPr>
      <dsp:spPr>
        <a:xfrm rot="10800000">
          <a:off x="1354737" y="2673217"/>
          <a:ext cx="4357275" cy="10289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Pipe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Sed</a:t>
          </a:r>
          <a:endParaRPr lang="zh-CN" altLang="en-US" sz="2100" kern="1200" dirty="0"/>
        </a:p>
      </dsp:txBody>
      <dsp:txXfrm rot="10800000">
        <a:off x="1611965" y="2673217"/>
        <a:ext cx="4100047" cy="1028914"/>
      </dsp:txXfrm>
    </dsp:sp>
    <dsp:sp modelId="{248D4228-B74E-744F-BD44-3F0428395981}">
      <dsp:nvSpPr>
        <dsp:cNvPr id="0" name=""/>
        <dsp:cNvSpPr/>
      </dsp:nvSpPr>
      <dsp:spPr>
        <a:xfrm>
          <a:off x="840280" y="2673217"/>
          <a:ext cx="1028914" cy="10289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3.svg"/><Relationship Id="rId9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5.png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9.jpe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2.png"/><Relationship Id="rId7" Type="http://schemas.openxmlformats.org/officeDocument/2006/relationships/image" Target="../media/image3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46427" y="2943827"/>
            <a:ext cx="3287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49</a:t>
            </a: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549275"/>
            <a:ext cx="2831940" cy="5203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56509" y="5201520"/>
            <a:ext cx="3859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陈琪男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11812703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王硕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11812704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陈薪宇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11812820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5926" y="1305342"/>
            <a:ext cx="8574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Command Help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BACB16-9773-504B-845B-E210AAFB8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21" y="2613786"/>
            <a:ext cx="8214908" cy="19193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Grep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D1A1-22E1-594C-B500-F2396E9E17DB}"/>
              </a:ext>
            </a:extLst>
          </p:cNvPr>
          <p:cNvSpPr txBox="1"/>
          <p:nvPr/>
        </p:nvSpPr>
        <p:spPr>
          <a:xfrm>
            <a:off x="515938" y="4247016"/>
            <a:ext cx="255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大文件读取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高效字符串匹配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内存管理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输出对齐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AD5F0-5B43-1D46-84A3-CC5CC7749432}"/>
              </a:ext>
            </a:extLst>
          </p:cNvPr>
          <p:cNvSpPr txBox="1"/>
          <p:nvPr/>
        </p:nvSpPr>
        <p:spPr>
          <a:xfrm>
            <a:off x="515938" y="200277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按文件名查询支持通配符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字符串匹配支持部分正则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可以查询指定目录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支持递归查询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KMP</a:t>
            </a:r>
            <a:r>
              <a:rPr kumimoji="1" lang="zh-CN" altLang="en-US" dirty="0"/>
              <a:t>提高匹配效率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1DE79-FEDB-B442-A87B-497169D0D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65" y="3231447"/>
            <a:ext cx="7110107" cy="11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Grep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D1A1-22E1-594C-B500-F2396E9E17DB}"/>
              </a:ext>
            </a:extLst>
          </p:cNvPr>
          <p:cNvSpPr txBox="1"/>
          <p:nvPr/>
        </p:nvSpPr>
        <p:spPr>
          <a:xfrm>
            <a:off x="515938" y="4247016"/>
            <a:ext cx="255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大文件读取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高效字符串匹配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内存管理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输出对齐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AD5F0-5B43-1D46-84A3-CC5CC7749432}"/>
              </a:ext>
            </a:extLst>
          </p:cNvPr>
          <p:cNvSpPr txBox="1"/>
          <p:nvPr/>
        </p:nvSpPr>
        <p:spPr>
          <a:xfrm>
            <a:off x="515938" y="200277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按文件名查询支持通配符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字符串匹配支持部分正则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可以查询指定目录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支持递归查询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KMP</a:t>
            </a:r>
            <a:r>
              <a:rPr kumimoji="1" lang="zh-CN" altLang="en-US" dirty="0"/>
              <a:t>提高匹配效率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CD000-442D-CE4E-80B6-3AD2D807A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44" y="3006696"/>
            <a:ext cx="7036317" cy="11545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Grep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D1A1-22E1-594C-B500-F2396E9E17DB}"/>
              </a:ext>
            </a:extLst>
          </p:cNvPr>
          <p:cNvSpPr txBox="1"/>
          <p:nvPr/>
        </p:nvSpPr>
        <p:spPr>
          <a:xfrm>
            <a:off x="515938" y="4247016"/>
            <a:ext cx="255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大文件读取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高效字符串匹配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内存管理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输出对齐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AD5F0-5B43-1D46-84A3-CC5CC7749432}"/>
              </a:ext>
            </a:extLst>
          </p:cNvPr>
          <p:cNvSpPr txBox="1"/>
          <p:nvPr/>
        </p:nvSpPr>
        <p:spPr>
          <a:xfrm>
            <a:off x="515938" y="200277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按文件名查询支持通配符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字符串匹配支持部分正则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可以查询指定目录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支持递归查询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KMP</a:t>
            </a:r>
            <a:r>
              <a:rPr kumimoji="1" lang="zh-CN" altLang="en-US" dirty="0"/>
              <a:t>提高匹配效率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F0336-0A32-CC4B-A149-9A48A1B6A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54" y="2560867"/>
            <a:ext cx="6580306" cy="25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Grep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D1A1-22E1-594C-B500-F2396E9E17DB}"/>
              </a:ext>
            </a:extLst>
          </p:cNvPr>
          <p:cNvSpPr txBox="1"/>
          <p:nvPr/>
        </p:nvSpPr>
        <p:spPr>
          <a:xfrm>
            <a:off x="515938" y="4247016"/>
            <a:ext cx="255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大文件读取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高效字符串匹配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内存管理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输出对齐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AD5F0-5B43-1D46-84A3-CC5CC7749432}"/>
              </a:ext>
            </a:extLst>
          </p:cNvPr>
          <p:cNvSpPr txBox="1"/>
          <p:nvPr/>
        </p:nvSpPr>
        <p:spPr>
          <a:xfrm>
            <a:off x="515938" y="200277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Feature: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按文件名查询支持通配符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字符串匹配支持部分正则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可以查询指定目录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支持递归查询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KMP</a:t>
            </a:r>
            <a:r>
              <a:rPr kumimoji="1" lang="zh-CN" altLang="en-US" dirty="0"/>
              <a:t>提高匹配效率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2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-106058" y="2761517"/>
            <a:ext cx="620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Pipe</a:t>
            </a:r>
          </a:p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Sed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19523" y="4184786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8625" y="605790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Pipe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315" y="2291715"/>
            <a:ext cx="5173980" cy="48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315" y="2926715"/>
            <a:ext cx="5135880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315" y="4207510"/>
            <a:ext cx="2583180" cy="122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508375" y="1601470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pwd | ls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08375" y="3696335"/>
            <a:ext cx="109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cat c | cat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Sed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66340" y="7632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b="0">
                <a:latin typeface="+mn-ea"/>
                <a:cs typeface="+mn-ea"/>
              </a:rPr>
              <a:t>1.</a:t>
            </a:r>
            <a:r>
              <a:rPr lang="zh-CN" b="0">
                <a:latin typeface="+mn-ea"/>
                <a:cs typeface="+mn-ea"/>
              </a:rPr>
              <a:t>检测sed命令：</a:t>
            </a:r>
            <a:endParaRPr lang="zh-CN" altLang="en-US" b="0">
              <a:latin typeface="+mn-ea"/>
              <a:cs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2466340" y="1344930"/>
            <a:ext cx="2171700" cy="792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466340" y="183134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</a:p>
          <a:p>
            <a:pPr indent="0"/>
            <a:r>
              <a:rPr lang="en-US" b="0">
                <a:latin typeface="+mn-ea"/>
              </a:rPr>
              <a:t>1. sed file</a:t>
            </a:r>
            <a:endParaRPr lang="en-US" altLang="en-US" b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6"/>
          <a:stretch>
            <a:fillRect/>
          </a:stretch>
        </p:blipFill>
        <p:spPr>
          <a:xfrm>
            <a:off x="2466340" y="2476500"/>
            <a:ext cx="2171700" cy="784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466340" y="3261360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 </a:t>
            </a:r>
          </a:p>
          <a:p>
            <a:pPr indent="0"/>
            <a:r>
              <a:rPr lang="en-US" b="0">
                <a:latin typeface="+mn-ea"/>
                <a:cs typeface="+mn-ea"/>
              </a:rPr>
              <a:t>2. </a:t>
            </a:r>
            <a:r>
              <a:rPr lang="zh-CN" b="0">
                <a:latin typeface="+mn-ea"/>
                <a:cs typeface="+mn-ea"/>
              </a:rPr>
              <a:t>sed s 替换脚本命令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此命令的基本格式为：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sed [address]s/pattern/replacement/flags file 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2466340" y="5061585"/>
            <a:ext cx="2804160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2538730" y="547243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  <a:endParaRPr lang="en-US" altLang="en-US" b="0">
              <a:latin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6054725" y="5061585"/>
            <a:ext cx="2918460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5080635" y="552704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  <a:endParaRPr lang="en-US" altLang="en-US" b="0">
              <a:latin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9"/>
          <a:stretch>
            <a:fillRect/>
          </a:stretch>
        </p:blipFill>
        <p:spPr>
          <a:xfrm>
            <a:off x="2466340" y="5987415"/>
            <a:ext cx="2918460" cy="777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10"/>
          <a:stretch>
            <a:fillRect/>
          </a:stretch>
        </p:blipFill>
        <p:spPr>
          <a:xfrm>
            <a:off x="6054725" y="5981700"/>
            <a:ext cx="287274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Sed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2538730" y="547243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  <a:endParaRPr lang="en-US" altLang="en-US" b="0">
              <a:latin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87045" y="2009775"/>
            <a:ext cx="23368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3. sed d</a:t>
            </a:r>
            <a:endParaRPr lang="zh-CN" b="0">
              <a:latin typeface="+mn-ea"/>
              <a:cs typeface="+mn-ea"/>
            </a:endParaRPr>
          </a:p>
          <a:p>
            <a:pPr indent="0"/>
            <a:r>
              <a:rPr lang="zh-CN" b="0">
                <a:latin typeface="+mn-ea"/>
                <a:cs typeface="+mn-ea"/>
              </a:rPr>
              <a:t>d 命令表示删除满足条件的行，</a:t>
            </a:r>
          </a:p>
          <a:p>
            <a:pPr indent="0"/>
            <a:r>
              <a:rPr lang="zh-CN" b="0">
                <a:latin typeface="+mn-ea"/>
                <a:cs typeface="+mn-ea"/>
              </a:rPr>
              <a:t>此命令的基本格式为：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[address]d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77795" y="2064702"/>
            <a:ext cx="2880360" cy="1722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478155" y="3024823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  <a:endParaRPr lang="en-US" altLang="en-US" b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240" y="4618990"/>
            <a:ext cx="22371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4. </a:t>
            </a:r>
            <a:r>
              <a:rPr lang="zh-CN" b="0">
                <a:latin typeface="+mn-ea"/>
                <a:cs typeface="+mn-ea"/>
              </a:rPr>
              <a:t>sed p 打印脚本命令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p 命令表示搜索符号条件的行，并输出该行的内容，</a:t>
            </a:r>
          </a:p>
          <a:p>
            <a:pPr indent="0"/>
            <a:r>
              <a:rPr lang="zh-CN" b="0">
                <a:latin typeface="+mn-ea"/>
                <a:cs typeface="+mn-ea"/>
              </a:rPr>
              <a:t>此命令的基本格式为：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[address]p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7"/>
          <a:stretch>
            <a:fillRect/>
          </a:stretch>
        </p:blipFill>
        <p:spPr>
          <a:xfrm>
            <a:off x="2677795" y="4550727"/>
            <a:ext cx="2743200" cy="1988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887085" y="1403985"/>
            <a:ext cx="260286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5. </a:t>
            </a:r>
            <a:r>
              <a:rPr lang="zh-CN" b="0">
                <a:latin typeface="+mn-ea"/>
                <a:cs typeface="+mn-ea"/>
              </a:rPr>
              <a:t>sed a 和 i 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a 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表示在指定行的后面附加一行，i 命令表示在指定行的前面插入一行</a:t>
            </a:r>
            <a:r>
              <a:rPr lang="en-US" b="0">
                <a:latin typeface="+mn-ea"/>
                <a:cs typeface="+mn-ea"/>
              </a:rPr>
              <a:t>,</a:t>
            </a:r>
            <a:r>
              <a:rPr lang="zh-CN" b="0">
                <a:latin typeface="+mn-ea"/>
                <a:cs typeface="+mn-ea"/>
              </a:rPr>
              <a:t>它们的基本格式完全相同，如下所示：</a:t>
            </a:r>
          </a:p>
          <a:p>
            <a:pPr indent="0"/>
            <a:r>
              <a:rPr lang="zh-CN" b="0">
                <a:latin typeface="+mn-ea"/>
                <a:cs typeface="+mn-ea"/>
              </a:rPr>
              <a:t>[address]a（或 i）\新文本内容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8647430" y="1904048"/>
            <a:ext cx="3413760" cy="1882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5905500" y="4509135"/>
            <a:ext cx="25844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6. </a:t>
            </a:r>
            <a:r>
              <a:rPr lang="zh-CN" b="0">
                <a:latin typeface="+mn-ea"/>
                <a:cs typeface="+mn-ea"/>
              </a:rPr>
              <a:t>sed c 替换脚本命令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c 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表示将指定行中的所有内容，替换成该选项后面的字符串。</a:t>
            </a:r>
          </a:p>
          <a:p>
            <a:pPr indent="0"/>
            <a:r>
              <a:rPr lang="zh-CN" b="0">
                <a:latin typeface="+mn-ea"/>
                <a:cs typeface="+mn-ea"/>
              </a:rPr>
              <a:t>该命令的基本格式为：</a:t>
            </a:r>
          </a:p>
          <a:p>
            <a:pPr indent="0"/>
            <a:r>
              <a:rPr lang="zh-CN" b="0">
                <a:latin typeface="+mn-ea"/>
                <a:cs typeface="+mn-ea"/>
              </a:rPr>
              <a:t>[address]c\用于替换的新文本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9"/>
          <a:stretch>
            <a:fillRect/>
          </a:stretch>
        </p:blipFill>
        <p:spPr>
          <a:xfrm>
            <a:off x="8647430" y="5127625"/>
            <a:ext cx="3261360" cy="792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8625" y="605790"/>
            <a:ext cx="841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Sed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2538730" y="547243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+mn-ea"/>
            </a:endParaRPr>
          </a:p>
          <a:p>
            <a:pPr indent="0"/>
            <a:r>
              <a:rPr lang="en-US" b="0">
                <a:latin typeface="+mn-ea"/>
              </a:rPr>
              <a:t> </a:t>
            </a:r>
            <a:endParaRPr lang="en-US" altLang="en-US" b="0">
              <a:latin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60070" y="1796415"/>
            <a:ext cx="2276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7. </a:t>
            </a:r>
            <a:r>
              <a:rPr lang="zh-CN" b="0">
                <a:latin typeface="+mn-ea"/>
                <a:cs typeface="+mn-ea"/>
              </a:rPr>
              <a:t>sed y 转换脚本命令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y 转换命令是唯一可以处理单个字符的 sed 脚本命令，</a:t>
            </a:r>
          </a:p>
          <a:p>
            <a:pPr indent="0"/>
            <a:r>
              <a:rPr lang="zh-CN" b="0">
                <a:latin typeface="+mn-ea"/>
                <a:cs typeface="+mn-ea"/>
              </a:rPr>
              <a:t>其基本格式如下：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[address]y/inchars/outchars/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991485" y="2414270"/>
            <a:ext cx="3169920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560070" y="4587240"/>
            <a:ext cx="22225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8. </a:t>
            </a:r>
            <a:r>
              <a:rPr lang="zh-CN" b="0">
                <a:latin typeface="+mn-ea"/>
                <a:cs typeface="+mn-ea"/>
              </a:rPr>
              <a:t>sed w 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w 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用来将文本中指定行的内容写入文件中，</a:t>
            </a:r>
          </a:p>
          <a:p>
            <a:pPr indent="0"/>
            <a:r>
              <a:rPr lang="zh-CN" b="0">
                <a:latin typeface="+mn-ea"/>
                <a:cs typeface="+mn-ea"/>
              </a:rPr>
              <a:t>此命令的基本格式如下：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[address]w filename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18" name="图片 17"/>
          <p:cNvPicPr/>
          <p:nvPr/>
        </p:nvPicPr>
        <p:blipFill>
          <a:blip r:embed="rId6"/>
          <a:stretch>
            <a:fillRect/>
          </a:stretch>
        </p:blipFill>
        <p:spPr>
          <a:xfrm>
            <a:off x="3073400" y="4587240"/>
            <a:ext cx="2872740" cy="1531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6369685" y="2073275"/>
            <a:ext cx="253936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+mn-ea"/>
                <a:cs typeface="+mn-ea"/>
              </a:rPr>
              <a:t>9. </a:t>
            </a:r>
            <a:r>
              <a:rPr lang="zh-CN" b="0">
                <a:latin typeface="+mn-ea"/>
                <a:cs typeface="+mn-ea"/>
              </a:rPr>
              <a:t>sed r 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r 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用于将一个独立文件的数据插入到当前数据流的指定位置，</a:t>
            </a:r>
          </a:p>
          <a:p>
            <a:pPr indent="0"/>
            <a:r>
              <a:rPr lang="zh-CN" b="0">
                <a:latin typeface="+mn-ea"/>
                <a:cs typeface="+mn-ea"/>
              </a:rPr>
              <a:t>该命令的基本格式为：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[address]r filename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25" name="图片 24"/>
          <p:cNvPicPr/>
          <p:nvPr/>
        </p:nvPicPr>
        <p:blipFill>
          <a:blip r:embed="rId7"/>
          <a:stretch>
            <a:fillRect/>
          </a:stretch>
        </p:blipFill>
        <p:spPr>
          <a:xfrm>
            <a:off x="9209405" y="2158683"/>
            <a:ext cx="2872740" cy="1554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6369685" y="4448810"/>
            <a:ext cx="26758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latin typeface="+mn-ea"/>
                <a:cs typeface="+mn-ea"/>
              </a:rPr>
              <a:t>10.</a:t>
            </a:r>
            <a:r>
              <a:rPr lang="en-US" altLang="zh-CN" b="0">
                <a:latin typeface="+mn-ea"/>
                <a:cs typeface="+mn-ea"/>
              </a:rPr>
              <a:t>  </a:t>
            </a:r>
            <a:r>
              <a:rPr lang="zh-CN" b="0">
                <a:latin typeface="+mn-ea"/>
                <a:cs typeface="+mn-ea"/>
              </a:rPr>
              <a:t>sed q 退出脚本命令</a:t>
            </a:r>
          </a:p>
          <a:p>
            <a:pPr indent="0"/>
            <a:r>
              <a:rPr lang="zh-CN" b="0">
                <a:latin typeface="+mn-ea"/>
                <a:cs typeface="+mn-ea"/>
              </a:rPr>
              <a:t>q 命令的作用是使 sed 命令在第一次匹配任务结束后，退出 sed 程序，不再进行对后续数据的处理。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26" name="图片 25"/>
          <p:cNvPicPr/>
          <p:nvPr/>
        </p:nvPicPr>
        <p:blipFill>
          <a:blip r:embed="rId8"/>
          <a:stretch>
            <a:fillRect/>
          </a:stretch>
        </p:blipFill>
        <p:spPr>
          <a:xfrm>
            <a:off x="9404985" y="4977130"/>
            <a:ext cx="261366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-426947" y="1531551"/>
          <a:ext cx="6552294" cy="370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449" y="1837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陈琪男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6690" y="3198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王硕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0993" y="452771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陈薪宇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832" y="458896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Division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15938" y="2022066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800" dirty="0">
              <a:gradFill>
                <a:gsLst>
                  <a:gs pos="0">
                    <a:srgbClr val="7AC0B5"/>
                  </a:gs>
                  <a:gs pos="100000">
                    <a:srgbClr val="4AA898"/>
                  </a:gs>
                </a:gsLst>
                <a:lin ang="2700000" scaled="0"/>
              </a:gradFill>
              <a:latin typeface="Akrobat Black" panose="00000A00000000000000" pitchFamily="50" charset="0"/>
            </a:endParaRPr>
          </a:p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2607" y="4184786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水中的倒影&#10;&#10;描述已自动生成"/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>
            <a:fillRect/>
          </a:stretch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21" name="任意多边形: 形状 20"/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28" name="任意多边形: 形状 27"/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687148" y="2895751"/>
            <a:ext cx="480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24664" y="6273480"/>
            <a:ext cx="18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2021.5.30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77513" y="2724741"/>
            <a:ext cx="620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Command Auto-completion</a:t>
            </a:r>
          </a:p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Find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78831" y="4184786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Command Auto-completion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D806C-FC52-6F46-8D99-64FB905F445E}"/>
              </a:ext>
            </a:extLst>
          </p:cNvPr>
          <p:cNvSpPr txBox="1"/>
          <p:nvPr/>
        </p:nvSpPr>
        <p:spPr>
          <a:xfrm>
            <a:off x="857534" y="1607698"/>
            <a:ext cx="246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匹配关键字超过一种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AF20E4-3857-3F44-A0C1-1A1BF2E69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94" y="2426213"/>
            <a:ext cx="5267960" cy="8845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3207BB1-C873-BB4D-9827-85168967D984}"/>
              </a:ext>
            </a:extLst>
          </p:cNvPr>
          <p:cNvSpPr txBox="1"/>
          <p:nvPr/>
        </p:nvSpPr>
        <p:spPr>
          <a:xfrm>
            <a:off x="857534" y="4027048"/>
            <a:ext cx="246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匹配关键字只有一种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98D15F-8FED-8A4E-BB37-1482CA3FF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94" y="4967483"/>
            <a:ext cx="4194810" cy="3968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69C164-7A14-AE47-8903-CB85F63ED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164" y="4919858"/>
            <a:ext cx="5217795" cy="444500"/>
          </a:xfrm>
          <a:prstGeom prst="rect">
            <a:avLst/>
          </a:prstGeom>
        </p:spPr>
      </p:pic>
      <p:sp>
        <p:nvSpPr>
          <p:cNvPr id="18" name="右箭头 17">
            <a:extLst>
              <a:ext uri="{FF2B5EF4-FFF2-40B4-BE49-F238E27FC236}">
                <a16:creationId xmlns:a16="http://schemas.microsoft.com/office/drawing/2014/main" id="{CD8B015B-2ACF-9443-A8C2-A1BDB0F6D565}"/>
              </a:ext>
            </a:extLst>
          </p:cNvPr>
          <p:cNvSpPr/>
          <p:nvPr/>
        </p:nvSpPr>
        <p:spPr>
          <a:xfrm>
            <a:off x="5371114" y="5013203"/>
            <a:ext cx="662940" cy="35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948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Find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1FDAC7-0010-8543-AB87-656006FEF289}"/>
              </a:ext>
            </a:extLst>
          </p:cNvPr>
          <p:cNvSpPr txBox="1"/>
          <p:nvPr/>
        </p:nvSpPr>
        <p:spPr>
          <a:xfrm>
            <a:off x="838200" y="1691005"/>
            <a:ext cx="535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-name </a:t>
            </a:r>
            <a:r>
              <a:rPr lang="zh-CN" altLang="en-US"/>
              <a:t>通过文件名搜索文件</a:t>
            </a:r>
            <a:r>
              <a:rPr lang="en-US" altLang="zh-CN"/>
              <a:t> (</a:t>
            </a:r>
            <a:r>
              <a:rPr lang="zh-CN" altLang="en-US"/>
              <a:t>支持</a:t>
            </a:r>
            <a:r>
              <a:rPr lang="en-US" altLang="zh-CN"/>
              <a:t>*</a:t>
            </a:r>
            <a:r>
              <a:rPr lang="zh-CN" altLang="en-US"/>
              <a:t>和</a:t>
            </a:r>
            <a:r>
              <a:rPr lang="en-US" altLang="zh-CN"/>
              <a:t>?</a:t>
            </a:r>
            <a:r>
              <a:rPr lang="zh-CN" altLang="en-US"/>
              <a:t>两种通配符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0BF16E-3569-6A42-98D0-405CB7E91B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2930" y="2681605"/>
            <a:ext cx="5401310" cy="28759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8765E3-D437-C348-97DE-FE90D980F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475" y="2916555"/>
            <a:ext cx="5038725" cy="19748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A528D8-F4B1-F947-9C77-AF3AEF4A31D1}"/>
              </a:ext>
            </a:extLst>
          </p:cNvPr>
          <p:cNvSpPr txBox="1"/>
          <p:nvPr/>
        </p:nvSpPr>
        <p:spPr>
          <a:xfrm>
            <a:off x="6944360" y="1691005"/>
            <a:ext cx="3228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-type </a:t>
            </a:r>
            <a:r>
              <a:rPr lang="zh-CN" altLang="en-US"/>
              <a:t>通过文件类型搜索文件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948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Find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4D4DDD-B780-564E-9BD6-5A33346437B1}"/>
              </a:ext>
            </a:extLst>
          </p:cNvPr>
          <p:cNvSpPr txBox="1"/>
          <p:nvPr/>
        </p:nvSpPr>
        <p:spPr>
          <a:xfrm>
            <a:off x="873267" y="2078990"/>
            <a:ext cx="346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 -links </a:t>
            </a:r>
            <a:r>
              <a:rPr lang="zh-CN" altLang="en-US"/>
              <a:t>通过文件硬链接数量搜索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B59D5-AC5F-1947-B3E7-956A829C2A15}"/>
              </a:ext>
            </a:extLst>
          </p:cNvPr>
          <p:cNvSpPr txBox="1"/>
          <p:nvPr/>
        </p:nvSpPr>
        <p:spPr>
          <a:xfrm>
            <a:off x="6482857" y="2078990"/>
            <a:ext cx="4906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 -size </a:t>
            </a:r>
            <a:r>
              <a:rPr lang="zh-CN" altLang="en-US"/>
              <a:t>通过文件大小搜索文件</a:t>
            </a:r>
            <a:r>
              <a:rPr lang="en-US" altLang="zh-CN"/>
              <a:t>(</a:t>
            </a:r>
            <a:r>
              <a:rPr lang="zh-CN" altLang="en-US"/>
              <a:t>支持</a:t>
            </a:r>
            <a:r>
              <a:rPr lang="en-US" altLang="zh-CN"/>
              <a:t>byte, kb, mb)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A9FE66-90F4-7048-8B0B-3482AB521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07" y="3429000"/>
            <a:ext cx="4993005" cy="14693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B55529-2D93-1142-8E06-F18E26607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027" y="3280410"/>
            <a:ext cx="4690110" cy="17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948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Find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52B399-1664-FA49-BA61-3FB03827E876}"/>
              </a:ext>
            </a:extLst>
          </p:cNvPr>
          <p:cNvSpPr txBox="1"/>
          <p:nvPr/>
        </p:nvSpPr>
        <p:spPr>
          <a:xfrm>
            <a:off x="807144" y="2106937"/>
            <a:ext cx="3867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 -</a:t>
            </a:r>
            <a:r>
              <a:rPr lang="en-US"/>
              <a:t>empty </a:t>
            </a:r>
            <a:r>
              <a:rPr lang="zh-CN" altLang="en-US"/>
              <a:t>找到所以的空文件或文件夹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D037A7-D8AA-3D44-9C43-0307E8A7972B}"/>
              </a:ext>
            </a:extLst>
          </p:cNvPr>
          <p:cNvSpPr txBox="1"/>
          <p:nvPr/>
        </p:nvSpPr>
        <p:spPr>
          <a:xfrm>
            <a:off x="7129839" y="2106937"/>
            <a:ext cx="331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 -perm </a:t>
            </a:r>
            <a:r>
              <a:rPr lang="zh-CN" altLang="en-US"/>
              <a:t>通过文件权限搜索文件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EBBE822-A675-3745-8114-C0C928C90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94" y="3081662"/>
            <a:ext cx="4535170" cy="22199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4CDE2B-282A-224F-8E6F-E71A51C62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579" y="3662687"/>
            <a:ext cx="5898515" cy="11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948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9260" y="593725"/>
            <a:ext cx="832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6383C"/>
                </a:solidFill>
                <a:latin typeface="Arial Black" panose="020B0A04020102020204" pitchFamily="34" charset="0"/>
              </a:rPr>
              <a:t>Find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/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ECD0B6-9645-E842-8CE1-72D15E86069A}"/>
              </a:ext>
            </a:extLst>
          </p:cNvPr>
          <p:cNvSpPr txBox="1"/>
          <p:nvPr/>
        </p:nvSpPr>
        <p:spPr>
          <a:xfrm>
            <a:off x="838200" y="1691005"/>
            <a:ext cx="5220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7. -</a:t>
            </a:r>
            <a:r>
              <a:rPr lang="en-US"/>
              <a:t>mtime(-mmin) </a:t>
            </a:r>
            <a:r>
              <a:rPr lang="zh-CN" altLang="en-US"/>
              <a:t>根据最近修改日期</a:t>
            </a:r>
            <a:r>
              <a:rPr lang="en-US" altLang="zh-CN"/>
              <a:t>(</a:t>
            </a:r>
            <a:r>
              <a:rPr lang="zh-CN" altLang="en-US"/>
              <a:t>分钟</a:t>
            </a:r>
            <a:r>
              <a:rPr lang="en-US" altLang="zh-CN"/>
              <a:t>)</a:t>
            </a:r>
            <a:r>
              <a:rPr lang="zh-CN" altLang="en-US"/>
              <a:t>搜索文件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421377-66FC-1C4A-AE93-52F88F14F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90" y="2650490"/>
            <a:ext cx="6762115" cy="24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-562352" y="2767280"/>
            <a:ext cx="620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Command Help</a:t>
            </a:r>
          </a:p>
          <a:p>
            <a:pPr algn="ctr"/>
            <a:r>
              <a:rPr lang="en-US" altLang="zh-CN" sz="4000" b="1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Grep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69145" y="4184786"/>
            <a:ext cx="1151538" cy="53504"/>
          </a:xfrm>
          <a:prstGeom prst="rect">
            <a:avLst/>
          </a:prstGeom>
          <a:gradFill>
            <a:gsLst>
              <a:gs pos="0">
                <a:srgbClr val="FFA62E"/>
              </a:gs>
              <a:gs pos="52000">
                <a:srgbClr val="FF8811"/>
              </a:gs>
              <a:gs pos="100000">
                <a:srgbClr val="FE970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64,&quot;width&quot;:500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12,&quot;width&quot;:4536}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689</Words>
  <Application>Microsoft Macintosh PowerPoint</Application>
  <PresentationFormat>宽屏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Akrobat Black</vt:lpstr>
      <vt:lpstr>Lato Black</vt:lpstr>
      <vt:lpstr>Arial</vt:lpstr>
      <vt:lpstr>Arial Black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Microsoft Office User</cp:lastModifiedBy>
  <cp:revision>210</cp:revision>
  <dcterms:created xsi:type="dcterms:W3CDTF">2021-05-25T14:15:00Z</dcterms:created>
  <dcterms:modified xsi:type="dcterms:W3CDTF">2021-05-30T10:11:17Z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30AF937204B8475580DC17054C512A45</vt:lpwstr>
  </property>
  <property fmtid="{D5CDD505-2E9C-101B-9397-08002B2CF9AE}" pid="3" name="KSOProductBuildVer">
    <vt:lpwstr>2052-11.1.0.10495</vt:lpwstr>
  </property>
</Properties>
</file>