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3">
          <p15:clr>
            <a:srgbClr val="A4A3A4"/>
          </p15:clr>
        </p15:guide>
        <p15:guide id="2" pos="2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3" orient="horz"/>
        <p:guide pos="28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f07442c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2f07442cf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8016478" y="1028702"/>
            <a:ext cx="438864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453878" y="-1638298"/>
            <a:ext cx="4388644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1722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Relationship Id="rId4" Type="http://schemas.openxmlformats.org/officeDocument/2006/relationships/image" Target="../media/image38.png"/><Relationship Id="rId5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3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Relationship Id="rId4" Type="http://schemas.openxmlformats.org/officeDocument/2006/relationships/image" Target="../media/image6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Relationship Id="rId4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99244" y="1772583"/>
            <a:ext cx="4464496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1E1E16"/>
                </a:solidFill>
                <a:latin typeface="Cambria"/>
                <a:ea typeface="Cambria"/>
                <a:cs typeface="Cambria"/>
                <a:sym typeface="Cambria"/>
              </a:rPr>
              <a:t>Presentation By: Group- 04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1E1E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IN" sz="1400" u="none" cap="none" strike="noStrike">
                <a:solidFill>
                  <a:srgbClr val="1E1E16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1E1E16"/>
                </a:solidFill>
                <a:latin typeface="Cambria"/>
                <a:ea typeface="Cambria"/>
                <a:cs typeface="Cambria"/>
                <a:sym typeface="Cambria"/>
              </a:rPr>
              <a:t>MR. AHIMSA DE SILVA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1E1E16"/>
                </a:solidFill>
                <a:latin typeface="Cambria"/>
                <a:ea typeface="Cambria"/>
                <a:cs typeface="Cambria"/>
                <a:sym typeface="Cambria"/>
              </a:rPr>
              <a:t>MR. AKASH JAGADALE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1E1E16"/>
                </a:solidFill>
                <a:latin typeface="Cambria"/>
                <a:ea typeface="Cambria"/>
                <a:cs typeface="Cambria"/>
                <a:sym typeface="Cambria"/>
              </a:rPr>
              <a:t>MR. HAKIM FAKRUDDIN SADIK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1E1E16"/>
                </a:solidFill>
                <a:latin typeface="Cambria"/>
                <a:ea typeface="Cambria"/>
                <a:cs typeface="Cambria"/>
                <a:sym typeface="Cambria"/>
              </a:rPr>
              <a:t>MR. NIKHIL SANJAY VAIDYA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1E1E16"/>
                </a:solidFill>
                <a:latin typeface="Cambria"/>
                <a:ea typeface="Cambria"/>
                <a:cs typeface="Cambria"/>
                <a:sym typeface="Cambria"/>
              </a:rPr>
              <a:t>MS. RUTHUJA THANAJI PATIL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1E1E16"/>
                </a:solidFill>
                <a:latin typeface="Cambria"/>
                <a:ea typeface="Cambria"/>
                <a:cs typeface="Cambria"/>
                <a:sym typeface="Cambria"/>
              </a:rPr>
              <a:t>MR. TEJAS GIRISH KULKARNI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1E1E16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 sz="1200">
              <a:solidFill>
                <a:srgbClr val="1E1E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98511" y="1059582"/>
            <a:ext cx="7546975" cy="661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“CUSTOMER PERSONALITY ANALYSIS”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2087723" y="341243"/>
            <a:ext cx="4968552" cy="873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PROJECT PRESENTATION ON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8514" y="4299942"/>
            <a:ext cx="1730483" cy="4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78" name="Google Shape;178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51520" y="930619"/>
            <a:ext cx="4824536" cy="10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FOR MISSING OR NULL VALUES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 that there are 24 Null values in the Income Column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286000" y="23892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IMPLEMENTATIONIMPLEMENTATION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120" y="901065"/>
            <a:ext cx="2818656" cy="372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/>
          </a:p>
        </p:txBody>
      </p:sp>
      <p:sp>
        <p:nvSpPr>
          <p:cNvPr id="189" name="Google Shape;189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428812" y="997228"/>
            <a:ext cx="8031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25" y="1457405"/>
            <a:ext cx="6440338" cy="302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75" y="1117930"/>
            <a:ext cx="6113502" cy="358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3" y="1292980"/>
            <a:ext cx="8839201" cy="306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</p:txBody>
      </p:sp>
      <p:sp>
        <p:nvSpPr>
          <p:cNvPr id="217" name="Google Shape;217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457200" y="959443"/>
            <a:ext cx="541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DATA VISUALIZATION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1068817"/>
            <a:ext cx="2859387" cy="369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477" y="1151831"/>
            <a:ext cx="2984719" cy="369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</p:txBody>
      </p:sp>
      <p:sp>
        <p:nvSpPr>
          <p:cNvPr id="228" name="Google Shape;228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30" name="Google Shape;23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25910"/>
            <a:ext cx="3898776" cy="33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9" y="1020655"/>
            <a:ext cx="4248473" cy="33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</p:txBody>
      </p:sp>
      <p:sp>
        <p:nvSpPr>
          <p:cNvPr id="238" name="Google Shape;238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40" name="Google Shape;24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77" y="1058823"/>
            <a:ext cx="4048416" cy="331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2160" y="1058822"/>
            <a:ext cx="4048416" cy="331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</p:txBody>
      </p:sp>
      <p:sp>
        <p:nvSpPr>
          <p:cNvPr id="248" name="Google Shape;248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50" name="Google Shape;25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58673"/>
            <a:ext cx="3771766" cy="67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605426"/>
            <a:ext cx="3429805" cy="2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1" y="4092975"/>
            <a:ext cx="2890664" cy="53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0317" y="4189107"/>
            <a:ext cx="3829584" cy="53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1628230"/>
            <a:ext cx="3034681" cy="2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969260"/>
            <a:ext cx="3771766" cy="60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</p:txBody>
      </p:sp>
      <p:sp>
        <p:nvSpPr>
          <p:cNvPr id="262" name="Google Shape;262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64" name="Google Shape;264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263" y="885555"/>
            <a:ext cx="3924848" cy="6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264" y="1500101"/>
            <a:ext cx="3230200" cy="251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2160" y="881380"/>
            <a:ext cx="3924848" cy="59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263" y="4020093"/>
            <a:ext cx="3647682" cy="6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68689" y="4041693"/>
            <a:ext cx="3199667" cy="61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1495805"/>
            <a:ext cx="3199667" cy="251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5" name="Google Shape;275;p31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</p:txBody>
      </p:sp>
      <p:sp>
        <p:nvSpPr>
          <p:cNvPr id="276" name="Google Shape;276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78" name="Google Shape;27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6008"/>
            <a:ext cx="5698976" cy="57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920" y="900482"/>
            <a:ext cx="4536504" cy="3866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707467"/>
            <a:ext cx="3394720" cy="72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5560" y="81977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9763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09600" y="1200152"/>
            <a:ext cx="4178424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UNDERSTANDING THE DATA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EVALUTING THE MODEL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DEPLOYING THE MODEL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i="1" sz="1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463765" y="4810841"/>
            <a:ext cx="1981200" cy="186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Lifecycle 01-1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5023" y="1062990"/>
            <a:ext cx="3280861" cy="3295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idx="2" type="body"/>
          </p:nvPr>
        </p:nvSpPr>
        <p:spPr>
          <a:xfrm>
            <a:off x="10908704" y="1200152"/>
            <a:ext cx="673696" cy="3295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6" name="Google Shape;286;p32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CATEGORICAL DATA</a:t>
            </a:r>
            <a:endParaRPr/>
          </a:p>
        </p:txBody>
      </p:sp>
      <p:sp>
        <p:nvSpPr>
          <p:cNvPr id="287" name="Google Shape;287;p3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373405" y="926307"/>
            <a:ext cx="8229601" cy="57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ENCODING CATEGORICAL COLUMNS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00" y="1427173"/>
            <a:ext cx="1910325" cy="334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/>
          </a:p>
        </p:txBody>
      </p:sp>
      <p:sp>
        <p:nvSpPr>
          <p:cNvPr id="297" name="Google Shape;297;p3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457200" y="926308"/>
            <a:ext cx="541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REMOVING THE OUTLIERS</a:t>
            </a:r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 rotWithShape="1">
          <a:blip r:embed="rId3">
            <a:alphaModFix/>
          </a:blip>
          <a:srcRect b="0" l="14412" r="0" t="0"/>
          <a:stretch/>
        </p:blipFill>
        <p:spPr>
          <a:xfrm>
            <a:off x="457200" y="1402413"/>
            <a:ext cx="2284775" cy="28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200" y="1352550"/>
            <a:ext cx="2207743" cy="28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518" y="2667602"/>
            <a:ext cx="26003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8" name="Google Shape;308;p34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HEATMAP</a:t>
            </a:r>
            <a:endParaRPr/>
          </a:p>
        </p:txBody>
      </p:sp>
      <p:sp>
        <p:nvSpPr>
          <p:cNvPr id="309" name="Google Shape;309;p3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525" y="946855"/>
            <a:ext cx="3637109" cy="39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7" name="Google Shape;317;p35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DROPPING COLUMNS</a:t>
            </a:r>
            <a:endParaRPr/>
          </a:p>
        </p:txBody>
      </p:sp>
      <p:sp>
        <p:nvSpPr>
          <p:cNvPr id="318" name="Google Shape;318;p3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125" y="939105"/>
            <a:ext cx="60198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888" y="3373055"/>
            <a:ext cx="57245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/>
        </p:nvSpPr>
        <p:spPr>
          <a:xfrm>
            <a:off x="27940" y="51435"/>
            <a:ext cx="9108300" cy="83100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7" name="Google Shape;327;p36"/>
          <p:cNvSpPr txBox="1"/>
          <p:nvPr>
            <p:ph type="title"/>
          </p:nvPr>
        </p:nvSpPr>
        <p:spPr>
          <a:xfrm>
            <a:off x="457200" y="31750"/>
            <a:ext cx="82296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DATASET &amp; PCA</a:t>
            </a:r>
            <a:endParaRPr/>
          </a:p>
        </p:txBody>
      </p:sp>
      <p:sp>
        <p:nvSpPr>
          <p:cNvPr id="328" name="Google Shape;328;p36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6585109" y="463034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0" y="1245210"/>
            <a:ext cx="39338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825" y="1034835"/>
            <a:ext cx="4626776" cy="223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 CLUSTERING</a:t>
            </a:r>
            <a:endParaRPr/>
          </a:p>
        </p:txBody>
      </p:sp>
      <p:sp>
        <p:nvSpPr>
          <p:cNvPr id="338" name="Google Shape;338;p3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457200" y="901065"/>
            <a:ext cx="8229600" cy="102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KMEANS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✔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First, to decide the number of clusters ,we’ve an Elbow plot i.e., plotting wcss against the number of components </a:t>
            </a:r>
            <a:endParaRPr/>
          </a:p>
        </p:txBody>
      </p:sp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6078"/>
            <a:ext cx="42576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25" y="2002453"/>
            <a:ext cx="3287620" cy="240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48" name="Google Shape;348;p38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 CLUSTERING</a:t>
            </a:r>
            <a:endParaRPr/>
          </a:p>
        </p:txBody>
      </p:sp>
      <p:sp>
        <p:nvSpPr>
          <p:cNvPr id="349" name="Google Shape;349;p3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51" name="Google Shape;3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666" y="1186180"/>
            <a:ext cx="4937721" cy="344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88" y="2211388"/>
            <a:ext cx="37814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 CLUSTERING</a:t>
            </a:r>
            <a:endParaRPr/>
          </a:p>
        </p:txBody>
      </p:sp>
      <p:sp>
        <p:nvSpPr>
          <p:cNvPr id="359" name="Google Shape;359;p3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104" y="1576440"/>
            <a:ext cx="2664296" cy="101843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/>
          <p:nvPr/>
        </p:nvSpPr>
        <p:spPr>
          <a:xfrm>
            <a:off x="5508104" y="951911"/>
            <a:ext cx="25020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all the data points are equally distributed</a:t>
            </a:r>
            <a:endParaRPr/>
          </a:p>
        </p:txBody>
      </p:sp>
      <p:pic>
        <p:nvPicPr>
          <p:cNvPr id="363" name="Google Shape;3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275" y="1033780"/>
            <a:ext cx="3735664" cy="358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9" name="Google Shape;369;p40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 CLUSTERING</a:t>
            </a:r>
            <a:endParaRPr/>
          </a:p>
        </p:txBody>
      </p:sp>
      <p:sp>
        <p:nvSpPr>
          <p:cNvPr id="370" name="Google Shape;370;p4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72" name="Google Shape;372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002047"/>
            <a:ext cx="5410200" cy="175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466" y="2771503"/>
            <a:ext cx="6840760" cy="178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9" name="Google Shape;379;p41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 CLUSTERING</a:t>
            </a:r>
            <a:endParaRPr/>
          </a:p>
        </p:txBody>
      </p:sp>
      <p:sp>
        <p:nvSpPr>
          <p:cNvPr id="380" name="Google Shape;380;p4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395536" y="947710"/>
            <a:ext cx="5410200" cy="2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CHARACTERISTICS OF CLUSTER</a:t>
            </a:r>
            <a:endParaRPr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pic>
        <p:nvPicPr>
          <p:cNvPr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" y="1942269"/>
            <a:ext cx="3420988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5950" y="1923678"/>
            <a:ext cx="3418246" cy="28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536" y="1240502"/>
            <a:ext cx="4429099" cy="6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67360" y="987425"/>
            <a:ext cx="4680704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Customer Personality Analysis is a detailed analysis of a company’s ideal customers. 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It helps a business to better understand its customers and makes it easier for them to modify products according to the specific needs, behaviours and concerns of different types of customers.</a:t>
            </a:r>
            <a:endParaRPr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Customer personality analysis helps a business to modify its product based on its target customers from different types of customer segments.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272" y="1006682"/>
            <a:ext cx="3312368" cy="297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91" name="Google Shape;391;p42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392" name="Google Shape;392;p4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5" y="1033780"/>
            <a:ext cx="4690269" cy="358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769" y="1274505"/>
            <a:ext cx="4012556" cy="309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THE DATASET</a:t>
            </a:r>
            <a:endParaRPr/>
          </a:p>
        </p:txBody>
      </p:sp>
      <p:sp>
        <p:nvSpPr>
          <p:cNvPr id="402" name="Google Shape;402;p4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3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04" name="Google Shape;4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3" y="1414480"/>
            <a:ext cx="82962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MODEL BUILDING</a:t>
            </a:r>
            <a:endParaRPr/>
          </a:p>
        </p:txBody>
      </p:sp>
      <p:sp>
        <p:nvSpPr>
          <p:cNvPr id="411" name="Google Shape;411;p4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825" y="881380"/>
            <a:ext cx="3880073" cy="358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19" name="Google Shape;419;p45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DEPLOYING THE MODEL</a:t>
            </a:r>
            <a:endParaRPr/>
          </a:p>
        </p:txBody>
      </p:sp>
      <p:sp>
        <p:nvSpPr>
          <p:cNvPr id="420" name="Google Shape;420;p4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5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45"/>
          <p:cNvSpPr txBox="1"/>
          <p:nvPr/>
        </p:nvSpPr>
        <p:spPr>
          <a:xfrm>
            <a:off x="457200" y="930619"/>
            <a:ext cx="685110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PICKLE TO SAVE THE MODEL</a:t>
            </a:r>
            <a:endParaRPr/>
          </a:p>
        </p:txBody>
      </p:sp>
      <p:pic>
        <p:nvPicPr>
          <p:cNvPr id="423" name="Google Shape;4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75" y="1650972"/>
            <a:ext cx="67151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29" name="Google Shape;429;p46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DEPLOYING THE MODEL</a:t>
            </a:r>
            <a:endParaRPr/>
          </a:p>
        </p:txBody>
      </p:sp>
      <p:sp>
        <p:nvSpPr>
          <p:cNvPr id="430" name="Google Shape;430;p4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6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32" name="Google Shape;4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675" y="1033780"/>
            <a:ext cx="4711327" cy="358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402" y="1033780"/>
            <a:ext cx="2878198" cy="2697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9" name="Google Shape;439;p47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DEPLOYING THE MODEL</a:t>
            </a:r>
            <a:endParaRPr/>
          </a:p>
        </p:txBody>
      </p:sp>
      <p:sp>
        <p:nvSpPr>
          <p:cNvPr id="440" name="Google Shape;440;p4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7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42" name="Google Shape;4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75" y="1033797"/>
            <a:ext cx="4295504" cy="34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48" name="Google Shape;448;p48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DEPLOYING THE MODEL</a:t>
            </a:r>
            <a:endParaRPr/>
          </a:p>
        </p:txBody>
      </p:sp>
      <p:sp>
        <p:nvSpPr>
          <p:cNvPr id="449" name="Google Shape;449;p4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8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51" name="Google Shape;4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5" y="1186180"/>
            <a:ext cx="7973982" cy="344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8 Delicious Ways to Say Thank You" id="456" name="Google Shape;4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53"/>
            <a:ext cx="9144000" cy="4596703"/>
          </a:xfrm>
          <a:prstGeom prst="rect">
            <a:avLst/>
          </a:prstGeom>
          <a:noFill/>
          <a:ln>
            <a:noFill/>
          </a:ln>
        </p:spPr>
      </p:pic>
      <p:sp>
        <p:nvSpPr>
          <p:cNvPr descr="question marks png PNG image with transparent background | TOPpng" id="457" name="Google Shape;457;p49"/>
          <p:cNvSpPr/>
          <p:nvPr/>
        </p:nvSpPr>
        <p:spPr>
          <a:xfrm>
            <a:off x="116681" y="-108347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question marks png PNG image with transparent background | TOPpng" id="458" name="Google Shape;458;p49"/>
          <p:cNvSpPr/>
          <p:nvPr/>
        </p:nvSpPr>
        <p:spPr>
          <a:xfrm>
            <a:off x="230981" y="595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Png Question Mark - Transparent Background Questions Transparent  Clipart (#4976312) - PinClipart" id="459" name="Google Shape;45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35179">
            <a:off x="5280979" y="1120141"/>
            <a:ext cx="4797665" cy="422341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/>
          </a:p>
        </p:txBody>
      </p:sp>
      <p:sp>
        <p:nvSpPr>
          <p:cNvPr id="461" name="Google Shape;461;p4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457200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2328" y="15452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34698" y="192889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DATA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467360" y="987424"/>
            <a:ext cx="8065080" cy="350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Customer's unique identifier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Year_Birth: Customer's birth year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Education: Customer's education level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Marital_Status: Customer's marital status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Income: Customer's yearly household income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Kidhome: Number of children in customer's household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Teenhome: Number of teenagers in customer's household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Dt_Customer: Date of customer's enrollment with the company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Recency: Number of days since customer's last purchase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5359"/>
              <a:buFont typeface="Noto Sans Symbols"/>
              <a:buChar char="∙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Complain: 1 if the customer complained in the last 2 years, 0 otherwise</a:t>
            </a:r>
            <a:endParaRPr/>
          </a:p>
          <a:p>
            <a:pPr indent="-256540" lvl="0" marL="3429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0" type="dt"/>
          </p:nvPr>
        </p:nvSpPr>
        <p:spPr>
          <a:xfrm>
            <a:off x="457200" y="463369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35560" y="20558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03137" y="201888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DATA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67360" y="987425"/>
            <a:ext cx="7993072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MntWines: Amount spent on wine in last 2 years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MntFruits: Amount spent on fruits in last 2 years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MntMeatProducts: Amount spent on meat in last 2 years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MntFishProducts: Amount spent on fish in last 2 years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MntSweetProducts: Amount spent on sweets in last 2 years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MntGoldProds: Amount spent on gold in last 2 years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DATA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67360" y="987425"/>
            <a:ext cx="806508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IN" sz="1500">
                <a:latin typeface="Times New Roman"/>
                <a:ea typeface="Times New Roman"/>
                <a:cs typeface="Times New Roman"/>
                <a:sym typeface="Times New Roman"/>
              </a:rPr>
              <a:t>Promotion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AcceptedCmp1: 1 if customer accepted the offer in the 1st campaign, 0 otherwise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AcceptedCmp2: 1 if customer accepted the offer in the 2nd campaign, 0 otherwise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AcceptedCmp3: 1 if customer accepted the offer in the 3rd campaign, 0 otherwise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AcceptedCmp4: 1 if customer accepted the offer in the 4th campaign, 0 otherwise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AcceptedCmp5: 1 if customer accepted the offer in the 5th campaign, 0 otherwise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Response: 1 if customer accepted the offer in the last campaign, 0 otherwise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DATA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467360" y="987425"/>
            <a:ext cx="806508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IN" sz="1500">
                <a:latin typeface="Times New Roman"/>
                <a:ea typeface="Times New Roman"/>
                <a:cs typeface="Times New Roman"/>
                <a:sym typeface="Times New Roman"/>
              </a:rPr>
              <a:t>Place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NumDealsPurchases: Number of purchases made with a discount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NumWebPurchases: Number of purchases made through the company’s website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NumCatalogPurchases: Number of purchases made using a catalogue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NumStorePurchases: Number of purchases made directly in stores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NumWebVisitsMonth: Number of visits to company’s website in the last month</a:t>
            </a:r>
            <a:endParaRPr/>
          </a:p>
          <a:p>
            <a:pPr indent="-2794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28812" y="997228"/>
            <a:ext cx="8031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IMPORTING THE PACKAGES</a:t>
            </a:r>
            <a:endParaRPr/>
          </a:p>
        </p:txBody>
      </p:sp>
      <p:pic>
        <p:nvPicPr>
          <p:cNvPr id="161" name="Google Shape;16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68" y="1305005"/>
            <a:ext cx="4020111" cy="312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27940" y="51435"/>
            <a:ext cx="9108440" cy="82994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457200" y="31750"/>
            <a:ext cx="8229600" cy="84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08-08-2023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6585109" y="46303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28812" y="997228"/>
            <a:ext cx="80316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IMPORTING THE DATASET</a:t>
            </a:r>
            <a:endParaRPr/>
          </a:p>
        </p:txBody>
      </p:sp>
      <p:pic>
        <p:nvPicPr>
          <p:cNvPr id="171" name="Google Shape;17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812" y="1420852"/>
            <a:ext cx="8031620" cy="272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