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1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72B986-3CA6-49FD-BBE1-D0C185A1FAC5}" v="15" dt="2022-03-14T07:10:08.499"/>
    <p1510:client id="{5E95417F-D233-4DB0-97ED-14164D760C62}" v="1" dt="2022-03-14T05:25:26.321"/>
    <p1510:client id="{99D1119F-EF6B-40A6-A8E3-3680EDC021B1}" v="985" dt="2022-03-14T06:44:18.3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March 13,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508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March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6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March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3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March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March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3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March 13,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4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March 13,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2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March 13,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636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March 13,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9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March 13,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March 13,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8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March 13,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51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7" r:id="rId6"/>
    <p:sldLayoutId id="2147483763" r:id="rId7"/>
    <p:sldLayoutId id="2147483764" r:id="rId8"/>
    <p:sldLayoutId id="2147483765" r:id="rId9"/>
    <p:sldLayoutId id="2147483766" r:id="rId10"/>
    <p:sldLayoutId id="214748376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o.int/director-general/speeches/detail/who-director-general-s-opening-remarks-at-the-media-briefing-on-covid-19---11-march-202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about:blan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8">
            <a:extLst>
              <a:ext uri="{FF2B5EF4-FFF2-40B4-BE49-F238E27FC236}">
                <a16:creationId xmlns:a16="http://schemas.microsoft.com/office/drawing/2014/main" id="{3E4A0FF0-C01D-4D79-B2A0-DB8ABC7F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4400" y="2266416"/>
            <a:ext cx="6370275" cy="2215991"/>
          </a:xfrm>
        </p:spPr>
        <p:txBody>
          <a:bodyPr anchor="ctr">
            <a:normAutofit/>
          </a:bodyPr>
          <a:lstStyle/>
          <a:p>
            <a:r>
              <a:rPr lang="en-US" sz="4800" dirty="0">
                <a:ea typeface="+mj-lt"/>
                <a:cs typeface="+mj-lt"/>
              </a:rPr>
              <a:t>Sentiment Analysis on Corona Virus Tweets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56925" y="3845086"/>
            <a:ext cx="4759355" cy="251935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Presented by</a:t>
            </a:r>
          </a:p>
          <a:p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Fhamid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Mottaki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Aurnob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170204058</a:t>
            </a:r>
            <a:br>
              <a:rPr lang="en-US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Mohammad Najrul Islam 170204061</a:t>
            </a:r>
            <a:br>
              <a:rPr lang="en-US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Rafsan Habib Rasan 170204069</a:t>
            </a:r>
            <a:endParaRPr lang="en-US">
              <a:solidFill>
                <a:schemeClr val="tx1"/>
              </a:solidFill>
              <a:ea typeface="Source Sans Pro"/>
            </a:endParaRPr>
          </a:p>
        </p:txBody>
      </p:sp>
      <p:sp>
        <p:nvSpPr>
          <p:cNvPr id="41" name="Freeform: Shape 10">
            <a:extLst>
              <a:ext uri="{FF2B5EF4-FFF2-40B4-BE49-F238E27FC236}">
                <a16:creationId xmlns:a16="http://schemas.microsoft.com/office/drawing/2014/main" id="{75BADA6A-2C76-4836-8989-77894EEF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4142" y="0"/>
            <a:ext cx="1972470" cy="1803719"/>
          </a:xfrm>
          <a:custGeom>
            <a:avLst/>
            <a:gdLst>
              <a:gd name="connsiteX0" fmla="*/ 434437 w 1972470"/>
              <a:gd name="connsiteY0" fmla="*/ 0 h 1803719"/>
              <a:gd name="connsiteX1" fmla="*/ 1538034 w 1972470"/>
              <a:gd name="connsiteY1" fmla="*/ 0 h 1803719"/>
              <a:gd name="connsiteX2" fmla="*/ 1683609 w 1972470"/>
              <a:gd name="connsiteY2" fmla="*/ 120110 h 1803719"/>
              <a:gd name="connsiteX3" fmla="*/ 1972470 w 1972470"/>
              <a:gd name="connsiteY3" fmla="*/ 817484 h 1803719"/>
              <a:gd name="connsiteX4" fmla="*/ 986235 w 1972470"/>
              <a:gd name="connsiteY4" fmla="*/ 1803719 h 1803719"/>
              <a:gd name="connsiteX5" fmla="*/ 0 w 1972470"/>
              <a:gd name="connsiteY5" fmla="*/ 817484 h 1803719"/>
              <a:gd name="connsiteX6" fmla="*/ 288861 w 1972470"/>
              <a:gd name="connsiteY6" fmla="*/ 120110 h 180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2470" h="1803719">
                <a:moveTo>
                  <a:pt x="434437" y="0"/>
                </a:moveTo>
                <a:lnTo>
                  <a:pt x="1538034" y="0"/>
                </a:lnTo>
                <a:lnTo>
                  <a:pt x="1683609" y="120110"/>
                </a:lnTo>
                <a:cubicBezTo>
                  <a:pt x="1862082" y="298584"/>
                  <a:pt x="1972470" y="545143"/>
                  <a:pt x="1972470" y="817484"/>
                </a:cubicBezTo>
                <a:cubicBezTo>
                  <a:pt x="1972470" y="1362167"/>
                  <a:pt x="1530918" y="1803719"/>
                  <a:pt x="986235" y="1803719"/>
                </a:cubicBezTo>
                <a:cubicBezTo>
                  <a:pt x="441552" y="1803719"/>
                  <a:pt x="0" y="1362167"/>
                  <a:pt x="0" y="817484"/>
                </a:cubicBezTo>
                <a:cubicBezTo>
                  <a:pt x="0" y="545143"/>
                  <a:pt x="110388" y="298584"/>
                  <a:pt x="288861" y="12011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254000" dir="270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2" name="Group 12">
            <a:extLst>
              <a:ext uri="{FF2B5EF4-FFF2-40B4-BE49-F238E27FC236}">
                <a16:creationId xmlns:a16="http://schemas.microsoft.com/office/drawing/2014/main" id="{4A5A234B-C533-4F71-925E-C2E8E3D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5102944"/>
            <a:ext cx="678135" cy="990000"/>
            <a:chOff x="10490969" y="1448827"/>
            <a:chExt cx="678135" cy="990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A4E75CC-E578-4228-B34E-9209851DD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14">
              <a:extLst>
                <a:ext uri="{FF2B5EF4-FFF2-40B4-BE49-F238E27FC236}">
                  <a16:creationId xmlns:a16="http://schemas.microsoft.com/office/drawing/2014/main" id="{B8047FF5-0447-419B-98AA-200D3EFCF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DEF1292-D407-482E-9952-1E54DB93B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: Shape 16">
              <a:extLst>
                <a:ext uri="{FF2B5EF4-FFF2-40B4-BE49-F238E27FC236}">
                  <a16:creationId xmlns:a16="http://schemas.microsoft.com/office/drawing/2014/main" id="{19348AA9-DD97-42EB-9AAF-66BD07020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466A19-DAD0-4666-95EF-5877CD6AFF42}"/>
              </a:ext>
            </a:extLst>
          </p:cNvPr>
          <p:cNvSpPr txBox="1"/>
          <p:nvPr/>
        </p:nvSpPr>
        <p:spPr>
          <a:xfrm>
            <a:off x="3214777" y="267419"/>
            <a:ext cx="57624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Calibri"/>
                <a:cs typeface="Calibri"/>
              </a:rPr>
              <a:t>Implementation (Continued)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C910FC-F146-4C03-83CA-4A13BC2E9FF5}"/>
              </a:ext>
            </a:extLst>
          </p:cNvPr>
          <p:cNvSpPr txBox="1"/>
          <p:nvPr/>
        </p:nvSpPr>
        <p:spPr>
          <a:xfrm>
            <a:off x="1201947" y="1187570"/>
            <a:ext cx="330391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800" b="1">
                <a:latin typeface="Calibri"/>
                <a:cs typeface="Calibri"/>
              </a:rPr>
              <a:t>Data Preprocessing: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C3B7EB8-CF35-4A6B-9438-91D1DDBB3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702" y="1861356"/>
            <a:ext cx="8695427" cy="412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24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466A19-DAD0-4666-95EF-5877CD6AFF42}"/>
              </a:ext>
            </a:extLst>
          </p:cNvPr>
          <p:cNvSpPr txBox="1"/>
          <p:nvPr/>
        </p:nvSpPr>
        <p:spPr>
          <a:xfrm>
            <a:off x="3214777" y="267419"/>
            <a:ext cx="57624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Calibri"/>
                <a:cs typeface="Calibri"/>
              </a:rPr>
              <a:t>Implementation (Continued)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C910FC-F146-4C03-83CA-4A13BC2E9FF5}"/>
              </a:ext>
            </a:extLst>
          </p:cNvPr>
          <p:cNvSpPr txBox="1"/>
          <p:nvPr/>
        </p:nvSpPr>
        <p:spPr>
          <a:xfrm>
            <a:off x="1201947" y="1187570"/>
            <a:ext cx="330391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800" b="1">
                <a:latin typeface="Calibri"/>
                <a:cs typeface="Calibri"/>
              </a:rPr>
              <a:t>Data Preprocessing: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48A5BBE-050A-4FEE-828B-3F545A7CA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17" y="1710677"/>
            <a:ext cx="8939839" cy="48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30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7D3085-FDC8-4514-A149-4D2F8A1E7776}"/>
              </a:ext>
            </a:extLst>
          </p:cNvPr>
          <p:cNvSpPr txBox="1"/>
          <p:nvPr/>
        </p:nvSpPr>
        <p:spPr>
          <a:xfrm>
            <a:off x="3200400" y="152400"/>
            <a:ext cx="5791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Calibri"/>
                <a:cs typeface="Calibri"/>
              </a:rPr>
              <a:t>Implementation (Continued)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03289-5049-4F62-9D67-5B0942038A89}"/>
              </a:ext>
            </a:extLst>
          </p:cNvPr>
          <p:cNvSpPr txBox="1"/>
          <p:nvPr/>
        </p:nvSpPr>
        <p:spPr>
          <a:xfrm>
            <a:off x="900022" y="1331343"/>
            <a:ext cx="337580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800" b="1">
                <a:latin typeface="Calibri"/>
                <a:cs typeface="Calibri"/>
              </a:rPr>
              <a:t>Feature Extraction: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30869E55-3188-483A-9036-7624C3487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325" y="1849098"/>
            <a:ext cx="6725728" cy="202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37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F886A4-6890-4F3E-86A3-0B7F241BE4D2}"/>
              </a:ext>
            </a:extLst>
          </p:cNvPr>
          <p:cNvSpPr txBox="1"/>
          <p:nvPr/>
        </p:nvSpPr>
        <p:spPr>
          <a:xfrm>
            <a:off x="3071004" y="267419"/>
            <a:ext cx="60643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Calibri"/>
                <a:cs typeface="Calibri"/>
              </a:rPr>
              <a:t>Implementation (Continued)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AF65E-B11C-4EFE-A2A5-F809CA564633}"/>
              </a:ext>
            </a:extLst>
          </p:cNvPr>
          <p:cNvSpPr txBox="1"/>
          <p:nvPr/>
        </p:nvSpPr>
        <p:spPr>
          <a:xfrm>
            <a:off x="1187570" y="1503872"/>
            <a:ext cx="491418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800" b="1">
                <a:latin typeface="Calibri"/>
                <a:cs typeface="Calibri"/>
              </a:rPr>
              <a:t>Machine Learning Algorithms: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9657E2-6EC7-47CD-ACC8-915229483818}"/>
              </a:ext>
            </a:extLst>
          </p:cNvPr>
          <p:cNvSpPr txBox="1"/>
          <p:nvPr/>
        </p:nvSpPr>
        <p:spPr>
          <a:xfrm>
            <a:off x="3789872" y="2495910"/>
            <a:ext cx="638067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 dirty="0">
                <a:latin typeface="Calibri"/>
                <a:cs typeface="Calibri"/>
              </a:rPr>
              <a:t>Support Vector Machine(SVM)</a:t>
            </a:r>
          </a:p>
          <a:p>
            <a:pPr>
              <a:buChar char="•"/>
            </a:pPr>
            <a:r>
              <a:rPr lang="en-US" sz="2400" dirty="0">
                <a:latin typeface="Calibri"/>
                <a:cs typeface="Calibri"/>
              </a:rPr>
              <a:t>Logistic Regression(LR)</a:t>
            </a:r>
          </a:p>
          <a:p>
            <a:pPr>
              <a:buChar char="•"/>
            </a:pPr>
            <a:r>
              <a:rPr lang="en-US" sz="2400" dirty="0">
                <a:latin typeface="Calibri"/>
                <a:cs typeface="Calibri"/>
              </a:rPr>
              <a:t>Naïve Bayes</a:t>
            </a:r>
          </a:p>
          <a:p>
            <a:pPr>
              <a:buChar char="•"/>
            </a:pPr>
            <a:r>
              <a:rPr lang="en-US" sz="2400" dirty="0">
                <a:latin typeface="Calibri"/>
                <a:cs typeface="Calibri"/>
              </a:rPr>
              <a:t>Random Forest(RF)</a:t>
            </a:r>
          </a:p>
          <a:p>
            <a:pPr>
              <a:buChar char="•"/>
            </a:pPr>
            <a:r>
              <a:rPr lang="en-US" sz="2400" dirty="0" err="1">
                <a:latin typeface="Calibri"/>
                <a:cs typeface="Calibri"/>
              </a:rPr>
              <a:t>eXtreme</a:t>
            </a:r>
            <a:r>
              <a:rPr lang="en-US" sz="2400" dirty="0">
                <a:latin typeface="Calibri"/>
                <a:cs typeface="Calibri"/>
              </a:rPr>
              <a:t> Gradient Boosting(</a:t>
            </a:r>
            <a:r>
              <a:rPr lang="en-US" sz="2400" dirty="0" err="1">
                <a:latin typeface="Calibri"/>
                <a:cs typeface="Calibri"/>
              </a:rPr>
              <a:t>XGBoost</a:t>
            </a:r>
            <a:r>
              <a:rPr lang="en-US" sz="2400" dirty="0">
                <a:latin typeface="Calibri"/>
                <a:cs typeface="Calibri"/>
              </a:rPr>
              <a:t>)</a:t>
            </a:r>
          </a:p>
          <a:p>
            <a:pPr>
              <a:buChar char="•"/>
            </a:pP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6617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4CDD20-7C76-4552-9B14-3FD59617A500}"/>
              </a:ext>
            </a:extLst>
          </p:cNvPr>
          <p:cNvSpPr txBox="1"/>
          <p:nvPr/>
        </p:nvSpPr>
        <p:spPr>
          <a:xfrm>
            <a:off x="4235570" y="109268"/>
            <a:ext cx="37208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Calibri"/>
                <a:cs typeface="Calibri"/>
              </a:rPr>
              <a:t>Result Analysis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66243-E1E2-49DE-9539-8567171F2DCA}"/>
              </a:ext>
            </a:extLst>
          </p:cNvPr>
          <p:cNvSpPr txBox="1"/>
          <p:nvPr/>
        </p:nvSpPr>
        <p:spPr>
          <a:xfrm>
            <a:off x="353683" y="1144438"/>
            <a:ext cx="1073701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 b="1" dirty="0">
                <a:latin typeface="Calibri"/>
                <a:cs typeface="Calibri"/>
              </a:rPr>
              <a:t>Model 1 Exp 1: </a:t>
            </a:r>
            <a:r>
              <a:rPr lang="en-US" sz="2400" dirty="0">
                <a:latin typeface="Calibri"/>
                <a:cs typeface="Calibri"/>
              </a:rPr>
              <a:t>Lemmatization + TF-IDF(without removing non alphabetic characters)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90B41F-D6D9-4A51-983D-E2D43DA434BA}"/>
              </a:ext>
            </a:extLst>
          </p:cNvPr>
          <p:cNvSpPr txBox="1"/>
          <p:nvPr/>
        </p:nvSpPr>
        <p:spPr>
          <a:xfrm>
            <a:off x="3623733" y="4512733"/>
            <a:ext cx="4944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Table 1: Performance Scores for Model1 Exp 1</a:t>
            </a:r>
            <a:endParaRPr lang="en-US" dirty="0"/>
          </a:p>
        </p:txBody>
      </p:sp>
      <p:pic>
        <p:nvPicPr>
          <p:cNvPr id="11" name="Picture 11" descr="Table&#10;&#10;Description automatically generated">
            <a:extLst>
              <a:ext uri="{FF2B5EF4-FFF2-40B4-BE49-F238E27FC236}">
                <a16:creationId xmlns:a16="http://schemas.microsoft.com/office/drawing/2014/main" id="{75A843C8-2AEB-4E4A-836A-194473D13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119" y="2052012"/>
            <a:ext cx="8494141" cy="193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85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D0296-7118-42E8-B38B-03A88BCFE828}"/>
              </a:ext>
            </a:extLst>
          </p:cNvPr>
          <p:cNvSpPr txBox="1"/>
          <p:nvPr/>
        </p:nvSpPr>
        <p:spPr>
          <a:xfrm>
            <a:off x="3002845" y="222955"/>
            <a:ext cx="61863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Calibri"/>
                <a:cs typeface="Calibri"/>
              </a:rPr>
              <a:t>Result Analysis(Continued)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23584-08A9-44BC-8979-98429F195A79}"/>
              </a:ext>
            </a:extLst>
          </p:cNvPr>
          <p:cNvSpPr txBox="1"/>
          <p:nvPr/>
        </p:nvSpPr>
        <p:spPr>
          <a:xfrm>
            <a:off x="1041400" y="1281289"/>
            <a:ext cx="37450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800" b="1">
                <a:latin typeface="Calibri"/>
                <a:cs typeface="Calibri"/>
              </a:rPr>
              <a:t>Comparison Graph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CB72751-B30E-40C5-8330-91126E2BE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820" y="1720603"/>
            <a:ext cx="7844232" cy="468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07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4CDD20-7C76-4552-9B14-3FD59617A500}"/>
              </a:ext>
            </a:extLst>
          </p:cNvPr>
          <p:cNvSpPr txBox="1"/>
          <p:nvPr/>
        </p:nvSpPr>
        <p:spPr>
          <a:xfrm>
            <a:off x="3344174" y="109268"/>
            <a:ext cx="55036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Calibri"/>
                <a:cs typeface="Calibri"/>
              </a:rPr>
              <a:t>Result Analysis (Continued)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66243-E1E2-49DE-9539-8567171F2DCA}"/>
              </a:ext>
            </a:extLst>
          </p:cNvPr>
          <p:cNvSpPr txBox="1"/>
          <p:nvPr/>
        </p:nvSpPr>
        <p:spPr>
          <a:xfrm>
            <a:off x="353683" y="1144438"/>
            <a:ext cx="1073701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 b="1" dirty="0">
                <a:latin typeface="Calibri"/>
                <a:cs typeface="Calibri"/>
              </a:rPr>
              <a:t>Model 1 Exp 2: </a:t>
            </a:r>
            <a:r>
              <a:rPr lang="en-US" sz="2400" dirty="0">
                <a:latin typeface="Calibri"/>
                <a:cs typeface="Calibri"/>
              </a:rPr>
              <a:t>Lemmatization + Bag of Words(without removing non alphabetic characters)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90B41F-D6D9-4A51-983D-E2D43DA434BA}"/>
              </a:ext>
            </a:extLst>
          </p:cNvPr>
          <p:cNvSpPr txBox="1"/>
          <p:nvPr/>
        </p:nvSpPr>
        <p:spPr>
          <a:xfrm>
            <a:off x="3623733" y="4512733"/>
            <a:ext cx="4944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Table 1: Performance Scores for Model1 Exp 2</a:t>
            </a:r>
            <a:endParaRPr lang="en-US" dirty="0"/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8088BE92-57E3-48AC-86FC-CABAEB99A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47" y="2089234"/>
            <a:ext cx="8278482" cy="186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64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D0296-7118-42E8-B38B-03A88BCFE828}"/>
              </a:ext>
            </a:extLst>
          </p:cNvPr>
          <p:cNvSpPr txBox="1"/>
          <p:nvPr/>
        </p:nvSpPr>
        <p:spPr>
          <a:xfrm>
            <a:off x="3002845" y="222955"/>
            <a:ext cx="61863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Calibri"/>
                <a:cs typeface="Calibri"/>
              </a:rPr>
              <a:t>Result Analysis(Continued)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23584-08A9-44BC-8979-98429F195A79}"/>
              </a:ext>
            </a:extLst>
          </p:cNvPr>
          <p:cNvSpPr txBox="1"/>
          <p:nvPr/>
        </p:nvSpPr>
        <p:spPr>
          <a:xfrm>
            <a:off x="1041400" y="1281289"/>
            <a:ext cx="37450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800" b="1">
                <a:latin typeface="Calibri"/>
                <a:cs typeface="Calibri"/>
              </a:rPr>
              <a:t>Comparison Graph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FC1545F-E8E6-446A-9935-FF135D795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29" y="1715810"/>
            <a:ext cx="8494142" cy="502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48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4CDD20-7C76-4552-9B14-3FD59617A500}"/>
              </a:ext>
            </a:extLst>
          </p:cNvPr>
          <p:cNvSpPr txBox="1"/>
          <p:nvPr/>
        </p:nvSpPr>
        <p:spPr>
          <a:xfrm>
            <a:off x="3272287" y="80513"/>
            <a:ext cx="58630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Calibri"/>
                <a:cs typeface="Calibri"/>
              </a:rPr>
              <a:t>Result Analysis (Continued)</a:t>
            </a:r>
            <a:endParaRPr lang="en-US" sz="3600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66243-E1E2-49DE-9539-8567171F2DCA}"/>
              </a:ext>
            </a:extLst>
          </p:cNvPr>
          <p:cNvSpPr txBox="1"/>
          <p:nvPr/>
        </p:nvSpPr>
        <p:spPr>
          <a:xfrm>
            <a:off x="353683" y="1144438"/>
            <a:ext cx="107370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 b="1" dirty="0">
                <a:latin typeface="Calibri"/>
                <a:cs typeface="Calibri"/>
              </a:rPr>
              <a:t>Model 2 Exp 1: </a:t>
            </a:r>
            <a:r>
              <a:rPr lang="en-US" sz="2400" dirty="0">
                <a:latin typeface="Calibri"/>
                <a:cs typeface="Calibri"/>
              </a:rPr>
              <a:t>Lemmatization + TF-IDF(with removing non alphabetic characters)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90B41F-D6D9-4A51-983D-E2D43DA434BA}"/>
              </a:ext>
            </a:extLst>
          </p:cNvPr>
          <p:cNvSpPr txBox="1"/>
          <p:nvPr/>
        </p:nvSpPr>
        <p:spPr>
          <a:xfrm>
            <a:off x="3623733" y="4512733"/>
            <a:ext cx="4944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Table 1: Performance Scores for Model2 Exp 1</a:t>
            </a:r>
            <a:endParaRPr lang="en-US" dirty="0"/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06E210A9-4B93-4B17-A42C-D5BA38D72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967" y="2128671"/>
            <a:ext cx="8034067" cy="172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57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D0296-7118-42E8-B38B-03A88BCFE828}"/>
              </a:ext>
            </a:extLst>
          </p:cNvPr>
          <p:cNvSpPr txBox="1"/>
          <p:nvPr/>
        </p:nvSpPr>
        <p:spPr>
          <a:xfrm>
            <a:off x="3002845" y="222955"/>
            <a:ext cx="61863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Calibri"/>
                <a:cs typeface="Calibri"/>
              </a:rPr>
              <a:t>Result Analysis(Continued)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23584-08A9-44BC-8979-98429F195A79}"/>
              </a:ext>
            </a:extLst>
          </p:cNvPr>
          <p:cNvSpPr txBox="1"/>
          <p:nvPr/>
        </p:nvSpPr>
        <p:spPr>
          <a:xfrm>
            <a:off x="1041400" y="1281289"/>
            <a:ext cx="37450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800" b="1">
                <a:latin typeface="Calibri"/>
                <a:cs typeface="Calibri"/>
              </a:rPr>
              <a:t>Comparison Graph</a:t>
            </a:r>
          </a:p>
        </p:txBody>
      </p:sp>
      <p:pic>
        <p:nvPicPr>
          <p:cNvPr id="4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AA4C4931-8211-431A-9B07-3ADC59CF3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118" y="1813823"/>
            <a:ext cx="8105954" cy="486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DD79E5-63E2-49D9-9648-86A9A65B5AF8}"/>
              </a:ext>
            </a:extLst>
          </p:cNvPr>
          <p:cNvSpPr txBox="1"/>
          <p:nvPr/>
        </p:nvSpPr>
        <p:spPr>
          <a:xfrm>
            <a:off x="4896928" y="569344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latin typeface="Calibri"/>
                <a:cs typeface="Calibri"/>
              </a:rPr>
              <a:t>Overview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D6917-47AD-43D9-AF9F-3B64CDA3CE4B}"/>
              </a:ext>
            </a:extLst>
          </p:cNvPr>
          <p:cNvSpPr txBox="1"/>
          <p:nvPr/>
        </p:nvSpPr>
        <p:spPr>
          <a:xfrm>
            <a:off x="2467155" y="1877683"/>
            <a:ext cx="4008407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800" b="1" dirty="0">
                <a:latin typeface="Calibri"/>
                <a:cs typeface="Calibri"/>
              </a:rPr>
              <a:t> Introduction</a:t>
            </a:r>
          </a:p>
          <a:p>
            <a:pPr>
              <a:buChar char="•"/>
            </a:pPr>
            <a:endParaRPr lang="en-US" sz="2800" b="1" dirty="0">
              <a:latin typeface="Calibri"/>
              <a:cs typeface="Calibri"/>
            </a:endParaRPr>
          </a:p>
          <a:p>
            <a:pPr>
              <a:buChar char="•"/>
            </a:pPr>
            <a:r>
              <a:rPr lang="en-US" sz="2800" b="1" dirty="0">
                <a:latin typeface="Calibri"/>
                <a:cs typeface="Calibri"/>
              </a:rPr>
              <a:t> Motivation</a:t>
            </a:r>
          </a:p>
          <a:p>
            <a:pPr>
              <a:buChar char="•"/>
            </a:pPr>
            <a:endParaRPr lang="en-US" sz="2800" b="1" dirty="0">
              <a:latin typeface="Calibri"/>
              <a:cs typeface="Calibri"/>
            </a:endParaRPr>
          </a:p>
          <a:p>
            <a:pPr>
              <a:buChar char="•"/>
            </a:pPr>
            <a:r>
              <a:rPr lang="en-US" sz="2800" b="1" dirty="0">
                <a:latin typeface="Calibri"/>
                <a:cs typeface="Calibri"/>
              </a:rPr>
              <a:t>Literature Review</a:t>
            </a:r>
          </a:p>
          <a:p>
            <a:pPr>
              <a:buChar char="•"/>
            </a:pPr>
            <a:endParaRPr lang="en-US" sz="2800" b="1" dirty="0">
              <a:latin typeface="Calibri"/>
              <a:cs typeface="Calibri"/>
            </a:endParaRPr>
          </a:p>
          <a:p>
            <a:pPr>
              <a:buChar char="•"/>
            </a:pPr>
            <a:r>
              <a:rPr lang="en-US" sz="2800" b="1" dirty="0">
                <a:latin typeface="Calibri"/>
                <a:cs typeface="Calibri"/>
              </a:rPr>
              <a:t> Dataset Description</a:t>
            </a:r>
          </a:p>
          <a:p>
            <a:pPr>
              <a:buChar char="•"/>
            </a:pPr>
            <a:endParaRPr lang="en-US" sz="2800" b="1" dirty="0">
              <a:latin typeface="Calibri"/>
              <a:cs typeface="Calibri"/>
            </a:endParaRPr>
          </a:p>
          <a:p>
            <a:pPr>
              <a:buChar char="•"/>
            </a:pPr>
            <a:r>
              <a:rPr lang="en-US" sz="2800" b="1" dirty="0">
                <a:latin typeface="Calibri"/>
                <a:cs typeface="Calibri"/>
              </a:rPr>
              <a:t>Implementation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DFA38-BDD2-4FA0-AFCB-E1F276523154}"/>
              </a:ext>
            </a:extLst>
          </p:cNvPr>
          <p:cNvSpPr txBox="1"/>
          <p:nvPr/>
        </p:nvSpPr>
        <p:spPr>
          <a:xfrm>
            <a:off x="7527985" y="1877683"/>
            <a:ext cx="3778369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800" b="1" dirty="0">
                <a:latin typeface="Calibri"/>
                <a:cs typeface="Calibri"/>
              </a:rPr>
              <a:t>Result Analysis</a:t>
            </a:r>
          </a:p>
          <a:p>
            <a:pPr>
              <a:buChar char="•"/>
            </a:pPr>
            <a:endParaRPr lang="en-US" sz="2800" b="1" dirty="0">
              <a:latin typeface="Calibri"/>
              <a:cs typeface="Calibri"/>
            </a:endParaRPr>
          </a:p>
          <a:p>
            <a:pPr>
              <a:buChar char="•"/>
            </a:pPr>
            <a:r>
              <a:rPr lang="en-US" sz="2800" b="1" dirty="0">
                <a:latin typeface="Calibri"/>
                <a:cs typeface="Calibri"/>
              </a:rPr>
              <a:t> Future Work</a:t>
            </a:r>
          </a:p>
          <a:p>
            <a:pPr>
              <a:buChar char="•"/>
            </a:pPr>
            <a:endParaRPr lang="en-US" sz="2800" b="1" dirty="0">
              <a:latin typeface="Calibri"/>
              <a:cs typeface="Calibri"/>
            </a:endParaRPr>
          </a:p>
          <a:p>
            <a:pPr>
              <a:buChar char="•"/>
            </a:pPr>
            <a:r>
              <a:rPr lang="en-US" sz="2800" b="1" dirty="0">
                <a:latin typeface="Calibri"/>
                <a:cs typeface="Calibri"/>
              </a:rPr>
              <a:t> Conclusion</a:t>
            </a:r>
          </a:p>
          <a:p>
            <a:pPr>
              <a:buChar char="•"/>
            </a:pPr>
            <a:endParaRPr lang="en-US" sz="2800" b="1" dirty="0">
              <a:latin typeface="Calibri"/>
              <a:cs typeface="Calibri"/>
            </a:endParaRPr>
          </a:p>
          <a:p>
            <a:pPr>
              <a:buChar char="•"/>
            </a:pPr>
            <a:r>
              <a:rPr lang="en-US" sz="2800" b="1" dirty="0">
                <a:latin typeface="Calibri"/>
                <a:cs typeface="Calibri"/>
              </a:rPr>
              <a:t> References</a:t>
            </a:r>
          </a:p>
        </p:txBody>
      </p:sp>
    </p:spTree>
    <p:extLst>
      <p:ext uri="{BB962C8B-B14F-4D97-AF65-F5344CB8AC3E}">
        <p14:creationId xmlns:p14="http://schemas.microsoft.com/office/powerpoint/2010/main" val="3768080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4CDD20-7C76-4552-9B14-3FD59617A500}"/>
              </a:ext>
            </a:extLst>
          </p:cNvPr>
          <p:cNvSpPr txBox="1"/>
          <p:nvPr/>
        </p:nvSpPr>
        <p:spPr>
          <a:xfrm>
            <a:off x="3229155" y="138023"/>
            <a:ext cx="57336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Calibri"/>
                <a:cs typeface="Calibri"/>
              </a:rPr>
              <a:t>Result Analysis (Continued)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66243-E1E2-49DE-9539-8567171F2DCA}"/>
              </a:ext>
            </a:extLst>
          </p:cNvPr>
          <p:cNvSpPr txBox="1"/>
          <p:nvPr/>
        </p:nvSpPr>
        <p:spPr>
          <a:xfrm>
            <a:off x="353683" y="1144438"/>
            <a:ext cx="1073701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 b="1" dirty="0">
                <a:latin typeface="Calibri"/>
                <a:cs typeface="Calibri"/>
              </a:rPr>
              <a:t>Model 2 Exp 2: </a:t>
            </a:r>
            <a:r>
              <a:rPr lang="en-US" sz="2400" dirty="0">
                <a:latin typeface="Calibri"/>
                <a:cs typeface="Calibri"/>
              </a:rPr>
              <a:t>Lemmatization + Bag of Words(with removing non alphabetic characters)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90B41F-D6D9-4A51-983D-E2D43DA434BA}"/>
              </a:ext>
            </a:extLst>
          </p:cNvPr>
          <p:cNvSpPr txBox="1"/>
          <p:nvPr/>
        </p:nvSpPr>
        <p:spPr>
          <a:xfrm>
            <a:off x="3623733" y="4512733"/>
            <a:ext cx="4944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Table 1: Performance Scores for Model2 Exp 2</a:t>
            </a:r>
            <a:endParaRPr lang="en-US" dirty="0"/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747AE124-8DB1-4E4D-A03D-21F37A210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627" y="2054388"/>
            <a:ext cx="7602747" cy="16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21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D0296-7118-42E8-B38B-03A88BCFE828}"/>
              </a:ext>
            </a:extLst>
          </p:cNvPr>
          <p:cNvSpPr txBox="1"/>
          <p:nvPr/>
        </p:nvSpPr>
        <p:spPr>
          <a:xfrm>
            <a:off x="3002845" y="222955"/>
            <a:ext cx="61863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Calibri"/>
                <a:cs typeface="Calibri"/>
              </a:rPr>
              <a:t>Result Analysis(Continued)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23584-08A9-44BC-8979-98429F195A79}"/>
              </a:ext>
            </a:extLst>
          </p:cNvPr>
          <p:cNvSpPr txBox="1"/>
          <p:nvPr/>
        </p:nvSpPr>
        <p:spPr>
          <a:xfrm>
            <a:off x="1041400" y="1281289"/>
            <a:ext cx="37450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800" b="1">
                <a:latin typeface="Calibri"/>
                <a:cs typeface="Calibri"/>
              </a:rPr>
              <a:t>Comparison Graph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DAE0947A-971F-4EAB-804F-F939F28B5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042" y="1813823"/>
            <a:ext cx="7919048" cy="479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34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921569-5393-4128-AF9B-84D040AC7133}"/>
              </a:ext>
            </a:extLst>
          </p:cNvPr>
          <p:cNvSpPr txBox="1"/>
          <p:nvPr/>
        </p:nvSpPr>
        <p:spPr>
          <a:xfrm>
            <a:off x="4724400" y="18115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Calibri"/>
                <a:cs typeface="Calibri"/>
              </a:rPr>
              <a:t>Future Work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8B5F50-1A98-4926-9EA0-DDE46CCBB194}"/>
              </a:ext>
            </a:extLst>
          </p:cNvPr>
          <p:cNvSpPr txBox="1"/>
          <p:nvPr/>
        </p:nvSpPr>
        <p:spPr>
          <a:xfrm>
            <a:off x="2424024" y="2251495"/>
            <a:ext cx="8508519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we intent to apply different deep learning algorithms.</a:t>
            </a:r>
            <a:endParaRPr lang="en-US" sz="2200" dirty="0">
              <a:latin typeface="Calibri"/>
              <a:cs typeface="Calibri"/>
            </a:endParaRPr>
          </a:p>
          <a:p>
            <a:endParaRPr lang="en-US"/>
          </a:p>
          <a:p>
            <a:pPr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We will utilize a different enriched dataset and intend to employ</a:t>
            </a:r>
            <a:br>
              <a:rPr lang="en-US" sz="2200" dirty="0">
                <a:ea typeface="+mn-lt"/>
                <a:cs typeface="+mn-lt"/>
              </a:rPr>
            </a:br>
            <a:r>
              <a:rPr lang="en-US" sz="2200" dirty="0">
                <a:ea typeface="+mn-lt"/>
                <a:cs typeface="+mn-lt"/>
              </a:rPr>
              <a:t>alternative feature extraction methods.</a:t>
            </a: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787F4-E304-49DF-83F5-6C28ACDCD0B1}"/>
              </a:ext>
            </a:extLst>
          </p:cNvPr>
          <p:cNvSpPr txBox="1"/>
          <p:nvPr/>
        </p:nvSpPr>
        <p:spPr>
          <a:xfrm>
            <a:off x="1575759" y="1259457"/>
            <a:ext cx="589184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>
                <a:latin typeface="Calibri"/>
                <a:cs typeface="Calibri"/>
              </a:rPr>
              <a:t>To improve results and see the differences between various models:</a:t>
            </a:r>
          </a:p>
        </p:txBody>
      </p:sp>
    </p:spTree>
    <p:extLst>
      <p:ext uri="{BB962C8B-B14F-4D97-AF65-F5344CB8AC3E}">
        <p14:creationId xmlns:p14="http://schemas.microsoft.com/office/powerpoint/2010/main" val="2524470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6E8798-7593-4A4B-9506-4EE0DA930DBB}"/>
              </a:ext>
            </a:extLst>
          </p:cNvPr>
          <p:cNvSpPr txBox="1"/>
          <p:nvPr/>
        </p:nvSpPr>
        <p:spPr>
          <a:xfrm>
            <a:off x="4724400" y="12364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Calibri"/>
                <a:cs typeface="Calibri"/>
              </a:rPr>
              <a:t>Conclusion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FC5C64-2B9E-4CC6-B2F4-B4AE51027C82}"/>
              </a:ext>
            </a:extLst>
          </p:cNvPr>
          <p:cNvSpPr txBox="1"/>
          <p:nvPr/>
        </p:nvSpPr>
        <p:spPr>
          <a:xfrm>
            <a:off x="1302589" y="1719532"/>
            <a:ext cx="9586822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200" dirty="0">
                <a:latin typeface="Calibri"/>
                <a:cs typeface="Calibri"/>
              </a:rPr>
              <a:t>With the help of this project, we can identify people’s views on COVID-19 .</a:t>
            </a:r>
          </a:p>
          <a:p>
            <a:endParaRPr lang="en-US"/>
          </a:p>
          <a:p>
            <a:pPr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We got the best result for SVM and Logistic Regression which is 56.09% and 56.53%, while using Bag of Words for feature extraction and Lemmatization with removing non alphabetic characters on the test data set.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br>
              <a:rPr lang="en-US" dirty="0"/>
            </a:br>
            <a:endParaRPr lang="en-US" dirty="0"/>
          </a:p>
          <a:p>
            <a:pPr>
              <a:buChar char="•"/>
            </a:pPr>
            <a:endParaRPr lang="en-US" sz="2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2352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414053-9988-401C-A17F-08E061F03781}"/>
              </a:ext>
            </a:extLst>
          </p:cNvPr>
          <p:cNvSpPr txBox="1"/>
          <p:nvPr/>
        </p:nvSpPr>
        <p:spPr>
          <a:xfrm>
            <a:off x="4724400" y="20990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Calibri"/>
                <a:cs typeface="Calibri"/>
              </a:rPr>
              <a:t>References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8DD745-A0B4-441B-B23F-01EAF9323916}"/>
              </a:ext>
            </a:extLst>
          </p:cNvPr>
          <p:cNvSpPr txBox="1"/>
          <p:nvPr/>
        </p:nvSpPr>
        <p:spPr>
          <a:xfrm>
            <a:off x="928778" y="957533"/>
            <a:ext cx="10334444" cy="56179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>
                <a:latin typeface="Calibri"/>
                <a:cs typeface="Calibri"/>
              </a:rPr>
              <a:t>[1] </a:t>
            </a:r>
            <a:r>
              <a:rPr lang="en-US" sz="2400">
                <a:solidFill>
                  <a:srgbClr val="6EAC1C"/>
                </a:solidFill>
                <a:latin typeface="Calibri"/>
                <a:cs typeface="Calibri"/>
                <a:hlinkClick r:id="rId2"/>
              </a:rPr>
              <a:t>https://www.who.int/director-general/speeches/detail/who-director-general-s-opening-remarks-at-the-media-briefing-on-covid-19---11-march-2020</a:t>
            </a:r>
          </a:p>
          <a:p>
            <a:endParaRPr lang="en-US" sz="2400"/>
          </a:p>
          <a:p>
            <a:pPr>
              <a:buChar char="•"/>
            </a:pPr>
            <a:r>
              <a:rPr lang="en-US" sz="2400">
                <a:latin typeface="Calibri"/>
                <a:cs typeface="Calibri"/>
              </a:rPr>
              <a:t>[2] S. S. Aljameel, D. A. Alabbad, N. A. Alzahrani, S. M. Alqarni, F. A. Alamoudi, L. M.Babili, S. K. Aljaafary, and F. M. Alshamrani, “A sentiment analysis approach to predict an individual’s awareness of the precautionary procedures to prevent covid-19 outbreaks in saudi arabia,” International journal of environmental research and public health, vol. 18,no. 1, p. 218,202</a:t>
            </a:r>
          </a:p>
          <a:p>
            <a:endParaRPr lang="en-US" sz="2400"/>
          </a:p>
          <a:p>
            <a:pPr>
              <a:buChar char="•"/>
            </a:pPr>
            <a:r>
              <a:rPr lang="en-US" sz="2400">
                <a:latin typeface="Calibri"/>
                <a:cs typeface="Calibri"/>
              </a:rPr>
              <a:t>[3] X. Zhang, H. Saleh, E. M. Younis, R. Sahal, and A. A. Ali, “Predicting coronavirus pan-</a:t>
            </a:r>
            <a:br>
              <a:rPr lang="en-US" sz="2400">
                <a:latin typeface="Calibri"/>
                <a:cs typeface="Calibri"/>
              </a:rPr>
            </a:br>
            <a:r>
              <a:rPr lang="en-US" sz="2400">
                <a:latin typeface="Calibri"/>
                <a:cs typeface="Calibri"/>
              </a:rPr>
              <a:t>demic in real-time using machine learning and big data streaming system,” Complexity,</a:t>
            </a:r>
            <a:br>
              <a:rPr lang="en-US" sz="2400">
                <a:latin typeface="Calibri"/>
                <a:cs typeface="Calibri"/>
              </a:rPr>
            </a:br>
            <a:r>
              <a:rPr lang="en-US" sz="2400">
                <a:latin typeface="Calibri"/>
                <a:cs typeface="Calibri"/>
              </a:rPr>
              <a:t>vol. 2020, 202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00120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49FD96-ECD8-4DDA-9636-9C5921413ACD}"/>
              </a:ext>
            </a:extLst>
          </p:cNvPr>
          <p:cNvSpPr txBox="1"/>
          <p:nvPr/>
        </p:nvSpPr>
        <p:spPr>
          <a:xfrm>
            <a:off x="4221192" y="3042249"/>
            <a:ext cx="374961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latin typeface="Calibri"/>
                <a:cs typeface="Calibri"/>
              </a:rPr>
              <a:t>THANK YOU!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8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888855-FB4E-47EA-8F03-E6FFE3C235FE}"/>
              </a:ext>
            </a:extLst>
          </p:cNvPr>
          <p:cNvSpPr txBox="1"/>
          <p:nvPr/>
        </p:nvSpPr>
        <p:spPr>
          <a:xfrm>
            <a:off x="4724400" y="396815"/>
            <a:ext cx="29444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latin typeface="Calibri"/>
                <a:cs typeface="Calibri"/>
              </a:rPr>
              <a:t>Introduction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213BF4-16F5-4F6F-A825-C713F4F2AB6E}"/>
              </a:ext>
            </a:extLst>
          </p:cNvPr>
          <p:cNvSpPr txBox="1"/>
          <p:nvPr/>
        </p:nvSpPr>
        <p:spPr>
          <a:xfrm>
            <a:off x="497457" y="1906439"/>
            <a:ext cx="11398369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 dirty="0">
                <a:latin typeface="Calibri"/>
                <a:cs typeface="Calibri"/>
              </a:rPr>
              <a:t>The World Health Organization (WHO) classified COVID-19, also known as Corona Virus</a:t>
            </a:r>
          </a:p>
          <a:p>
            <a:r>
              <a:rPr lang="en-US" sz="2400" dirty="0">
                <a:latin typeface="Calibri"/>
                <a:cs typeface="Calibri"/>
              </a:rPr>
              <a:t>      Disease of 2019, as a pandemic on March 11, 2020.[1]</a:t>
            </a:r>
          </a:p>
          <a:p>
            <a:endParaRPr lang="en-US" sz="2400" dirty="0">
              <a:latin typeface="Calibri"/>
              <a:cs typeface="Calibri"/>
            </a:endParaRPr>
          </a:p>
          <a:p>
            <a:pPr>
              <a:buChar char="•"/>
            </a:pPr>
            <a:r>
              <a:rPr lang="en-US" sz="2400" dirty="0">
                <a:latin typeface="Calibri"/>
                <a:cs typeface="Calibri"/>
              </a:rPr>
              <a:t>People are experiencing worry, dread, and anxiety as a result of the exponentially increasing number of instances throughout the world.</a:t>
            </a:r>
          </a:p>
          <a:p>
            <a:endParaRPr lang="en-US" sz="2400" dirty="0">
              <a:ea typeface="Source Sans Pro"/>
            </a:endParaRPr>
          </a:p>
          <a:p>
            <a:pPr>
              <a:buChar char="•"/>
            </a:pPr>
            <a:r>
              <a:rPr lang="en-US" sz="2400" dirty="0">
                <a:latin typeface="Calibri"/>
                <a:cs typeface="Calibri"/>
              </a:rPr>
              <a:t>The worldwide population’s mental and physical health has been proven to be directly proportionate to this pandemic sickness.</a:t>
            </a:r>
            <a:endParaRPr lang="en-US" sz="2400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7477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FF3752-0D96-48CA-A7BD-60C3F571238B}"/>
              </a:ext>
            </a:extLst>
          </p:cNvPr>
          <p:cNvSpPr txBox="1"/>
          <p:nvPr/>
        </p:nvSpPr>
        <p:spPr>
          <a:xfrm>
            <a:off x="4724400" y="41119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Calibri"/>
                <a:cs typeface="Calibri"/>
              </a:rPr>
              <a:t>Motivation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90B61F-5F32-4FFC-AC94-D4A20D4C8738}"/>
              </a:ext>
            </a:extLst>
          </p:cNvPr>
          <p:cNvSpPr txBox="1"/>
          <p:nvPr/>
        </p:nvSpPr>
        <p:spPr>
          <a:xfrm>
            <a:off x="756250" y="2280250"/>
            <a:ext cx="1069387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>
                <a:latin typeface="Calibri"/>
                <a:cs typeface="Calibri"/>
              </a:rPr>
              <a:t>Analyzing the social media posts; in our case from twitter we can predict the severity of the virus among the user of this platform using their information.</a:t>
            </a:r>
          </a:p>
          <a:p>
            <a:endParaRPr lang="en-US" sz="2400"/>
          </a:p>
          <a:p>
            <a:pPr>
              <a:buChar char="•"/>
            </a:pPr>
            <a:r>
              <a:rPr lang="en-US" sz="2400">
                <a:latin typeface="Calibri"/>
                <a:cs typeface="Calibri"/>
              </a:rPr>
              <a:t>Therefore, This study will be an analysis of the sentiments expressed through the tweets regarding COVID-19 since the beginning of the pandemic.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215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8566B0-0173-4722-BE08-33143BB28720}"/>
              </a:ext>
            </a:extLst>
          </p:cNvPr>
          <p:cNvSpPr txBox="1"/>
          <p:nvPr/>
        </p:nvSpPr>
        <p:spPr>
          <a:xfrm>
            <a:off x="4005532" y="195532"/>
            <a:ext cx="418093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latin typeface="Calibri"/>
                <a:cs typeface="Calibri"/>
              </a:rPr>
              <a:t>Literature Review</a:t>
            </a:r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BAA366-A920-4F22-8BF0-8AD086D6E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90793"/>
              </p:ext>
            </p:extLst>
          </p:nvPr>
        </p:nvGraphicFramePr>
        <p:xfrm>
          <a:off x="959556" y="1100666"/>
          <a:ext cx="10343416" cy="5066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854">
                  <a:extLst>
                    <a:ext uri="{9D8B030D-6E8A-4147-A177-3AD203B41FA5}">
                      <a16:colId xmlns:a16="http://schemas.microsoft.com/office/drawing/2014/main" val="3506305327"/>
                    </a:ext>
                  </a:extLst>
                </a:gridCol>
                <a:gridCol w="2585854">
                  <a:extLst>
                    <a:ext uri="{9D8B030D-6E8A-4147-A177-3AD203B41FA5}">
                      <a16:colId xmlns:a16="http://schemas.microsoft.com/office/drawing/2014/main" val="3890016653"/>
                    </a:ext>
                  </a:extLst>
                </a:gridCol>
                <a:gridCol w="2585854">
                  <a:extLst>
                    <a:ext uri="{9D8B030D-6E8A-4147-A177-3AD203B41FA5}">
                      <a16:colId xmlns:a16="http://schemas.microsoft.com/office/drawing/2014/main" val="2912220514"/>
                    </a:ext>
                  </a:extLst>
                </a:gridCol>
                <a:gridCol w="2585854">
                  <a:extLst>
                    <a:ext uri="{9D8B030D-6E8A-4147-A177-3AD203B41FA5}">
                      <a16:colId xmlns:a16="http://schemas.microsoft.com/office/drawing/2014/main" val="2960770394"/>
                    </a:ext>
                  </a:extLst>
                </a:gridCol>
              </a:tblGrid>
              <a:tr h="55463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Paper Title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Dataset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Used Method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   Results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898137"/>
                  </a:ext>
                </a:extLst>
              </a:tr>
              <a:tr h="26382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 sentiment analysis approach to predict an individual’s aware-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ness of the precautionary procedures to prevent COVID-19 out-breaks in Saudi Arabia[2]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2,42,525 tweets from five regions in Saudi Arabia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support vector machine (SVM), k-nearest neighbor (KNN) and Naïve Bayes (NB)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SVM produced highest Accuracy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41008"/>
                  </a:ext>
                </a:extLst>
              </a:tr>
              <a:tr h="187377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Predicting Coronavirus Pandemic in Real-Time Using Machine Learning and Big Data Streaming System[3]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gathered tweets by employing N-Gram model and TF–IDF as well as explored sentiments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DT, LR, KNN, RF and SVM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RF model using the unigram method has achieved the best performance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/>
                </a:tc>
                <a:extLst>
                  <a:ext uri="{0D108BD9-81ED-4DB2-BD59-A6C34878D82A}">
                    <a16:rowId xmlns:a16="http://schemas.microsoft.com/office/drawing/2014/main" val="938968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12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E5F52B-4712-4D1F-B2E9-6B8D4A446B7C}"/>
              </a:ext>
            </a:extLst>
          </p:cNvPr>
          <p:cNvSpPr txBox="1"/>
          <p:nvPr/>
        </p:nvSpPr>
        <p:spPr>
          <a:xfrm>
            <a:off x="4103511" y="293511"/>
            <a:ext cx="39990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Calibri"/>
                <a:cs typeface="Calibri"/>
              </a:rPr>
              <a:t>Dataset Description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8875CA-5212-42F8-8917-6865E31F292C}"/>
              </a:ext>
            </a:extLst>
          </p:cNvPr>
          <p:cNvSpPr txBox="1"/>
          <p:nvPr/>
        </p:nvSpPr>
        <p:spPr>
          <a:xfrm>
            <a:off x="1041401" y="1521179"/>
            <a:ext cx="10123310" cy="45627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 dirty="0">
                <a:latin typeface="Calibri"/>
                <a:cs typeface="Calibri"/>
              </a:rPr>
              <a:t>The dataset is a collection of postings form Twitter.</a:t>
            </a:r>
            <a:endParaRPr lang="en-US" dirty="0">
              <a:ea typeface="Source Sans Pro"/>
            </a:endParaRPr>
          </a:p>
          <a:p>
            <a:pPr>
              <a:buFontTx/>
              <a:buChar char="•"/>
            </a:pPr>
            <a:endParaRPr lang="en-US" sz="2400" dirty="0">
              <a:latin typeface="Calibri"/>
              <a:ea typeface="+mn-lt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The dataset was taken from Kaggle.</a:t>
            </a:r>
            <a:endParaRPr lang="en-US" sz="2400" dirty="0">
              <a:latin typeface="Calibri"/>
              <a:ea typeface="Source Sans Pro"/>
              <a:cs typeface="Calibri"/>
            </a:endParaRPr>
          </a:p>
          <a:p>
            <a:endParaRPr lang="en-US" sz="2400" dirty="0">
              <a:latin typeface="Source Sans Pro"/>
              <a:ea typeface="Source Sans Pro"/>
              <a:cs typeface="Calibri"/>
            </a:endParaRPr>
          </a:p>
          <a:p>
            <a:pPr>
              <a:buChar char="•"/>
            </a:pPr>
            <a:r>
              <a:rPr lang="en-US" sz="2400" dirty="0">
                <a:latin typeface="Calibri"/>
                <a:cs typeface="Calibri"/>
              </a:rPr>
              <a:t>The tweets have been pulled from Twitter and manual tagging has been done then.</a:t>
            </a:r>
          </a:p>
          <a:p>
            <a:endParaRPr lang="en-US" sz="2400" dirty="0">
              <a:ea typeface="Source Sans Pro"/>
            </a:endParaRPr>
          </a:p>
          <a:p>
            <a:pPr>
              <a:buChar char="•"/>
            </a:pPr>
            <a:r>
              <a:rPr lang="en-US" sz="2400" dirty="0">
                <a:latin typeface="Calibri"/>
                <a:cs typeface="Calibri"/>
              </a:rPr>
              <a:t>The dataset has a total of 44955 rows and 6 columns .</a:t>
            </a:r>
          </a:p>
          <a:p>
            <a:endParaRPr lang="en-US" sz="2400" dirty="0">
              <a:ea typeface="Source Sans Pro"/>
            </a:endParaRPr>
          </a:p>
          <a:p>
            <a:pPr>
              <a:buChar char="•"/>
            </a:pPr>
            <a:r>
              <a:rPr lang="en-US" sz="2400" dirty="0">
                <a:latin typeface="Calibri"/>
                <a:cs typeface="Calibri"/>
              </a:rPr>
              <a:t>Link to the dataset: </a:t>
            </a:r>
            <a:r>
              <a:rPr lang="en-US" sz="2200" dirty="0">
                <a:solidFill>
                  <a:srgbClr val="6EAC1C"/>
                </a:solidFill>
                <a:latin typeface="Calibri"/>
                <a:cs typeface="Calibri"/>
                <a:hlinkClick r:id="rId2"/>
              </a:rPr>
              <a:t>https://www.kaggle.com/datatattle/covid-19-nlp-text-classification</a:t>
            </a:r>
          </a:p>
          <a:p>
            <a:br>
              <a:rPr lang="en-US" dirty="0"/>
            </a:br>
            <a:endParaRPr lang="en-US" sz="1050">
              <a:latin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66474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45B1B-983D-4722-94D7-E6E98849AB0F}"/>
              </a:ext>
            </a:extLst>
          </p:cNvPr>
          <p:cNvSpPr txBox="1"/>
          <p:nvPr/>
        </p:nvSpPr>
        <p:spPr>
          <a:xfrm>
            <a:off x="4089400" y="180623"/>
            <a:ext cx="401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Calibri"/>
                <a:cs typeface="Calibri"/>
              </a:rPr>
              <a:t>Dataset (Continued)</a:t>
            </a:r>
            <a:endParaRPr lang="en-US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4D1E1919-9457-4453-ADE3-781A9A439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3" y="1981560"/>
            <a:ext cx="7877175" cy="3009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0A6147-5DB7-411A-9FE6-38C6676C8379}"/>
              </a:ext>
            </a:extLst>
          </p:cNvPr>
          <p:cNvSpPr txBox="1"/>
          <p:nvPr/>
        </p:nvSpPr>
        <p:spPr>
          <a:xfrm>
            <a:off x="971909" y="1216324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 b="1">
                <a:latin typeface="Calibri"/>
                <a:cs typeface="Calibri"/>
              </a:rPr>
              <a:t>Sample of Dataset: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58BC-235F-4672-A475-35632862A58F}"/>
              </a:ext>
            </a:extLst>
          </p:cNvPr>
          <p:cNvSpPr txBox="1"/>
          <p:nvPr/>
        </p:nvSpPr>
        <p:spPr>
          <a:xfrm>
            <a:off x="4853795" y="5055079"/>
            <a:ext cx="2484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alibri"/>
                <a:cs typeface="Calibri"/>
              </a:rPr>
              <a:t>Figure: Dataset Sample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5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C668E1-7DBF-4C79-BBC4-4AFAF8CFDCFD}"/>
              </a:ext>
            </a:extLst>
          </p:cNvPr>
          <p:cNvSpPr txBox="1"/>
          <p:nvPr/>
        </p:nvSpPr>
        <p:spPr>
          <a:xfrm>
            <a:off x="4293079" y="152400"/>
            <a:ext cx="36058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Calibri"/>
                <a:cs typeface="Calibri"/>
              </a:rPr>
              <a:t>Implementation</a:t>
            </a:r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18D08063-265D-407C-B764-16156A8DE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514" y="1188377"/>
            <a:ext cx="9227388" cy="502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0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4B836F-0AA6-4895-BDBE-0E73CF94DF4B}"/>
              </a:ext>
            </a:extLst>
          </p:cNvPr>
          <p:cNvSpPr txBox="1"/>
          <p:nvPr/>
        </p:nvSpPr>
        <p:spPr>
          <a:xfrm>
            <a:off x="3142891" y="253042"/>
            <a:ext cx="59062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Calibri"/>
                <a:cs typeface="Calibri"/>
              </a:rPr>
              <a:t>Implementation (Continued)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3895F1-48DE-4E3F-9191-0A2722C71C5C}"/>
              </a:ext>
            </a:extLst>
          </p:cNvPr>
          <p:cNvSpPr txBox="1"/>
          <p:nvPr/>
        </p:nvSpPr>
        <p:spPr>
          <a:xfrm>
            <a:off x="1460740" y="1460740"/>
            <a:ext cx="35483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800" b="1" dirty="0">
                <a:latin typeface="Calibri"/>
                <a:cs typeface="Calibri"/>
              </a:rPr>
              <a:t>Dataset Splitting:</a:t>
            </a:r>
          </a:p>
        </p:txBody>
      </p:sp>
      <p:pic>
        <p:nvPicPr>
          <p:cNvPr id="6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3EF5A9F4-ABE7-4478-8ADA-11D8C7AC9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344" y="4688268"/>
            <a:ext cx="6811991" cy="14496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4A879F-A303-44DB-AC4D-1F1529B6C475}"/>
              </a:ext>
            </a:extLst>
          </p:cNvPr>
          <p:cNvSpPr txBox="1"/>
          <p:nvPr/>
        </p:nvSpPr>
        <p:spPr>
          <a:xfrm>
            <a:off x="2380891" y="2610929"/>
            <a:ext cx="803406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 dirty="0">
                <a:latin typeface="Calibri"/>
                <a:cs typeface="Calibri"/>
              </a:rPr>
              <a:t>The  dataset was divided into two sets (Train &amp; Test set)</a:t>
            </a:r>
          </a:p>
          <a:p>
            <a:pPr>
              <a:buChar char="•"/>
            </a:pPr>
            <a:r>
              <a:rPr lang="en-US" sz="2400" dirty="0">
                <a:latin typeface="Calibri"/>
                <a:cs typeface="Calibri"/>
              </a:rPr>
              <a:t>80% data for training set and 20% for testing set</a:t>
            </a:r>
          </a:p>
        </p:txBody>
      </p:sp>
    </p:spTree>
    <p:extLst>
      <p:ext uri="{BB962C8B-B14F-4D97-AF65-F5344CB8AC3E}">
        <p14:creationId xmlns:p14="http://schemas.microsoft.com/office/powerpoint/2010/main" val="133205631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3DFloatVTI</vt:lpstr>
      <vt:lpstr>Sentiment Analysis on Corona Virus Tweets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311</cp:revision>
  <dcterms:created xsi:type="dcterms:W3CDTF">2022-03-14T05:25:11Z</dcterms:created>
  <dcterms:modified xsi:type="dcterms:W3CDTF">2022-03-14T07:38:04Z</dcterms:modified>
</cp:coreProperties>
</file>