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8" r:id="rId20"/>
    <p:sldId id="277" r:id="rId21"/>
    <p:sldId id="279" r:id="rId22"/>
    <p:sldId id="259" r:id="rId23"/>
  </p:sldIdLst>
  <p:sldSz cx="12192000" cy="6858000"/>
  <p:notesSz cx="6858000" cy="9144000"/>
  <p:embeddedFontLst>
    <p:embeddedFont>
      <p:font typeface="Lato Black" panose="020F0502020204030203" pitchFamily="34" charset="0"/>
      <p:bold r:id="rId25"/>
      <p:boldItalic r:id="rId26"/>
    </p:embeddedFont>
    <p:embeddedFont>
      <p:font typeface="Libre Baskerville" panose="02000000000000000000" pitchFamily="2"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33106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41542" y="3429000"/>
            <a:ext cx="7371819"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3200" b="1" i="0" u="none" strike="noStrike" cap="none" dirty="0">
                <a:solidFill>
                  <a:schemeClr val="dk1"/>
                </a:solidFill>
                <a:latin typeface="Calibri"/>
                <a:ea typeface="Calibri"/>
                <a:cs typeface="Calibri"/>
                <a:sym typeface="Calibri"/>
              </a:rPr>
            </a:br>
            <a:r>
              <a:rPr lang="en-IN" sz="3200" b="1" dirty="0">
                <a:solidFill>
                  <a:schemeClr val="dk1"/>
                </a:solidFill>
                <a:latin typeface="Calibri"/>
                <a:ea typeface="Calibri"/>
                <a:cs typeface="Calibri"/>
                <a:sym typeface="Calibri"/>
              </a:rPr>
              <a:t>AMCAT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A1A1-46C0-710A-D73B-00FBB9B30684}"/>
              </a:ext>
            </a:extLst>
          </p:cNvPr>
          <p:cNvSpPr>
            <a:spLocks noGrp="1"/>
          </p:cNvSpPr>
          <p:nvPr>
            <p:ph type="title"/>
          </p:nvPr>
        </p:nvSpPr>
        <p:spPr/>
        <p:txBody>
          <a:bodyPr>
            <a:normAutofit/>
          </a:bodyPr>
          <a:lstStyle/>
          <a:p>
            <a:r>
              <a:rPr lang="en-IN" sz="3200" b="1" dirty="0">
                <a:solidFill>
                  <a:srgbClr val="FF0000"/>
                </a:solidFill>
              </a:rPr>
              <a:t>3.Bivariate Analysis</a:t>
            </a:r>
          </a:p>
        </p:txBody>
      </p:sp>
      <p:sp>
        <p:nvSpPr>
          <p:cNvPr id="3" name="Text Placeholder 2">
            <a:extLst>
              <a:ext uri="{FF2B5EF4-FFF2-40B4-BE49-F238E27FC236}">
                <a16:creationId xmlns:a16="http://schemas.microsoft.com/office/drawing/2014/main" id="{FA7EF1DC-578F-4F1F-3A12-A9359DA87C23}"/>
              </a:ext>
            </a:extLst>
          </p:cNvPr>
          <p:cNvSpPr>
            <a:spLocks noGrp="1"/>
          </p:cNvSpPr>
          <p:nvPr>
            <p:ph type="body" idx="1"/>
          </p:nvPr>
        </p:nvSpPr>
        <p:spPr/>
        <p:txBody>
          <a:bodyPr/>
          <a:lstStyle/>
          <a:p>
            <a:r>
              <a:rPr lang="en-IN" dirty="0"/>
              <a:t>Analysing Numerical vs Numerical columns with Scatter plots.</a:t>
            </a:r>
          </a:p>
          <a:p>
            <a:r>
              <a:rPr lang="en-IN" dirty="0"/>
              <a:t>Analysing Numerical vs Categorical columns with Box plots.</a:t>
            </a:r>
          </a:p>
          <a:p>
            <a:r>
              <a:rPr lang="en-IN" dirty="0"/>
              <a:t>Analysing Categorical vs Categorical columns with Grouped bar charts.</a:t>
            </a:r>
          </a:p>
          <a:p>
            <a:r>
              <a:rPr lang="en-IN" dirty="0"/>
              <a:t>Generating insights from each of the plots.</a:t>
            </a:r>
          </a:p>
        </p:txBody>
      </p:sp>
    </p:spTree>
    <p:extLst>
      <p:ext uri="{BB962C8B-B14F-4D97-AF65-F5344CB8AC3E}">
        <p14:creationId xmlns:p14="http://schemas.microsoft.com/office/powerpoint/2010/main" val="821499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1798-7167-4923-17A7-DC15FA4E51BB}"/>
              </a:ext>
            </a:extLst>
          </p:cNvPr>
          <p:cNvSpPr>
            <a:spLocks noGrp="1"/>
          </p:cNvSpPr>
          <p:nvPr>
            <p:ph type="title"/>
          </p:nvPr>
        </p:nvSpPr>
        <p:spPr/>
        <p:txBody>
          <a:bodyPr>
            <a:noAutofit/>
          </a:bodyPr>
          <a:lstStyle/>
          <a:p>
            <a:r>
              <a:rPr lang="en-IN" sz="3200" b="1" dirty="0">
                <a:solidFill>
                  <a:srgbClr val="FF0000"/>
                </a:solidFill>
              </a:rPr>
              <a:t>3.1 Analysing Numerical vs Numerical columns with Scatter plots.</a:t>
            </a:r>
            <a:br>
              <a:rPr lang="en-IN" sz="3200" b="1" dirty="0">
                <a:solidFill>
                  <a:srgbClr val="FF0000"/>
                </a:solidFill>
              </a:rPr>
            </a:br>
            <a:endParaRPr lang="en-IN" sz="3200" b="1" dirty="0">
              <a:solidFill>
                <a:srgbClr val="FF0000"/>
              </a:solidFill>
            </a:endParaRPr>
          </a:p>
        </p:txBody>
      </p:sp>
      <p:sp>
        <p:nvSpPr>
          <p:cNvPr id="3" name="Text Placeholder 2">
            <a:extLst>
              <a:ext uri="{FF2B5EF4-FFF2-40B4-BE49-F238E27FC236}">
                <a16:creationId xmlns:a16="http://schemas.microsoft.com/office/drawing/2014/main" id="{CA59F6CD-2CCE-7627-0C45-7CE56BA0FBD8}"/>
              </a:ext>
            </a:extLst>
          </p:cNvPr>
          <p:cNvSpPr>
            <a:spLocks noGrp="1"/>
          </p:cNvSpPr>
          <p:nvPr>
            <p:ph type="body" idx="1"/>
          </p:nvPr>
        </p:nvSpPr>
        <p:spPr>
          <a:xfrm>
            <a:off x="838200" y="1168924"/>
            <a:ext cx="10515600" cy="5323951"/>
          </a:xfrm>
        </p:spPr>
        <p:txBody>
          <a:bodyPr/>
          <a:lstStyle/>
          <a:p>
            <a:pPr algn="just"/>
            <a:endParaRPr lang="en-IN" dirty="0"/>
          </a:p>
          <a:p>
            <a:pPr algn="just"/>
            <a:endParaRPr lang="en-IN" dirty="0"/>
          </a:p>
          <a:p>
            <a:pPr algn="just"/>
            <a:endParaRPr lang="en-IN" dirty="0"/>
          </a:p>
          <a:p>
            <a:pPr algn="just"/>
            <a:endParaRPr lang="en-IN" dirty="0"/>
          </a:p>
          <a:p>
            <a:pPr algn="just"/>
            <a:r>
              <a:rPr lang="en-US" dirty="0"/>
              <a:t>Most of the candidates salaries lies between 200000 to 500000 and whose 10th standard percentage lies between 60 - 90.</a:t>
            </a:r>
            <a:endParaRPr lang="en-IN" dirty="0"/>
          </a:p>
          <a:p>
            <a:pPr algn="just"/>
            <a:r>
              <a:rPr lang="en-US" dirty="0"/>
              <a:t>One candidate got good package(550000) , even though the percentage in 10th standard is around 50%.</a:t>
            </a:r>
          </a:p>
          <a:p>
            <a:pPr algn="just"/>
            <a:r>
              <a:rPr lang="en-US" dirty="0"/>
              <a:t>One candidate not got best package(&lt;100000) , even though the percentage in intermediate is &gt;90%.</a:t>
            </a:r>
            <a:endParaRPr lang="en-IN" dirty="0"/>
          </a:p>
          <a:p>
            <a:pPr algn="just"/>
            <a:endParaRPr lang="en-IN" dirty="0"/>
          </a:p>
        </p:txBody>
      </p:sp>
      <p:pic>
        <p:nvPicPr>
          <p:cNvPr id="5" name="Picture 4">
            <a:extLst>
              <a:ext uri="{FF2B5EF4-FFF2-40B4-BE49-F238E27FC236}">
                <a16:creationId xmlns:a16="http://schemas.microsoft.com/office/drawing/2014/main" id="{D59BAF44-53DA-FB63-CBB6-FECA67AF2313}"/>
              </a:ext>
            </a:extLst>
          </p:cNvPr>
          <p:cNvPicPr>
            <a:picLocks noChangeAspect="1"/>
          </p:cNvPicPr>
          <p:nvPr/>
        </p:nvPicPr>
        <p:blipFill>
          <a:blip r:embed="rId2"/>
          <a:stretch>
            <a:fillRect/>
          </a:stretch>
        </p:blipFill>
        <p:spPr>
          <a:xfrm>
            <a:off x="960705" y="1476233"/>
            <a:ext cx="4874487" cy="1952767"/>
          </a:xfrm>
          <a:prstGeom prst="rect">
            <a:avLst/>
          </a:prstGeom>
        </p:spPr>
      </p:pic>
      <p:pic>
        <p:nvPicPr>
          <p:cNvPr id="7" name="Picture 6">
            <a:extLst>
              <a:ext uri="{FF2B5EF4-FFF2-40B4-BE49-F238E27FC236}">
                <a16:creationId xmlns:a16="http://schemas.microsoft.com/office/drawing/2014/main" id="{B60B52D4-4BEB-CC3E-C70C-E16365A1E020}"/>
              </a:ext>
            </a:extLst>
          </p:cNvPr>
          <p:cNvPicPr>
            <a:picLocks noChangeAspect="1"/>
          </p:cNvPicPr>
          <p:nvPr/>
        </p:nvPicPr>
        <p:blipFill>
          <a:blip r:embed="rId3"/>
          <a:stretch>
            <a:fillRect/>
          </a:stretch>
        </p:blipFill>
        <p:spPr>
          <a:xfrm>
            <a:off x="6262574" y="1476233"/>
            <a:ext cx="4663844" cy="1920406"/>
          </a:xfrm>
          <a:prstGeom prst="rect">
            <a:avLst/>
          </a:prstGeom>
        </p:spPr>
      </p:pic>
    </p:spTree>
    <p:extLst>
      <p:ext uri="{BB962C8B-B14F-4D97-AF65-F5344CB8AC3E}">
        <p14:creationId xmlns:p14="http://schemas.microsoft.com/office/powerpoint/2010/main" val="1584545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56E847-BC98-A3C5-21A1-689E86D14207}"/>
              </a:ext>
            </a:extLst>
          </p:cNvPr>
          <p:cNvSpPr>
            <a:spLocks noGrp="1"/>
          </p:cNvSpPr>
          <p:nvPr>
            <p:ph type="body" idx="1"/>
          </p:nvPr>
        </p:nvSpPr>
        <p:spPr>
          <a:xfrm>
            <a:off x="838200" y="443060"/>
            <a:ext cx="10515600" cy="5901179"/>
          </a:xfrm>
        </p:spPr>
        <p:txBody>
          <a:bodyPr/>
          <a:lstStyle/>
          <a:p>
            <a:pPr algn="just"/>
            <a:endParaRPr lang="en-IN" dirty="0"/>
          </a:p>
          <a:p>
            <a:pPr algn="just"/>
            <a:endParaRPr lang="en-IN" dirty="0"/>
          </a:p>
          <a:p>
            <a:pPr algn="just"/>
            <a:endParaRPr lang="en-IN" dirty="0"/>
          </a:p>
          <a:p>
            <a:pPr algn="just"/>
            <a:endParaRPr lang="en-IN" dirty="0"/>
          </a:p>
          <a:p>
            <a:pPr algn="just"/>
            <a:r>
              <a:rPr lang="en-US" dirty="0"/>
              <a:t> Most of the candidates salaries lies between 200000 to 500000 and whose college GPA lies between 60 - 90.</a:t>
            </a:r>
            <a:endParaRPr lang="en-IN" dirty="0"/>
          </a:p>
          <a:p>
            <a:pPr algn="just"/>
            <a:r>
              <a:rPr lang="en-US" dirty="0"/>
              <a:t>One candidate got not a good package(&lt;100000) , even though the college GPA is 90.</a:t>
            </a:r>
          </a:p>
          <a:p>
            <a:pPr algn="just"/>
            <a:r>
              <a:rPr lang="en-US" dirty="0"/>
              <a:t>695 candidates who got failed in Computer Programming also got placed with all sort of salary ranges.</a:t>
            </a:r>
          </a:p>
          <a:p>
            <a:pPr algn="just"/>
            <a:r>
              <a:rPr lang="en-US" dirty="0"/>
              <a:t>Some failed candidates are also equally competing with the candidates who got good score in Computer Programming.</a:t>
            </a:r>
            <a:endParaRPr lang="en-IN" dirty="0"/>
          </a:p>
        </p:txBody>
      </p:sp>
      <p:pic>
        <p:nvPicPr>
          <p:cNvPr id="5" name="Picture 4">
            <a:extLst>
              <a:ext uri="{FF2B5EF4-FFF2-40B4-BE49-F238E27FC236}">
                <a16:creationId xmlns:a16="http://schemas.microsoft.com/office/drawing/2014/main" id="{E545249F-1212-FEDB-6967-0886F444DDDB}"/>
              </a:ext>
            </a:extLst>
          </p:cNvPr>
          <p:cNvPicPr>
            <a:picLocks noChangeAspect="1"/>
          </p:cNvPicPr>
          <p:nvPr/>
        </p:nvPicPr>
        <p:blipFill>
          <a:blip r:embed="rId2"/>
          <a:stretch>
            <a:fillRect/>
          </a:stretch>
        </p:blipFill>
        <p:spPr>
          <a:xfrm>
            <a:off x="1037728" y="443060"/>
            <a:ext cx="4686706" cy="1988992"/>
          </a:xfrm>
          <a:prstGeom prst="rect">
            <a:avLst/>
          </a:prstGeom>
        </p:spPr>
      </p:pic>
      <p:pic>
        <p:nvPicPr>
          <p:cNvPr id="7" name="Picture 6">
            <a:extLst>
              <a:ext uri="{FF2B5EF4-FFF2-40B4-BE49-F238E27FC236}">
                <a16:creationId xmlns:a16="http://schemas.microsoft.com/office/drawing/2014/main" id="{2E83D6C2-2C52-04EB-FD46-E866251D1EDF}"/>
              </a:ext>
            </a:extLst>
          </p:cNvPr>
          <p:cNvPicPr>
            <a:picLocks noChangeAspect="1"/>
          </p:cNvPicPr>
          <p:nvPr/>
        </p:nvPicPr>
        <p:blipFill>
          <a:blip r:embed="rId3"/>
          <a:stretch>
            <a:fillRect/>
          </a:stretch>
        </p:blipFill>
        <p:spPr>
          <a:xfrm>
            <a:off x="6096000" y="443060"/>
            <a:ext cx="4732430" cy="2019475"/>
          </a:xfrm>
          <a:prstGeom prst="rect">
            <a:avLst/>
          </a:prstGeom>
        </p:spPr>
      </p:pic>
    </p:spTree>
    <p:extLst>
      <p:ext uri="{BB962C8B-B14F-4D97-AF65-F5344CB8AC3E}">
        <p14:creationId xmlns:p14="http://schemas.microsoft.com/office/powerpoint/2010/main" val="4261870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8EEA36-BC83-829C-203B-09EB32204565}"/>
              </a:ext>
            </a:extLst>
          </p:cNvPr>
          <p:cNvSpPr>
            <a:spLocks noGrp="1"/>
          </p:cNvSpPr>
          <p:nvPr>
            <p:ph type="body" idx="1"/>
          </p:nvPr>
        </p:nvSpPr>
        <p:spPr>
          <a:xfrm>
            <a:off x="838200" y="386499"/>
            <a:ext cx="10515600" cy="6011010"/>
          </a:xfrm>
        </p:spPr>
        <p:txBody>
          <a:bodyPr>
            <a:normAutofit fontScale="92500"/>
          </a:bodyPr>
          <a:lstStyle/>
          <a:p>
            <a:pPr algn="just"/>
            <a:endParaRPr lang="en-IN" dirty="0"/>
          </a:p>
          <a:p>
            <a:pPr algn="just"/>
            <a:endParaRPr lang="en-IN" dirty="0"/>
          </a:p>
          <a:p>
            <a:pPr algn="just"/>
            <a:endParaRPr lang="en-IN" dirty="0"/>
          </a:p>
          <a:p>
            <a:pPr algn="just"/>
            <a:endParaRPr lang="en-IN" dirty="0"/>
          </a:p>
          <a:p>
            <a:pPr algn="just"/>
            <a:endParaRPr lang="en-US" dirty="0"/>
          </a:p>
          <a:p>
            <a:pPr algn="just"/>
            <a:r>
              <a:rPr lang="en-US" dirty="0"/>
              <a:t>2681 candidates who got failed in Computer Science also got placed with all sort of salary ranges.</a:t>
            </a:r>
          </a:p>
          <a:p>
            <a:pPr algn="just"/>
            <a:r>
              <a:rPr lang="en-US" dirty="0"/>
              <a:t>Some candidates who got best score in Computer Science also didn't got good packages when compared to the candidates who got failed.</a:t>
            </a:r>
            <a:endParaRPr lang="en-IN" dirty="0"/>
          </a:p>
          <a:p>
            <a:pPr algn="just"/>
            <a:r>
              <a:rPr lang="en-US" dirty="0"/>
              <a:t>3470 candidates who got failed in Civil </a:t>
            </a:r>
            <a:r>
              <a:rPr lang="en-US" dirty="0" err="1"/>
              <a:t>Engg</a:t>
            </a:r>
            <a:r>
              <a:rPr lang="en-US" dirty="0"/>
              <a:t> also got placed with all sort of salary ranges.</a:t>
            </a:r>
          </a:p>
          <a:p>
            <a:pPr algn="just"/>
            <a:r>
              <a:rPr lang="en-US" dirty="0"/>
              <a:t>Only few candidates who got best score in Civil </a:t>
            </a:r>
            <a:r>
              <a:rPr lang="en-US" dirty="0" err="1"/>
              <a:t>Engg</a:t>
            </a:r>
            <a:r>
              <a:rPr lang="en-US" dirty="0"/>
              <a:t> also didn't got good packages when compared to the candidates who got failed.</a:t>
            </a:r>
          </a:p>
          <a:p>
            <a:pPr algn="just"/>
            <a:endParaRPr lang="en-IN" dirty="0"/>
          </a:p>
        </p:txBody>
      </p:sp>
      <p:pic>
        <p:nvPicPr>
          <p:cNvPr id="5" name="Picture 4">
            <a:extLst>
              <a:ext uri="{FF2B5EF4-FFF2-40B4-BE49-F238E27FC236}">
                <a16:creationId xmlns:a16="http://schemas.microsoft.com/office/drawing/2014/main" id="{4574FEB5-ACB3-B2DC-7E30-A9462192CCCC}"/>
              </a:ext>
            </a:extLst>
          </p:cNvPr>
          <p:cNvPicPr>
            <a:picLocks noChangeAspect="1"/>
          </p:cNvPicPr>
          <p:nvPr/>
        </p:nvPicPr>
        <p:blipFill>
          <a:blip r:embed="rId2"/>
          <a:stretch>
            <a:fillRect/>
          </a:stretch>
        </p:blipFill>
        <p:spPr>
          <a:xfrm>
            <a:off x="989029" y="658454"/>
            <a:ext cx="4663844" cy="1996613"/>
          </a:xfrm>
          <a:prstGeom prst="rect">
            <a:avLst/>
          </a:prstGeom>
        </p:spPr>
      </p:pic>
      <p:pic>
        <p:nvPicPr>
          <p:cNvPr id="7" name="Picture 6">
            <a:extLst>
              <a:ext uri="{FF2B5EF4-FFF2-40B4-BE49-F238E27FC236}">
                <a16:creationId xmlns:a16="http://schemas.microsoft.com/office/drawing/2014/main" id="{F7B983AD-1E8A-D24E-4ED4-D6995620E9AB}"/>
              </a:ext>
            </a:extLst>
          </p:cNvPr>
          <p:cNvPicPr>
            <a:picLocks noChangeAspect="1"/>
          </p:cNvPicPr>
          <p:nvPr/>
        </p:nvPicPr>
        <p:blipFill>
          <a:blip r:embed="rId3"/>
          <a:stretch>
            <a:fillRect/>
          </a:stretch>
        </p:blipFill>
        <p:spPr>
          <a:xfrm>
            <a:off x="5652873" y="658453"/>
            <a:ext cx="4724809" cy="1996613"/>
          </a:xfrm>
          <a:prstGeom prst="rect">
            <a:avLst/>
          </a:prstGeom>
        </p:spPr>
      </p:pic>
    </p:spTree>
    <p:extLst>
      <p:ext uri="{BB962C8B-B14F-4D97-AF65-F5344CB8AC3E}">
        <p14:creationId xmlns:p14="http://schemas.microsoft.com/office/powerpoint/2010/main" val="2057740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2C3D6-04BC-E96F-1770-816A096DEA0F}"/>
              </a:ext>
            </a:extLst>
          </p:cNvPr>
          <p:cNvSpPr>
            <a:spLocks noGrp="1"/>
          </p:cNvSpPr>
          <p:nvPr>
            <p:ph type="title"/>
          </p:nvPr>
        </p:nvSpPr>
        <p:spPr>
          <a:xfrm>
            <a:off x="838200" y="365125"/>
            <a:ext cx="10515600" cy="1246859"/>
          </a:xfrm>
        </p:spPr>
        <p:txBody>
          <a:bodyPr>
            <a:noAutofit/>
          </a:bodyPr>
          <a:lstStyle/>
          <a:p>
            <a:r>
              <a:rPr lang="en-IN" sz="3200" b="1" dirty="0">
                <a:solidFill>
                  <a:srgbClr val="FF0000"/>
                </a:solidFill>
              </a:rPr>
              <a:t>3.2 Analysing Numerical vs Categorical columns with Box plots.</a:t>
            </a:r>
            <a:br>
              <a:rPr lang="en-IN" sz="3200" b="1" dirty="0">
                <a:solidFill>
                  <a:srgbClr val="FF0000"/>
                </a:solidFill>
              </a:rPr>
            </a:br>
            <a:endParaRPr lang="en-IN" sz="3200" dirty="0"/>
          </a:p>
        </p:txBody>
      </p:sp>
      <p:sp>
        <p:nvSpPr>
          <p:cNvPr id="3" name="Text Placeholder 2">
            <a:extLst>
              <a:ext uri="{FF2B5EF4-FFF2-40B4-BE49-F238E27FC236}">
                <a16:creationId xmlns:a16="http://schemas.microsoft.com/office/drawing/2014/main" id="{710DA8EC-D835-6397-DB80-55616D20913D}"/>
              </a:ext>
            </a:extLst>
          </p:cNvPr>
          <p:cNvSpPr>
            <a:spLocks noGrp="1"/>
          </p:cNvSpPr>
          <p:nvPr>
            <p:ph type="body" idx="1"/>
          </p:nvPr>
        </p:nvSpPr>
        <p:spPr>
          <a:xfrm>
            <a:off x="838200" y="1197204"/>
            <a:ext cx="10515600" cy="4979759"/>
          </a:xfrm>
        </p:spPr>
        <p:txBody>
          <a:bodyPr/>
          <a:lstStyle/>
          <a:p>
            <a:pPr algn="just"/>
            <a:endParaRPr lang="en-IN" dirty="0"/>
          </a:p>
          <a:p>
            <a:pPr algn="just"/>
            <a:endParaRPr lang="en-IN" dirty="0"/>
          </a:p>
          <a:p>
            <a:pPr algn="just"/>
            <a:endParaRPr lang="en-IN" dirty="0"/>
          </a:p>
          <a:p>
            <a:pPr algn="just"/>
            <a:endParaRPr lang="en-IN" dirty="0"/>
          </a:p>
          <a:p>
            <a:pPr algn="just"/>
            <a:r>
              <a:rPr lang="en-US" dirty="0"/>
              <a:t>Average Salaries of males(2633) and females(869) are almost equal which is nearly 300000.</a:t>
            </a:r>
          </a:p>
          <a:p>
            <a:pPr algn="just"/>
            <a:r>
              <a:rPr lang="en-US" dirty="0"/>
              <a:t>Average Salary of </a:t>
            </a:r>
            <a:r>
              <a:rPr lang="en-US" dirty="0" err="1"/>
              <a:t>M.Tech</a:t>
            </a:r>
            <a:r>
              <a:rPr lang="en-US" dirty="0"/>
              <a:t>./M.E. candidates is first highest among all degrees average salaries.</a:t>
            </a:r>
          </a:p>
          <a:p>
            <a:pPr algn="just"/>
            <a:r>
              <a:rPr lang="en-US" dirty="0"/>
              <a:t>Average Salary of </a:t>
            </a:r>
            <a:r>
              <a:rPr lang="en-US" dirty="0" err="1"/>
              <a:t>B.Tech</a:t>
            </a:r>
            <a:r>
              <a:rPr lang="en-US" dirty="0"/>
              <a:t>/B.E. candidates is second higher among all degrees average salaries.</a:t>
            </a:r>
          </a:p>
          <a:p>
            <a:pPr algn="just"/>
            <a:endParaRPr lang="en-IN" dirty="0"/>
          </a:p>
        </p:txBody>
      </p:sp>
      <p:pic>
        <p:nvPicPr>
          <p:cNvPr id="5" name="Picture 4">
            <a:extLst>
              <a:ext uri="{FF2B5EF4-FFF2-40B4-BE49-F238E27FC236}">
                <a16:creationId xmlns:a16="http://schemas.microsoft.com/office/drawing/2014/main" id="{DB738CDA-E26A-2A22-95CA-BDC4A734EE15}"/>
              </a:ext>
            </a:extLst>
          </p:cNvPr>
          <p:cNvPicPr>
            <a:picLocks noChangeAspect="1"/>
          </p:cNvPicPr>
          <p:nvPr/>
        </p:nvPicPr>
        <p:blipFill>
          <a:blip r:embed="rId2"/>
          <a:stretch>
            <a:fillRect/>
          </a:stretch>
        </p:blipFill>
        <p:spPr>
          <a:xfrm>
            <a:off x="1134174" y="1121903"/>
            <a:ext cx="3833752" cy="2307097"/>
          </a:xfrm>
          <a:prstGeom prst="rect">
            <a:avLst/>
          </a:prstGeom>
        </p:spPr>
      </p:pic>
      <p:pic>
        <p:nvPicPr>
          <p:cNvPr id="7" name="Picture 6">
            <a:extLst>
              <a:ext uri="{FF2B5EF4-FFF2-40B4-BE49-F238E27FC236}">
                <a16:creationId xmlns:a16="http://schemas.microsoft.com/office/drawing/2014/main" id="{B025C573-1F8D-21DB-20FD-7E2ACBD81A65}"/>
              </a:ext>
            </a:extLst>
          </p:cNvPr>
          <p:cNvPicPr>
            <a:picLocks noChangeAspect="1"/>
          </p:cNvPicPr>
          <p:nvPr/>
        </p:nvPicPr>
        <p:blipFill>
          <a:blip r:embed="rId3"/>
          <a:stretch>
            <a:fillRect/>
          </a:stretch>
        </p:blipFill>
        <p:spPr>
          <a:xfrm>
            <a:off x="5531346" y="1119940"/>
            <a:ext cx="4290432" cy="2309060"/>
          </a:xfrm>
          <a:prstGeom prst="rect">
            <a:avLst/>
          </a:prstGeom>
        </p:spPr>
      </p:pic>
    </p:spTree>
    <p:extLst>
      <p:ext uri="{BB962C8B-B14F-4D97-AF65-F5344CB8AC3E}">
        <p14:creationId xmlns:p14="http://schemas.microsoft.com/office/powerpoint/2010/main" val="3460804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818230-EC52-5AAA-EAB2-89E662A650BB}"/>
              </a:ext>
            </a:extLst>
          </p:cNvPr>
          <p:cNvSpPr>
            <a:spLocks noGrp="1"/>
          </p:cNvSpPr>
          <p:nvPr>
            <p:ph type="body" idx="1"/>
          </p:nvPr>
        </p:nvSpPr>
        <p:spPr>
          <a:xfrm>
            <a:off x="838200" y="405352"/>
            <a:ext cx="10515600" cy="5915895"/>
          </a:xfrm>
        </p:spPr>
        <p:txBody>
          <a:bodyPr>
            <a:normAutofit fontScale="92500" lnSpcReduction="20000"/>
          </a:bodyPr>
          <a:lstStyle/>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r>
              <a:rPr lang="en-US" sz="3000" b="0" i="0" dirty="0">
                <a:effectLst/>
                <a:latin typeface="system-ui"/>
              </a:rPr>
              <a:t>Candidates who belongs to "Jharkhand" has the highest average salary among all the states average salaries.</a:t>
            </a:r>
          </a:p>
          <a:p>
            <a:pPr algn="just"/>
            <a:r>
              <a:rPr lang="en-US" sz="3000" b="0" i="0" dirty="0">
                <a:effectLst/>
                <a:latin typeface="system-ui"/>
              </a:rPr>
              <a:t>Candidates who belongs to "Meghalaya" has the least average salary among all the states average salaries.</a:t>
            </a:r>
          </a:p>
          <a:p>
            <a:pPr algn="just"/>
            <a:r>
              <a:rPr lang="en-US" sz="3000" b="0" i="0" dirty="0">
                <a:effectLst/>
                <a:latin typeface="system-ui"/>
              </a:rPr>
              <a:t>State wise average salaries of candidates lies between the range 200000 - 350000.</a:t>
            </a:r>
          </a:p>
          <a:p>
            <a:pPr algn="just"/>
            <a:endParaRPr lang="en-US" b="0" i="0" dirty="0">
              <a:effectLst/>
              <a:latin typeface="system-ui"/>
            </a:endParaRPr>
          </a:p>
          <a:p>
            <a:pPr algn="just"/>
            <a:endParaRPr lang="en-IN" dirty="0"/>
          </a:p>
        </p:txBody>
      </p:sp>
      <p:pic>
        <p:nvPicPr>
          <p:cNvPr id="5" name="Picture 4">
            <a:extLst>
              <a:ext uri="{FF2B5EF4-FFF2-40B4-BE49-F238E27FC236}">
                <a16:creationId xmlns:a16="http://schemas.microsoft.com/office/drawing/2014/main" id="{18DE395A-9C42-F3E2-AB6C-ED78E646801D}"/>
              </a:ext>
            </a:extLst>
          </p:cNvPr>
          <p:cNvPicPr>
            <a:picLocks noChangeAspect="1"/>
          </p:cNvPicPr>
          <p:nvPr/>
        </p:nvPicPr>
        <p:blipFill>
          <a:blip r:embed="rId2"/>
          <a:stretch>
            <a:fillRect/>
          </a:stretch>
        </p:blipFill>
        <p:spPr>
          <a:xfrm>
            <a:off x="2295478" y="536752"/>
            <a:ext cx="4991442" cy="2668361"/>
          </a:xfrm>
          <a:prstGeom prst="rect">
            <a:avLst/>
          </a:prstGeom>
        </p:spPr>
      </p:pic>
    </p:spTree>
    <p:extLst>
      <p:ext uri="{BB962C8B-B14F-4D97-AF65-F5344CB8AC3E}">
        <p14:creationId xmlns:p14="http://schemas.microsoft.com/office/powerpoint/2010/main" val="308440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6348787-65F4-473B-3BC0-C18AA8BDFF07}"/>
              </a:ext>
            </a:extLst>
          </p:cNvPr>
          <p:cNvSpPr>
            <a:spLocks noGrp="1"/>
          </p:cNvSpPr>
          <p:nvPr>
            <p:ph type="body" idx="1"/>
          </p:nvPr>
        </p:nvSpPr>
        <p:spPr>
          <a:xfrm>
            <a:off x="838200" y="150829"/>
            <a:ext cx="10515600" cy="6259398"/>
          </a:xfrm>
        </p:spPr>
        <p:txBody>
          <a:bodyPr>
            <a:noAutofit/>
          </a:bodyPr>
          <a:lstStyle/>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marL="114300" indent="0" algn="just">
              <a:buNone/>
            </a:pPr>
            <a:endParaRPr lang="en-IN" dirty="0"/>
          </a:p>
          <a:p>
            <a:pPr algn="just"/>
            <a:r>
              <a:rPr lang="en-US" b="0" i="0" dirty="0">
                <a:effectLst/>
                <a:latin typeface="system-ui"/>
              </a:rPr>
              <a:t>Candidates who belongs to "information &amp; communication technology" Specialization has the first highest average salary among all the specializations.</a:t>
            </a:r>
          </a:p>
          <a:p>
            <a:pPr algn="just"/>
            <a:r>
              <a:rPr lang="en-US" b="0" i="0" dirty="0">
                <a:effectLst/>
                <a:latin typeface="system-ui"/>
              </a:rPr>
              <a:t>Candidates who belongs to "aeronautical engineering" Specialization has the least average salary among all the specializations.</a:t>
            </a:r>
          </a:p>
          <a:p>
            <a:pPr algn="just"/>
            <a:endParaRPr lang="en-US" b="0" i="0" dirty="0">
              <a:effectLst/>
              <a:latin typeface="system-ui"/>
            </a:endParaRPr>
          </a:p>
          <a:p>
            <a:pPr algn="just"/>
            <a:endParaRPr lang="en-IN" dirty="0"/>
          </a:p>
          <a:p>
            <a:pPr algn="just"/>
            <a:endParaRPr lang="en-IN" dirty="0"/>
          </a:p>
        </p:txBody>
      </p:sp>
      <p:pic>
        <p:nvPicPr>
          <p:cNvPr id="6" name="Picture 5">
            <a:extLst>
              <a:ext uri="{FF2B5EF4-FFF2-40B4-BE49-F238E27FC236}">
                <a16:creationId xmlns:a16="http://schemas.microsoft.com/office/drawing/2014/main" id="{A598AAE0-F5DF-3B8C-F2CD-FFD63FE16064}"/>
              </a:ext>
            </a:extLst>
          </p:cNvPr>
          <p:cNvPicPr>
            <a:picLocks noChangeAspect="1"/>
          </p:cNvPicPr>
          <p:nvPr/>
        </p:nvPicPr>
        <p:blipFill>
          <a:blip r:embed="rId3"/>
          <a:stretch>
            <a:fillRect/>
          </a:stretch>
        </p:blipFill>
        <p:spPr>
          <a:xfrm>
            <a:off x="2460396" y="282805"/>
            <a:ext cx="6977263" cy="3280528"/>
          </a:xfrm>
          <a:prstGeom prst="rect">
            <a:avLst/>
          </a:prstGeom>
        </p:spPr>
      </p:pic>
    </p:spTree>
    <p:extLst>
      <p:ext uri="{BB962C8B-B14F-4D97-AF65-F5344CB8AC3E}">
        <p14:creationId xmlns:p14="http://schemas.microsoft.com/office/powerpoint/2010/main" val="610331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C0F9-70F1-9172-C251-A187DB520210}"/>
              </a:ext>
            </a:extLst>
          </p:cNvPr>
          <p:cNvSpPr>
            <a:spLocks noGrp="1"/>
          </p:cNvSpPr>
          <p:nvPr>
            <p:ph type="title"/>
          </p:nvPr>
        </p:nvSpPr>
        <p:spPr>
          <a:xfrm>
            <a:off x="838200" y="365126"/>
            <a:ext cx="10515600" cy="1077176"/>
          </a:xfrm>
        </p:spPr>
        <p:txBody>
          <a:bodyPr>
            <a:noAutofit/>
          </a:bodyPr>
          <a:lstStyle/>
          <a:p>
            <a:r>
              <a:rPr lang="en-IN" sz="3200" b="1" dirty="0">
                <a:solidFill>
                  <a:srgbClr val="FF0000"/>
                </a:solidFill>
              </a:rPr>
              <a:t>3.3 Analysing Categorical vs Categorical columns with Box plots.</a:t>
            </a:r>
            <a:br>
              <a:rPr lang="en-IN" sz="3200" b="1" dirty="0">
                <a:solidFill>
                  <a:srgbClr val="FF0000"/>
                </a:solidFill>
              </a:rPr>
            </a:br>
            <a:endParaRPr lang="en-IN" sz="3200" dirty="0"/>
          </a:p>
        </p:txBody>
      </p:sp>
      <p:sp>
        <p:nvSpPr>
          <p:cNvPr id="3" name="Text Placeholder 2">
            <a:extLst>
              <a:ext uri="{FF2B5EF4-FFF2-40B4-BE49-F238E27FC236}">
                <a16:creationId xmlns:a16="http://schemas.microsoft.com/office/drawing/2014/main" id="{16C6468A-DC14-BD6A-4B03-E521E2CEC3CF}"/>
              </a:ext>
            </a:extLst>
          </p:cNvPr>
          <p:cNvSpPr>
            <a:spLocks noGrp="1"/>
          </p:cNvSpPr>
          <p:nvPr>
            <p:ph type="body" idx="1"/>
          </p:nvPr>
        </p:nvSpPr>
        <p:spPr>
          <a:xfrm>
            <a:off x="838200" y="1168924"/>
            <a:ext cx="10515600" cy="5008039"/>
          </a:xfrm>
        </p:spPr>
        <p:txBody>
          <a:bodyPr/>
          <a:lstStyle/>
          <a:p>
            <a:endParaRPr lang="en-IN" dirty="0"/>
          </a:p>
          <a:p>
            <a:endParaRPr lang="en-IN" dirty="0"/>
          </a:p>
          <a:p>
            <a:endParaRPr lang="en-IN" dirty="0"/>
          </a:p>
          <a:p>
            <a:endParaRPr lang="en-IN" dirty="0"/>
          </a:p>
          <a:p>
            <a:endParaRPr lang="en-IN" dirty="0"/>
          </a:p>
          <a:p>
            <a:r>
              <a:rPr lang="en-US" dirty="0"/>
              <a:t>2443 candidates are males in </a:t>
            </a:r>
            <a:r>
              <a:rPr lang="en-US" dirty="0" err="1"/>
              <a:t>B.Tech</a:t>
            </a:r>
            <a:r>
              <a:rPr lang="en-US" dirty="0"/>
              <a:t>/B.E. and 807 candidates are females.</a:t>
            </a:r>
            <a:endParaRPr lang="en-IN" dirty="0"/>
          </a:p>
          <a:p>
            <a:r>
              <a:rPr lang="en-US" dirty="0"/>
              <a:t>Only one female candidate is there in "M.Sc. (Tech.)" degree.</a:t>
            </a:r>
            <a:endParaRPr lang="en-IN" dirty="0"/>
          </a:p>
          <a:p>
            <a:r>
              <a:rPr lang="en-US" dirty="0"/>
              <a:t>Rest of the candidates are from "MCA"(males = 163 and females = 55) and "</a:t>
            </a:r>
            <a:r>
              <a:rPr lang="en-US" dirty="0" err="1"/>
              <a:t>M.Tech</a:t>
            </a:r>
            <a:r>
              <a:rPr lang="en-US" dirty="0"/>
              <a:t>./M.E."(males = 27 and females = 6).</a:t>
            </a:r>
            <a:endParaRPr lang="en-IN" dirty="0"/>
          </a:p>
        </p:txBody>
      </p:sp>
      <p:pic>
        <p:nvPicPr>
          <p:cNvPr id="5" name="Picture 4">
            <a:extLst>
              <a:ext uri="{FF2B5EF4-FFF2-40B4-BE49-F238E27FC236}">
                <a16:creationId xmlns:a16="http://schemas.microsoft.com/office/drawing/2014/main" id="{3B9E115A-B07E-45BD-0235-919C0F7536D0}"/>
              </a:ext>
            </a:extLst>
          </p:cNvPr>
          <p:cNvPicPr>
            <a:picLocks noChangeAspect="1"/>
          </p:cNvPicPr>
          <p:nvPr/>
        </p:nvPicPr>
        <p:blipFill>
          <a:blip r:embed="rId2"/>
          <a:stretch>
            <a:fillRect/>
          </a:stretch>
        </p:blipFill>
        <p:spPr>
          <a:xfrm>
            <a:off x="1503364" y="1168924"/>
            <a:ext cx="9411516" cy="2781541"/>
          </a:xfrm>
          <a:prstGeom prst="rect">
            <a:avLst/>
          </a:prstGeom>
        </p:spPr>
      </p:pic>
    </p:spTree>
    <p:extLst>
      <p:ext uri="{BB962C8B-B14F-4D97-AF65-F5344CB8AC3E}">
        <p14:creationId xmlns:p14="http://schemas.microsoft.com/office/powerpoint/2010/main" val="1863135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E6F231-83D2-CF3A-ACDB-8E39848EFF07}"/>
              </a:ext>
            </a:extLst>
          </p:cNvPr>
          <p:cNvSpPr>
            <a:spLocks noGrp="1"/>
          </p:cNvSpPr>
          <p:nvPr>
            <p:ph type="body" idx="1"/>
          </p:nvPr>
        </p:nvSpPr>
        <p:spPr>
          <a:xfrm>
            <a:off x="838200" y="471340"/>
            <a:ext cx="10515600" cy="5705623"/>
          </a:xfrm>
        </p:spPr>
        <p:txBody>
          <a:bodyPr/>
          <a:lstStyle/>
          <a:p>
            <a:endParaRPr lang="en-IN" dirty="0"/>
          </a:p>
          <a:p>
            <a:endParaRPr lang="en-IN" dirty="0"/>
          </a:p>
          <a:p>
            <a:endParaRPr lang="en-IN" dirty="0"/>
          </a:p>
          <a:p>
            <a:endParaRPr lang="en-IN" dirty="0"/>
          </a:p>
          <a:p>
            <a:endParaRPr lang="en-IN" dirty="0"/>
          </a:p>
          <a:p>
            <a:endParaRPr lang="en-IN" dirty="0"/>
          </a:p>
          <a:p>
            <a:endParaRPr lang="en-US" dirty="0"/>
          </a:p>
          <a:p>
            <a:r>
              <a:rPr lang="en-US" dirty="0"/>
              <a:t>Uttar Pradesh state has first highest number of candidates among them males are 651 and females are 173.</a:t>
            </a:r>
          </a:p>
          <a:p>
            <a:r>
              <a:rPr lang="en-US" dirty="0"/>
              <a:t>Karnataka state has second highest number of candidates among them males are 243 and females are 87.</a:t>
            </a:r>
            <a:endParaRPr lang="en-IN" dirty="0"/>
          </a:p>
        </p:txBody>
      </p:sp>
      <p:pic>
        <p:nvPicPr>
          <p:cNvPr id="5" name="Picture 4">
            <a:extLst>
              <a:ext uri="{FF2B5EF4-FFF2-40B4-BE49-F238E27FC236}">
                <a16:creationId xmlns:a16="http://schemas.microsoft.com/office/drawing/2014/main" id="{34FBDDEE-0C59-2451-6CA9-1250A48B8797}"/>
              </a:ext>
            </a:extLst>
          </p:cNvPr>
          <p:cNvPicPr>
            <a:picLocks noChangeAspect="1"/>
          </p:cNvPicPr>
          <p:nvPr/>
        </p:nvPicPr>
        <p:blipFill>
          <a:blip r:embed="rId2"/>
          <a:stretch>
            <a:fillRect/>
          </a:stretch>
        </p:blipFill>
        <p:spPr>
          <a:xfrm>
            <a:off x="1397863" y="471340"/>
            <a:ext cx="9396274" cy="3444538"/>
          </a:xfrm>
          <a:prstGeom prst="rect">
            <a:avLst/>
          </a:prstGeom>
        </p:spPr>
      </p:pic>
    </p:spTree>
    <p:extLst>
      <p:ext uri="{BB962C8B-B14F-4D97-AF65-F5344CB8AC3E}">
        <p14:creationId xmlns:p14="http://schemas.microsoft.com/office/powerpoint/2010/main" val="3888258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98A3E3-A3EA-8F64-E2F2-605D4713602E}"/>
              </a:ext>
            </a:extLst>
          </p:cNvPr>
          <p:cNvSpPr>
            <a:spLocks noGrp="1"/>
          </p:cNvSpPr>
          <p:nvPr>
            <p:ph type="body" idx="1"/>
          </p:nvPr>
        </p:nvSpPr>
        <p:spPr>
          <a:xfrm>
            <a:off x="838200" y="548390"/>
            <a:ext cx="10515600" cy="6050373"/>
          </a:xfrm>
        </p:spPr>
        <p:txBody>
          <a:bodyPr>
            <a:normAutofit/>
          </a:bodyPr>
          <a:lstStyle/>
          <a:p>
            <a:endParaRPr lang="en-IN" dirty="0"/>
          </a:p>
          <a:p>
            <a:endParaRPr lang="en-IN" dirty="0"/>
          </a:p>
          <a:p>
            <a:endParaRPr lang="en-IN" dirty="0"/>
          </a:p>
          <a:p>
            <a:endParaRPr lang="en-IN" dirty="0"/>
          </a:p>
          <a:p>
            <a:endParaRPr lang="en-IN" dirty="0"/>
          </a:p>
          <a:p>
            <a:endParaRPr lang="en-IN" dirty="0"/>
          </a:p>
          <a:p>
            <a:endParaRPr lang="en-IN" dirty="0"/>
          </a:p>
          <a:p>
            <a:r>
              <a:rPr lang="en-US" b="0" i="0" dirty="0">
                <a:effectLst/>
                <a:latin typeface="system-ui"/>
              </a:rPr>
              <a:t>ECE specialization has the highest number of candidates among them males are 560 and females are 187.</a:t>
            </a:r>
          </a:p>
          <a:p>
            <a:r>
              <a:rPr lang="en-US" b="0" i="0" dirty="0">
                <a:effectLst/>
                <a:latin typeface="system-ui"/>
              </a:rPr>
              <a:t>Most of the candidates are from CSE,IT,CS and ECE.</a:t>
            </a:r>
          </a:p>
          <a:p>
            <a:r>
              <a:rPr lang="en-IN" dirty="0"/>
              <a:t>On the whole in each and every specialization the count of males is higher than the count of females.</a:t>
            </a:r>
          </a:p>
        </p:txBody>
      </p:sp>
      <p:pic>
        <p:nvPicPr>
          <p:cNvPr id="5" name="Picture 4">
            <a:extLst>
              <a:ext uri="{FF2B5EF4-FFF2-40B4-BE49-F238E27FC236}">
                <a16:creationId xmlns:a16="http://schemas.microsoft.com/office/drawing/2014/main" id="{2B057A1C-2E51-0BA5-C5EB-F3B87B464FAC}"/>
              </a:ext>
            </a:extLst>
          </p:cNvPr>
          <p:cNvPicPr>
            <a:picLocks noChangeAspect="1"/>
          </p:cNvPicPr>
          <p:nvPr/>
        </p:nvPicPr>
        <p:blipFill>
          <a:blip r:embed="rId2"/>
          <a:stretch>
            <a:fillRect/>
          </a:stretch>
        </p:blipFill>
        <p:spPr>
          <a:xfrm>
            <a:off x="1583703" y="548390"/>
            <a:ext cx="8861198" cy="3646537"/>
          </a:xfrm>
          <a:prstGeom prst="rect">
            <a:avLst/>
          </a:prstGeom>
        </p:spPr>
      </p:pic>
    </p:spTree>
    <p:extLst>
      <p:ext uri="{BB962C8B-B14F-4D97-AF65-F5344CB8AC3E}">
        <p14:creationId xmlns:p14="http://schemas.microsoft.com/office/powerpoint/2010/main" val="251783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876694" y="797530"/>
            <a:ext cx="10048972" cy="3785611"/>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endParaRPr lang="en-IN" sz="240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IN" sz="2400" dirty="0">
                <a:solidFill>
                  <a:schemeClr val="dk1"/>
                </a:solidFill>
                <a:latin typeface="Calibri"/>
                <a:ea typeface="Calibri"/>
                <a:cs typeface="Calibri"/>
                <a:sym typeface="Calibri"/>
              </a:rPr>
              <a:t>Completed B-Tech in </a:t>
            </a:r>
            <a:r>
              <a:rPr lang="en-IN" sz="2400" i="0" u="none" strike="noStrike" cap="none" dirty="0">
                <a:solidFill>
                  <a:schemeClr val="dk1"/>
                </a:solidFill>
                <a:latin typeface="Calibri"/>
                <a:ea typeface="Calibri"/>
                <a:cs typeface="Calibri"/>
                <a:sym typeface="Calibri"/>
              </a:rPr>
              <a:t>MLR Institute of </a:t>
            </a:r>
            <a:r>
              <a:rPr lang="en-IN" sz="2400" dirty="0">
                <a:solidFill>
                  <a:schemeClr val="dk1"/>
                </a:solidFill>
                <a:latin typeface="Calibri"/>
                <a:ea typeface="Calibri"/>
                <a:cs typeface="Calibri"/>
                <a:sym typeface="Calibri"/>
              </a:rPr>
              <a:t>T</a:t>
            </a:r>
            <a:r>
              <a:rPr lang="en-IN" sz="2400" i="0" u="none" strike="noStrike" cap="none" dirty="0">
                <a:solidFill>
                  <a:schemeClr val="dk1"/>
                </a:solidFill>
                <a:latin typeface="Calibri"/>
                <a:ea typeface="Calibri"/>
                <a:cs typeface="Calibri"/>
                <a:sym typeface="Calibri"/>
              </a:rPr>
              <a:t>echnology </a:t>
            </a:r>
            <a:r>
              <a:rPr lang="en-IN" sz="2400" dirty="0">
                <a:solidFill>
                  <a:schemeClr val="dk1"/>
                </a:solidFill>
                <a:latin typeface="Calibri"/>
                <a:ea typeface="Calibri"/>
                <a:cs typeface="Calibri"/>
                <a:sym typeface="Calibri"/>
              </a:rPr>
              <a:t>from</a:t>
            </a:r>
            <a:r>
              <a:rPr lang="en-IN" sz="2400" i="0" u="none" strike="noStrike" cap="none" dirty="0">
                <a:solidFill>
                  <a:schemeClr val="dk1"/>
                </a:solidFill>
                <a:latin typeface="Calibri"/>
                <a:ea typeface="Calibri"/>
                <a:cs typeface="Calibri"/>
                <a:sym typeface="Calibri"/>
              </a:rPr>
              <a:t> Computer Science Engineering(CSE) stream.</a:t>
            </a:r>
          </a:p>
          <a:p>
            <a:pPr marL="285750" marR="0" lvl="0" indent="-285750" algn="just" rtl="0">
              <a:spcBef>
                <a:spcPts val="0"/>
              </a:spcBef>
              <a:spcAft>
                <a:spcPts val="0"/>
              </a:spcAft>
              <a:buClr>
                <a:schemeClr val="dk1"/>
              </a:buClr>
              <a:buSzPts val="1800"/>
              <a:buFont typeface="Arial"/>
              <a:buChar char="•"/>
            </a:pPr>
            <a:r>
              <a:rPr lang="en-IN" sz="2400" dirty="0">
                <a:solidFill>
                  <a:schemeClr val="dk1"/>
                </a:solidFill>
                <a:latin typeface="Calibri"/>
                <a:ea typeface="Calibri"/>
                <a:cs typeface="Calibri"/>
                <a:sym typeface="Calibri"/>
              </a:rPr>
              <a:t>I am very much interested in working with the data field domain, which is very enthusiastic in generating the insights and building models which reduces the human hurdles and which helps in finding the difficulties in business growth or expansion.</a:t>
            </a:r>
            <a:endParaRPr lang="en-IN" sz="240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IN" sz="2400" dirty="0">
                <a:solidFill>
                  <a:schemeClr val="dk1"/>
                </a:solidFill>
                <a:latin typeface="Calibri"/>
                <a:ea typeface="Calibri"/>
                <a:cs typeface="Calibri"/>
                <a:sym typeface="Calibri"/>
              </a:rPr>
              <a:t>Worked as Custom Software Engineering Analyst at Accenture for 3 years.</a:t>
            </a:r>
            <a:endParaRPr lang="en-IN" sz="240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Calibri"/>
              <a:buChar char="•"/>
            </a:pPr>
            <a:r>
              <a:rPr lang="en-IN" sz="2400" i="0" dirty="0">
                <a:effectLst/>
                <a:latin typeface="Calibri" panose="020F0502020204030204" pitchFamily="34" charset="0"/>
                <a:ea typeface="Calibri" panose="020F0502020204030204" pitchFamily="34" charset="0"/>
                <a:cs typeface="Calibri" panose="020F0502020204030204" pitchFamily="34" charset="0"/>
              </a:rPr>
              <a:t>www.linkedin.com/in/fhanindhar-reddy-koppunooru</a:t>
            </a:r>
            <a:endParaRPr lang="en-IN"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285750" marR="0" lvl="0" indent="-285750" algn="just" rtl="0">
              <a:spcBef>
                <a:spcPts val="0"/>
              </a:spcBef>
              <a:spcAft>
                <a:spcPts val="0"/>
              </a:spcAft>
              <a:buClr>
                <a:schemeClr val="dk1"/>
              </a:buClr>
              <a:buSzPts val="1800"/>
              <a:buFont typeface="Calibri"/>
              <a:buChar char="•"/>
            </a:pPr>
            <a:r>
              <a:rPr lang="en-IN" sz="2400" dirty="0">
                <a:solidFill>
                  <a:schemeClr val="dk1"/>
                </a:solidFill>
                <a:latin typeface="Calibri"/>
                <a:ea typeface="Calibri"/>
                <a:cs typeface="Calibri"/>
                <a:sym typeface="Calibri"/>
              </a:rPr>
              <a:t>https://github.com/Fhani-03/</a:t>
            </a:r>
            <a:endParaRPr sz="2400"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633979"/>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400" b="1" i="0" u="none" strike="noStrike" cap="none" dirty="0">
                <a:solidFill>
                  <a:srgbClr val="FF0000"/>
                </a:solidFill>
                <a:latin typeface="Calibri" panose="020F0502020204030204" pitchFamily="34" charset="0"/>
                <a:ea typeface="Calibri" panose="020F0502020204030204" pitchFamily="34" charset="0"/>
                <a:cs typeface="Calibri" panose="020F0502020204030204" pitchFamily="34" charset="0"/>
                <a:sym typeface="Lato Black"/>
              </a:rPr>
              <a:t>About me</a:t>
            </a:r>
            <a:endParaRPr sz="4400" b="1" i="0" u="none" strike="noStrike" cap="none" dirty="0">
              <a:solidFill>
                <a:srgbClr val="FF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CE9F-034B-DC2C-4DC2-8FBE4CA07864}"/>
              </a:ext>
            </a:extLst>
          </p:cNvPr>
          <p:cNvSpPr>
            <a:spLocks noGrp="1"/>
          </p:cNvSpPr>
          <p:nvPr>
            <p:ph type="title"/>
          </p:nvPr>
        </p:nvSpPr>
        <p:spPr/>
        <p:txBody>
          <a:bodyPr/>
          <a:lstStyle/>
          <a:p>
            <a:r>
              <a:rPr lang="en-IN" b="1" dirty="0">
                <a:solidFill>
                  <a:srgbClr val="FF0000"/>
                </a:solidFill>
              </a:rPr>
              <a:t>Conclusion:</a:t>
            </a:r>
          </a:p>
        </p:txBody>
      </p:sp>
      <p:sp>
        <p:nvSpPr>
          <p:cNvPr id="3" name="Text Placeholder 2">
            <a:extLst>
              <a:ext uri="{FF2B5EF4-FFF2-40B4-BE49-F238E27FC236}">
                <a16:creationId xmlns:a16="http://schemas.microsoft.com/office/drawing/2014/main" id="{EB1C82A3-8F91-13B2-A7D1-7BCA705E9364}"/>
              </a:ext>
            </a:extLst>
          </p:cNvPr>
          <p:cNvSpPr>
            <a:spLocks noGrp="1"/>
          </p:cNvSpPr>
          <p:nvPr>
            <p:ph type="body" idx="1"/>
          </p:nvPr>
        </p:nvSpPr>
        <p:spPr/>
        <p:txBody>
          <a:bodyPr>
            <a:normAutofit lnSpcReduction="10000"/>
          </a:bodyPr>
          <a:lstStyle/>
          <a:p>
            <a:r>
              <a:rPr lang="en-IN" dirty="0"/>
              <a:t>The claim given by Times of India that the average salary of fresh graduates is around 2.5 to 3 lakhs is true. The analysis on the given data has given the insight that average salary of fresh graduates is around 2 to 4 lakhs and this proves the claim given by Times of India is true.</a:t>
            </a:r>
          </a:p>
          <a:p>
            <a:r>
              <a:rPr lang="en-IN" dirty="0"/>
              <a:t>There is no particular relation between gender and specialization, why because as per the analysis it is proved that in each and every specialization the males count is higher than females, none of the specialization has female count more than males. So from this we can conclude that there is no particular relation between gender and specialization.</a:t>
            </a:r>
          </a:p>
          <a:p>
            <a:endParaRPr lang="en-IN" dirty="0"/>
          </a:p>
        </p:txBody>
      </p:sp>
    </p:spTree>
    <p:extLst>
      <p:ext uri="{BB962C8B-B14F-4D97-AF65-F5344CB8AC3E}">
        <p14:creationId xmlns:p14="http://schemas.microsoft.com/office/powerpoint/2010/main" val="1277078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sentation Q&amp;A | PPT">
            <a:extLst>
              <a:ext uri="{FF2B5EF4-FFF2-40B4-BE49-F238E27FC236}">
                <a16:creationId xmlns:a16="http://schemas.microsoft.com/office/drawing/2014/main" id="{28BEB475-C43E-4CDE-16A7-AF9E85ECCB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99" y="1738068"/>
            <a:ext cx="5048201" cy="279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148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6920-956B-C0AC-1EA4-E445411D2130}"/>
              </a:ext>
            </a:extLst>
          </p:cNvPr>
          <p:cNvSpPr>
            <a:spLocks noGrp="1"/>
          </p:cNvSpPr>
          <p:nvPr>
            <p:ph type="title"/>
          </p:nvPr>
        </p:nvSpPr>
        <p:spPr/>
        <p:txBody>
          <a:bodyPr/>
          <a:lstStyle/>
          <a:p>
            <a:r>
              <a:rPr lang="en-IN" b="1" dirty="0">
                <a:solidFill>
                  <a:srgbClr val="FF0000"/>
                </a:solidFill>
              </a:rPr>
              <a:t>Problem Statement :</a:t>
            </a:r>
          </a:p>
        </p:txBody>
      </p:sp>
      <p:sp>
        <p:nvSpPr>
          <p:cNvPr id="3" name="Text Placeholder 2">
            <a:extLst>
              <a:ext uri="{FF2B5EF4-FFF2-40B4-BE49-F238E27FC236}">
                <a16:creationId xmlns:a16="http://schemas.microsoft.com/office/drawing/2014/main" id="{913DB9B6-5658-F59E-CA63-DE87A7067BC7}"/>
              </a:ext>
            </a:extLst>
          </p:cNvPr>
          <p:cNvSpPr>
            <a:spLocks noGrp="1"/>
          </p:cNvSpPr>
          <p:nvPr>
            <p:ph type="body" idx="1"/>
          </p:nvPr>
        </p:nvSpPr>
        <p:spPr/>
        <p:txBody>
          <a:bodyPr>
            <a:normAutofit/>
          </a:bodyPr>
          <a:lstStyle/>
          <a:p>
            <a:pPr algn="just"/>
            <a:r>
              <a:rPr lang="en-IN" sz="2400" dirty="0"/>
              <a:t>To find the average salary of the candidates who are graduated from Computer Science Engineering and other streams.</a:t>
            </a:r>
          </a:p>
          <a:p>
            <a:pPr algn="just"/>
            <a:r>
              <a:rPr lang="en-IN" sz="2400" dirty="0"/>
              <a:t>To find whether a relationship exists between gender and Specialization i.e. to check whether preference of Specialization depends on Gender.</a:t>
            </a:r>
          </a:p>
        </p:txBody>
      </p:sp>
    </p:spTree>
    <p:extLst>
      <p:ext uri="{BB962C8B-B14F-4D97-AF65-F5344CB8AC3E}">
        <p14:creationId xmlns:p14="http://schemas.microsoft.com/office/powerpoint/2010/main" val="393503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55177-0C7E-056D-74BC-DE6643F0BDF1}"/>
              </a:ext>
            </a:extLst>
          </p:cNvPr>
          <p:cNvSpPr>
            <a:spLocks noGrp="1"/>
          </p:cNvSpPr>
          <p:nvPr>
            <p:ph type="title"/>
          </p:nvPr>
        </p:nvSpPr>
        <p:spPr/>
        <p:txBody>
          <a:bodyPr/>
          <a:lstStyle/>
          <a:p>
            <a:r>
              <a:rPr lang="en-IN" b="1" dirty="0">
                <a:solidFill>
                  <a:srgbClr val="FF0000"/>
                </a:solidFill>
              </a:rPr>
              <a:t>Summary of Data:</a:t>
            </a:r>
          </a:p>
        </p:txBody>
      </p:sp>
      <p:sp>
        <p:nvSpPr>
          <p:cNvPr id="3" name="Text Placeholder 2">
            <a:extLst>
              <a:ext uri="{FF2B5EF4-FFF2-40B4-BE49-F238E27FC236}">
                <a16:creationId xmlns:a16="http://schemas.microsoft.com/office/drawing/2014/main" id="{740D6720-A6AB-1BA0-8C17-A6583A93F410}"/>
              </a:ext>
            </a:extLst>
          </p:cNvPr>
          <p:cNvSpPr>
            <a:spLocks noGrp="1"/>
          </p:cNvSpPr>
          <p:nvPr>
            <p:ph type="body" idx="1"/>
          </p:nvPr>
        </p:nvSpPr>
        <p:spPr/>
        <p:txBody>
          <a:bodyPr>
            <a:normAutofit/>
          </a:bodyPr>
          <a:lstStyle/>
          <a:p>
            <a:pPr algn="just"/>
            <a:r>
              <a:rPr lang="en-IN" sz="2400" dirty="0"/>
              <a:t>The dataset mainly focuses on how employment outcomes of engineering graduates varies with Salary , Job Title and Job locations along with scores obtained by students in cognitive skills , technical and personality skills.</a:t>
            </a:r>
          </a:p>
          <a:p>
            <a:pPr algn="just"/>
            <a:r>
              <a:rPr lang="en-IN" sz="2400" dirty="0"/>
              <a:t>The dataset consists of around 40 independent variables and around 4000 data points.</a:t>
            </a:r>
          </a:p>
          <a:p>
            <a:pPr algn="just"/>
            <a:r>
              <a:rPr lang="en-IN" sz="2400" dirty="0"/>
              <a:t>Independent variables are both numerical and categorical in nature.</a:t>
            </a:r>
          </a:p>
        </p:txBody>
      </p:sp>
    </p:spTree>
    <p:extLst>
      <p:ext uri="{BB962C8B-B14F-4D97-AF65-F5344CB8AC3E}">
        <p14:creationId xmlns:p14="http://schemas.microsoft.com/office/powerpoint/2010/main" val="1980321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6223-9A41-17FF-035D-2C6F8B3DDFB0}"/>
              </a:ext>
            </a:extLst>
          </p:cNvPr>
          <p:cNvSpPr>
            <a:spLocks noGrp="1"/>
          </p:cNvSpPr>
          <p:nvPr>
            <p:ph type="title"/>
          </p:nvPr>
        </p:nvSpPr>
        <p:spPr>
          <a:xfrm>
            <a:off x="838199" y="365125"/>
            <a:ext cx="10515600" cy="596409"/>
          </a:xfrm>
        </p:spPr>
        <p:txBody>
          <a:bodyPr>
            <a:noAutofit/>
          </a:bodyPr>
          <a:lstStyle/>
          <a:p>
            <a:r>
              <a:rPr lang="en-IN" b="1" dirty="0">
                <a:solidFill>
                  <a:srgbClr val="FF0000"/>
                </a:solidFill>
              </a:rPr>
              <a:t>Exploratory data Analysis:</a:t>
            </a:r>
          </a:p>
        </p:txBody>
      </p:sp>
      <p:sp>
        <p:nvSpPr>
          <p:cNvPr id="3" name="Text Placeholder 2">
            <a:extLst>
              <a:ext uri="{FF2B5EF4-FFF2-40B4-BE49-F238E27FC236}">
                <a16:creationId xmlns:a16="http://schemas.microsoft.com/office/drawing/2014/main" id="{0D682E7C-AB19-2F9B-1359-3E0243BC5C7B}"/>
              </a:ext>
            </a:extLst>
          </p:cNvPr>
          <p:cNvSpPr>
            <a:spLocks noGrp="1"/>
          </p:cNvSpPr>
          <p:nvPr>
            <p:ph type="body" idx="1"/>
          </p:nvPr>
        </p:nvSpPr>
        <p:spPr>
          <a:xfrm>
            <a:off x="838200" y="1989055"/>
            <a:ext cx="10515600" cy="4503819"/>
          </a:xfrm>
        </p:spPr>
        <p:txBody>
          <a:bodyPr>
            <a:normAutofit/>
          </a:bodyPr>
          <a:lstStyle/>
          <a:p>
            <a:pPr algn="just"/>
            <a:r>
              <a:rPr lang="en-IN" sz="2400" dirty="0"/>
              <a:t>Understanding about the data like number of rows and columns and getting familiar with the columns and their datatypes before cleaning.</a:t>
            </a:r>
          </a:p>
          <a:p>
            <a:pPr algn="just"/>
            <a:r>
              <a:rPr lang="en-IN" sz="2400" dirty="0"/>
              <a:t>Renaming the column names which are not in proper format and making them short for better understanding.</a:t>
            </a:r>
          </a:p>
          <a:p>
            <a:pPr algn="just"/>
            <a:r>
              <a:rPr lang="en-IN" sz="2400" dirty="0"/>
              <a:t>Checking for missing values if any in each column of the data frame.</a:t>
            </a:r>
          </a:p>
          <a:p>
            <a:pPr algn="just"/>
            <a:r>
              <a:rPr lang="en-IN" sz="2400" dirty="0"/>
              <a:t>Checking for duplicate values if any in the data frame.</a:t>
            </a:r>
          </a:p>
          <a:p>
            <a:pPr algn="just"/>
            <a:r>
              <a:rPr lang="en-IN" sz="2400" dirty="0"/>
              <a:t>Checking for empty strings if any in the data frame.</a:t>
            </a:r>
          </a:p>
          <a:p>
            <a:pPr algn="just"/>
            <a:r>
              <a:rPr lang="en-IN" sz="2400" dirty="0"/>
              <a:t>Checking for outliers in each and every column and getting rid from them.</a:t>
            </a:r>
          </a:p>
        </p:txBody>
      </p:sp>
      <p:sp>
        <p:nvSpPr>
          <p:cNvPr id="4" name="Title 1">
            <a:extLst>
              <a:ext uri="{FF2B5EF4-FFF2-40B4-BE49-F238E27FC236}">
                <a16:creationId xmlns:a16="http://schemas.microsoft.com/office/drawing/2014/main" id="{F2B1D02F-6951-630C-B14A-6BC6BFDA549B}"/>
              </a:ext>
            </a:extLst>
          </p:cNvPr>
          <p:cNvSpPr txBox="1">
            <a:spLocks/>
          </p:cNvSpPr>
          <p:nvPr/>
        </p:nvSpPr>
        <p:spPr>
          <a:xfrm>
            <a:off x="838200" y="961534"/>
            <a:ext cx="10515599" cy="763571"/>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3200" b="1" dirty="0">
                <a:solidFill>
                  <a:srgbClr val="FF0000"/>
                </a:solidFill>
              </a:rPr>
              <a:t>1. Data Cleaning</a:t>
            </a:r>
          </a:p>
        </p:txBody>
      </p:sp>
    </p:spTree>
    <p:extLst>
      <p:ext uri="{BB962C8B-B14F-4D97-AF65-F5344CB8AC3E}">
        <p14:creationId xmlns:p14="http://schemas.microsoft.com/office/powerpoint/2010/main" val="13850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01EBA1-8545-0E52-2F70-0880B080F509}"/>
              </a:ext>
            </a:extLst>
          </p:cNvPr>
          <p:cNvSpPr>
            <a:spLocks noGrp="1"/>
          </p:cNvSpPr>
          <p:nvPr>
            <p:ph type="body" idx="1"/>
          </p:nvPr>
        </p:nvSpPr>
        <p:spPr>
          <a:xfrm>
            <a:off x="838200" y="1348033"/>
            <a:ext cx="10515600" cy="4828930"/>
          </a:xfrm>
        </p:spPr>
        <p:txBody>
          <a:bodyPr/>
          <a:lstStyle/>
          <a:p>
            <a:r>
              <a:rPr lang="en-IN" dirty="0"/>
              <a:t>Analysing numerical columns using Boxplots.</a:t>
            </a:r>
          </a:p>
          <a:p>
            <a:r>
              <a:rPr lang="en-IN" dirty="0"/>
              <a:t>Analysing numerical columns using Histograms.</a:t>
            </a:r>
          </a:p>
          <a:p>
            <a:r>
              <a:rPr lang="en-IN" dirty="0"/>
              <a:t>Analysing categorical columns using Count plots.</a:t>
            </a:r>
          </a:p>
          <a:p>
            <a:r>
              <a:rPr lang="en-IN" dirty="0"/>
              <a:t>Generating insights from the analysis.</a:t>
            </a:r>
          </a:p>
        </p:txBody>
      </p:sp>
      <p:sp>
        <p:nvSpPr>
          <p:cNvPr id="4" name="Title 1">
            <a:extLst>
              <a:ext uri="{FF2B5EF4-FFF2-40B4-BE49-F238E27FC236}">
                <a16:creationId xmlns:a16="http://schemas.microsoft.com/office/drawing/2014/main" id="{6B3D00F0-FCB6-EC16-42CD-2679FFE2FAC9}"/>
              </a:ext>
            </a:extLst>
          </p:cNvPr>
          <p:cNvSpPr>
            <a:spLocks noGrp="1"/>
          </p:cNvSpPr>
          <p:nvPr>
            <p:ph type="title"/>
          </p:nvPr>
        </p:nvSpPr>
        <p:spPr>
          <a:xfrm>
            <a:off x="838200" y="365126"/>
            <a:ext cx="10515600" cy="747238"/>
          </a:xfrm>
        </p:spPr>
        <p:txBody>
          <a:bodyPr>
            <a:normAutofit/>
          </a:bodyPr>
          <a:lstStyle/>
          <a:p>
            <a:r>
              <a:rPr lang="en-IN" sz="3200" b="1" dirty="0">
                <a:solidFill>
                  <a:srgbClr val="FF0000"/>
                </a:solidFill>
              </a:rPr>
              <a:t>2. Univariate Analysis</a:t>
            </a:r>
          </a:p>
        </p:txBody>
      </p:sp>
    </p:spTree>
    <p:extLst>
      <p:ext uri="{BB962C8B-B14F-4D97-AF65-F5344CB8AC3E}">
        <p14:creationId xmlns:p14="http://schemas.microsoft.com/office/powerpoint/2010/main" val="10700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AA74F-3A16-90BF-A15C-F76E594FD8CF}"/>
              </a:ext>
            </a:extLst>
          </p:cNvPr>
          <p:cNvSpPr>
            <a:spLocks noGrp="1"/>
          </p:cNvSpPr>
          <p:nvPr>
            <p:ph type="title"/>
          </p:nvPr>
        </p:nvSpPr>
        <p:spPr>
          <a:xfrm>
            <a:off x="838200" y="348792"/>
            <a:ext cx="10515600" cy="1762811"/>
          </a:xfrm>
        </p:spPr>
        <p:txBody>
          <a:bodyPr>
            <a:noAutofit/>
          </a:bodyPr>
          <a:lstStyle/>
          <a:p>
            <a:r>
              <a:rPr lang="en-IN" sz="3200" b="1" dirty="0">
                <a:solidFill>
                  <a:srgbClr val="FF0000"/>
                </a:solidFill>
              </a:rPr>
              <a:t>2.1 Analysing numerical columns using Histograms.</a:t>
            </a:r>
            <a:br>
              <a:rPr lang="en-IN" sz="3200" b="1" dirty="0">
                <a:solidFill>
                  <a:srgbClr val="FF0000"/>
                </a:solidFill>
              </a:rPr>
            </a:br>
            <a:endParaRPr lang="en-IN" sz="3200" b="1" dirty="0">
              <a:solidFill>
                <a:srgbClr val="FF0000"/>
              </a:solidFill>
            </a:endParaRPr>
          </a:p>
        </p:txBody>
      </p:sp>
      <p:sp>
        <p:nvSpPr>
          <p:cNvPr id="3" name="Text Placeholder 2">
            <a:extLst>
              <a:ext uri="{FF2B5EF4-FFF2-40B4-BE49-F238E27FC236}">
                <a16:creationId xmlns:a16="http://schemas.microsoft.com/office/drawing/2014/main" id="{9D106DAC-AE6F-8B46-584B-E287D82327D4}"/>
              </a:ext>
            </a:extLst>
          </p:cNvPr>
          <p:cNvSpPr>
            <a:spLocks noGrp="1"/>
          </p:cNvSpPr>
          <p:nvPr>
            <p:ph type="body" idx="1"/>
          </p:nvPr>
        </p:nvSpPr>
        <p:spPr>
          <a:xfrm>
            <a:off x="838200" y="1498861"/>
            <a:ext cx="10515600" cy="4817097"/>
          </a:xfrm>
        </p:spPr>
        <p:txBody>
          <a:bodyPr>
            <a:normAutofit lnSpcReduction="10000"/>
          </a:bodyPr>
          <a:lstStyle/>
          <a:p>
            <a:pPr algn="just"/>
            <a:endParaRPr lang="en-IN" dirty="0"/>
          </a:p>
          <a:p>
            <a:pPr algn="just"/>
            <a:endParaRPr lang="en-IN" dirty="0"/>
          </a:p>
          <a:p>
            <a:pPr algn="just"/>
            <a:endParaRPr lang="en-IN" dirty="0"/>
          </a:p>
          <a:p>
            <a:pPr algn="just"/>
            <a:endParaRPr lang="en-IN" dirty="0"/>
          </a:p>
          <a:p>
            <a:pPr algn="just"/>
            <a:r>
              <a:rPr lang="en-US" dirty="0"/>
              <a:t>For approximately 400 candidates the Annual CTC offered is 300000.</a:t>
            </a:r>
          </a:p>
          <a:p>
            <a:pPr algn="just"/>
            <a:r>
              <a:rPr lang="en-US" dirty="0"/>
              <a:t>For approximately 50 candidates the Annual CTC offered is 600000.</a:t>
            </a:r>
            <a:endParaRPr lang="en-IN" dirty="0"/>
          </a:p>
          <a:p>
            <a:pPr algn="just"/>
            <a:r>
              <a:rPr lang="en-US" dirty="0"/>
              <a:t>Salary range for most of the candidates is 200000 to 400000.</a:t>
            </a:r>
            <a:endParaRPr lang="en-IN" dirty="0"/>
          </a:p>
          <a:p>
            <a:pPr algn="just"/>
            <a:r>
              <a:rPr lang="en-US" dirty="0"/>
              <a:t>For most of the candidates the CGPA secured in 10th standard is between 8.0 to 9.0.</a:t>
            </a:r>
          </a:p>
          <a:p>
            <a:pPr algn="just"/>
            <a:endParaRPr lang="en-IN" dirty="0"/>
          </a:p>
        </p:txBody>
      </p:sp>
      <p:pic>
        <p:nvPicPr>
          <p:cNvPr id="4" name="Picture 3">
            <a:extLst>
              <a:ext uri="{FF2B5EF4-FFF2-40B4-BE49-F238E27FC236}">
                <a16:creationId xmlns:a16="http://schemas.microsoft.com/office/drawing/2014/main" id="{2DB0188E-5918-07AF-E6AD-06489702B4F8}"/>
              </a:ext>
            </a:extLst>
          </p:cNvPr>
          <p:cNvPicPr>
            <a:picLocks noChangeAspect="1"/>
          </p:cNvPicPr>
          <p:nvPr/>
        </p:nvPicPr>
        <p:blipFill>
          <a:blip r:embed="rId2"/>
          <a:stretch>
            <a:fillRect/>
          </a:stretch>
        </p:blipFill>
        <p:spPr>
          <a:xfrm>
            <a:off x="1641936" y="1618236"/>
            <a:ext cx="4218157" cy="1914224"/>
          </a:xfrm>
          <a:prstGeom prst="rect">
            <a:avLst/>
          </a:prstGeom>
        </p:spPr>
      </p:pic>
      <p:pic>
        <p:nvPicPr>
          <p:cNvPr id="6" name="Picture 5">
            <a:extLst>
              <a:ext uri="{FF2B5EF4-FFF2-40B4-BE49-F238E27FC236}">
                <a16:creationId xmlns:a16="http://schemas.microsoft.com/office/drawing/2014/main" id="{5C9BDE87-7A0F-E6E6-88E2-7C9869DF0192}"/>
              </a:ext>
            </a:extLst>
          </p:cNvPr>
          <p:cNvPicPr>
            <a:picLocks noChangeAspect="1"/>
          </p:cNvPicPr>
          <p:nvPr/>
        </p:nvPicPr>
        <p:blipFill>
          <a:blip r:embed="rId3"/>
          <a:stretch>
            <a:fillRect/>
          </a:stretch>
        </p:blipFill>
        <p:spPr>
          <a:xfrm>
            <a:off x="6198777" y="1618236"/>
            <a:ext cx="4580464" cy="1914224"/>
          </a:xfrm>
          <a:prstGeom prst="rect">
            <a:avLst/>
          </a:prstGeom>
        </p:spPr>
      </p:pic>
    </p:spTree>
    <p:extLst>
      <p:ext uri="{BB962C8B-B14F-4D97-AF65-F5344CB8AC3E}">
        <p14:creationId xmlns:p14="http://schemas.microsoft.com/office/powerpoint/2010/main" val="391183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FFC28F-7AC9-4BEA-581F-074847FF868D}"/>
              </a:ext>
            </a:extLst>
          </p:cNvPr>
          <p:cNvSpPr>
            <a:spLocks noGrp="1"/>
          </p:cNvSpPr>
          <p:nvPr>
            <p:ph type="body" idx="1"/>
          </p:nvPr>
        </p:nvSpPr>
        <p:spPr>
          <a:xfrm>
            <a:off x="838200" y="273376"/>
            <a:ext cx="10515600" cy="6268825"/>
          </a:xfrm>
        </p:spPr>
        <p:txBody>
          <a:bodyPr/>
          <a:lstStyle/>
          <a:p>
            <a:endParaRPr lang="en-IN" dirty="0"/>
          </a:p>
          <a:p>
            <a:endParaRPr lang="en-IN" dirty="0"/>
          </a:p>
          <a:p>
            <a:endParaRPr lang="en-IN" dirty="0"/>
          </a:p>
          <a:p>
            <a:endParaRPr lang="en-IN" dirty="0"/>
          </a:p>
          <a:p>
            <a:pPr algn="just"/>
            <a:r>
              <a:rPr lang="en-US" dirty="0"/>
              <a:t>Around 300 candidates got 83% in Intermediate.</a:t>
            </a:r>
          </a:p>
          <a:p>
            <a:pPr algn="just"/>
            <a:r>
              <a:rPr lang="en-US" dirty="0"/>
              <a:t>Percentage range for most of the candidates is between 60% to 80%.</a:t>
            </a:r>
          </a:p>
          <a:p>
            <a:pPr algn="just"/>
            <a:r>
              <a:rPr lang="en-US" dirty="0"/>
              <a:t>Approximately 300 candidates got 70 GPA,250 candidates got 73 GP A, approximately 280 candidates got 75 GPA in their graduation.</a:t>
            </a:r>
          </a:p>
          <a:p>
            <a:pPr algn="just"/>
            <a:r>
              <a:rPr lang="en-US" dirty="0"/>
              <a:t>Most of the candidates College GPA lies in between 65 - 80.</a:t>
            </a:r>
            <a:endParaRPr lang="en-IN" dirty="0"/>
          </a:p>
        </p:txBody>
      </p:sp>
      <p:pic>
        <p:nvPicPr>
          <p:cNvPr id="5" name="Picture 4">
            <a:extLst>
              <a:ext uri="{FF2B5EF4-FFF2-40B4-BE49-F238E27FC236}">
                <a16:creationId xmlns:a16="http://schemas.microsoft.com/office/drawing/2014/main" id="{44B73C5D-CC19-CACE-11C0-D67ACA7059C3}"/>
              </a:ext>
            </a:extLst>
          </p:cNvPr>
          <p:cNvPicPr>
            <a:picLocks noChangeAspect="1"/>
          </p:cNvPicPr>
          <p:nvPr/>
        </p:nvPicPr>
        <p:blipFill>
          <a:blip r:embed="rId2"/>
          <a:stretch>
            <a:fillRect/>
          </a:stretch>
        </p:blipFill>
        <p:spPr>
          <a:xfrm>
            <a:off x="767720" y="315799"/>
            <a:ext cx="4912927" cy="2048069"/>
          </a:xfrm>
          <a:prstGeom prst="rect">
            <a:avLst/>
          </a:prstGeom>
        </p:spPr>
      </p:pic>
      <p:pic>
        <p:nvPicPr>
          <p:cNvPr id="7" name="Picture 6">
            <a:extLst>
              <a:ext uri="{FF2B5EF4-FFF2-40B4-BE49-F238E27FC236}">
                <a16:creationId xmlns:a16="http://schemas.microsoft.com/office/drawing/2014/main" id="{0BC025AA-0FA2-A298-BEB9-7834A48F9F15}"/>
              </a:ext>
            </a:extLst>
          </p:cNvPr>
          <p:cNvPicPr>
            <a:picLocks noChangeAspect="1"/>
          </p:cNvPicPr>
          <p:nvPr/>
        </p:nvPicPr>
        <p:blipFill>
          <a:blip r:embed="rId3"/>
          <a:stretch>
            <a:fillRect/>
          </a:stretch>
        </p:blipFill>
        <p:spPr>
          <a:xfrm>
            <a:off x="5751127" y="148568"/>
            <a:ext cx="4893135" cy="2215300"/>
          </a:xfrm>
          <a:prstGeom prst="rect">
            <a:avLst/>
          </a:prstGeom>
        </p:spPr>
      </p:pic>
    </p:spTree>
    <p:extLst>
      <p:ext uri="{BB962C8B-B14F-4D97-AF65-F5344CB8AC3E}">
        <p14:creationId xmlns:p14="http://schemas.microsoft.com/office/powerpoint/2010/main" val="150254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016991-4738-E005-E827-A974D45F85B8}"/>
              </a:ext>
            </a:extLst>
          </p:cNvPr>
          <p:cNvSpPr>
            <a:spLocks noGrp="1"/>
          </p:cNvSpPr>
          <p:nvPr>
            <p:ph type="body" idx="1"/>
          </p:nvPr>
        </p:nvSpPr>
        <p:spPr>
          <a:xfrm>
            <a:off x="838200" y="263951"/>
            <a:ext cx="10515600" cy="5913012"/>
          </a:xfrm>
        </p:spPr>
        <p:txBody>
          <a:bodyPr/>
          <a:lstStyle/>
          <a:p>
            <a:pPr marL="114300" indent="0">
              <a:buNone/>
            </a:pPr>
            <a:endParaRPr lang="en-IN" dirty="0"/>
          </a:p>
          <a:p>
            <a:endParaRPr lang="en-IN" dirty="0"/>
          </a:p>
          <a:p>
            <a:endParaRPr lang="en-IN" dirty="0"/>
          </a:p>
          <a:p>
            <a:endParaRPr lang="en-IN" dirty="0"/>
          </a:p>
          <a:p>
            <a:r>
              <a:rPr lang="en-US" dirty="0"/>
              <a:t>Around 300 candidates got 600 score in AMCAT Quant section.</a:t>
            </a:r>
            <a:endParaRPr lang="en-IN" dirty="0"/>
          </a:p>
          <a:p>
            <a:r>
              <a:rPr lang="en-US" dirty="0"/>
              <a:t>Most of the candidates secured score between 400 to 700 in AMCAT Quant section.</a:t>
            </a:r>
            <a:endParaRPr lang="en-IN" dirty="0"/>
          </a:p>
          <a:p>
            <a:r>
              <a:rPr lang="en-US" dirty="0"/>
              <a:t>2681 candidates got failed in AMCAT Computer Science section.</a:t>
            </a:r>
            <a:endParaRPr lang="en-IN" dirty="0"/>
          </a:p>
          <a:p>
            <a:r>
              <a:rPr lang="en-US" dirty="0"/>
              <a:t>Approximately 100 - 200 people got 300 - 500 score in AMCAT Computer Science section.</a:t>
            </a:r>
            <a:endParaRPr lang="en-IN" dirty="0"/>
          </a:p>
        </p:txBody>
      </p:sp>
      <p:pic>
        <p:nvPicPr>
          <p:cNvPr id="5" name="Picture 4">
            <a:extLst>
              <a:ext uri="{FF2B5EF4-FFF2-40B4-BE49-F238E27FC236}">
                <a16:creationId xmlns:a16="http://schemas.microsoft.com/office/drawing/2014/main" id="{50820743-E641-7F8C-3BFE-0669BD7B316C}"/>
              </a:ext>
            </a:extLst>
          </p:cNvPr>
          <p:cNvPicPr>
            <a:picLocks noChangeAspect="1"/>
          </p:cNvPicPr>
          <p:nvPr/>
        </p:nvPicPr>
        <p:blipFill>
          <a:blip r:embed="rId2"/>
          <a:stretch>
            <a:fillRect/>
          </a:stretch>
        </p:blipFill>
        <p:spPr>
          <a:xfrm>
            <a:off x="1139857" y="333728"/>
            <a:ext cx="4846163" cy="2133758"/>
          </a:xfrm>
          <a:prstGeom prst="rect">
            <a:avLst/>
          </a:prstGeom>
        </p:spPr>
      </p:pic>
      <p:pic>
        <p:nvPicPr>
          <p:cNvPr id="7" name="Picture 6">
            <a:extLst>
              <a:ext uri="{FF2B5EF4-FFF2-40B4-BE49-F238E27FC236}">
                <a16:creationId xmlns:a16="http://schemas.microsoft.com/office/drawing/2014/main" id="{F7067A72-0F32-88CF-13E2-0DE3348388AD}"/>
              </a:ext>
            </a:extLst>
          </p:cNvPr>
          <p:cNvPicPr>
            <a:picLocks noChangeAspect="1"/>
          </p:cNvPicPr>
          <p:nvPr/>
        </p:nvPicPr>
        <p:blipFill>
          <a:blip r:embed="rId3"/>
          <a:stretch>
            <a:fillRect/>
          </a:stretch>
        </p:blipFill>
        <p:spPr>
          <a:xfrm>
            <a:off x="6095999" y="367645"/>
            <a:ext cx="4846163" cy="2058125"/>
          </a:xfrm>
          <a:prstGeom prst="rect">
            <a:avLst/>
          </a:prstGeom>
        </p:spPr>
      </p:pic>
    </p:spTree>
    <p:extLst>
      <p:ext uri="{BB962C8B-B14F-4D97-AF65-F5344CB8AC3E}">
        <p14:creationId xmlns:p14="http://schemas.microsoft.com/office/powerpoint/2010/main" val="198416076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554</TotalTime>
  <Words>1232</Words>
  <Application>Microsoft Office PowerPoint</Application>
  <PresentationFormat>Widescreen</PresentationFormat>
  <Paragraphs>145</Paragraphs>
  <Slides>22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Lato Black</vt:lpstr>
      <vt:lpstr>system-ui</vt:lpstr>
      <vt:lpstr>Libre Baskerville</vt:lpstr>
      <vt:lpstr>Arial</vt:lpstr>
      <vt:lpstr>Office Theme</vt:lpstr>
      <vt:lpstr>PowerPoint Presentation</vt:lpstr>
      <vt:lpstr>PowerPoint Presentation</vt:lpstr>
      <vt:lpstr>Problem Statement :</vt:lpstr>
      <vt:lpstr>Summary of Data:</vt:lpstr>
      <vt:lpstr>Exploratory data Analysis:</vt:lpstr>
      <vt:lpstr>2. Univariate Analysis</vt:lpstr>
      <vt:lpstr>2.1 Analysing numerical columns using Histograms. </vt:lpstr>
      <vt:lpstr>PowerPoint Presentation</vt:lpstr>
      <vt:lpstr>PowerPoint Presentation</vt:lpstr>
      <vt:lpstr>3.Bivariate Analysis</vt:lpstr>
      <vt:lpstr>3.1 Analysing Numerical vs Numerical columns with Scatter plots. </vt:lpstr>
      <vt:lpstr>PowerPoint Presentation</vt:lpstr>
      <vt:lpstr>PowerPoint Presentation</vt:lpstr>
      <vt:lpstr>3.2 Analysing Numerical vs Categorical columns with Box plots. </vt:lpstr>
      <vt:lpstr>PowerPoint Presentation</vt:lpstr>
      <vt:lpstr>PowerPoint Presentation</vt:lpstr>
      <vt:lpstr>3.3 Analysing Categorical vs Categorical columns with Box plots. </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Fhanindhar</cp:lastModifiedBy>
  <cp:revision>7</cp:revision>
  <dcterms:created xsi:type="dcterms:W3CDTF">2021-02-16T05:19:01Z</dcterms:created>
  <dcterms:modified xsi:type="dcterms:W3CDTF">2024-10-03T17:12:56Z</dcterms:modified>
</cp:coreProperties>
</file>