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79" r:id="rId3"/>
    <p:sldId id="262" r:id="rId4"/>
    <p:sldId id="261" r:id="rId5"/>
    <p:sldId id="271" r:id="rId6"/>
    <p:sldId id="264" r:id="rId7"/>
    <p:sldId id="267" r:id="rId8"/>
    <p:sldId id="266" r:id="rId9"/>
    <p:sldId id="277" r:id="rId10"/>
    <p:sldId id="268" r:id="rId11"/>
    <p:sldId id="269" r:id="rId12"/>
    <p:sldId id="270" r:id="rId13"/>
    <p:sldId id="265" r:id="rId14"/>
    <p:sldId id="273" r:id="rId15"/>
    <p:sldId id="274" r:id="rId16"/>
    <p:sldId id="275" r:id="rId17"/>
    <p:sldId id="281" r:id="rId18"/>
    <p:sldId id="282"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FE410-AF9A-49AD-8DD7-8CBFC03F6CBB}" v="92" dt="2021-01-26T00:59:28.099"/>
    <p1510:client id="{D49605E5-6263-402E-96AB-388BC541499F}" v="1" dt="2021-01-26T14:39:06.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91" d="100"/>
          <a:sy n="91" d="100"/>
        </p:scale>
        <p:origin x="90"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userId="11bca87acc08581e" providerId="LiveId" clId="{D49605E5-6263-402E-96AB-388BC541499F}"/>
    <pc:docChg chg="addSld modSld sldOrd">
      <pc:chgData name="Felix" userId="11bca87acc08581e" providerId="LiveId" clId="{D49605E5-6263-402E-96AB-388BC541499F}" dt="2021-01-26T15:22:10.044" v="5"/>
      <pc:docMkLst>
        <pc:docMk/>
      </pc:docMkLst>
      <pc:sldChg chg="ord">
        <pc:chgData name="Felix" userId="11bca87acc08581e" providerId="LiveId" clId="{D49605E5-6263-402E-96AB-388BC541499F}" dt="2021-01-26T15:22:10.044" v="5"/>
        <pc:sldMkLst>
          <pc:docMk/>
          <pc:sldMk cId="783841445" sldId="266"/>
        </pc:sldMkLst>
      </pc:sldChg>
      <pc:sldChg chg="modSp mod">
        <pc:chgData name="Felix" userId="11bca87acc08581e" providerId="LiveId" clId="{D49605E5-6263-402E-96AB-388BC541499F}" dt="2021-01-26T15:20:49.159" v="2"/>
        <pc:sldMkLst>
          <pc:docMk/>
          <pc:sldMk cId="1469713898" sldId="271"/>
        </pc:sldMkLst>
        <pc:spChg chg="mod">
          <ac:chgData name="Felix" userId="11bca87acc08581e" providerId="LiveId" clId="{D49605E5-6263-402E-96AB-388BC541499F}" dt="2021-01-26T15:20:49.159" v="2"/>
          <ac:spMkLst>
            <pc:docMk/>
            <pc:sldMk cId="1469713898" sldId="271"/>
            <ac:spMk id="6" creationId="{81157CB7-59D6-4653-A0CF-AB8D4EAC9BED}"/>
          </ac:spMkLst>
        </pc:spChg>
      </pc:sldChg>
      <pc:sldChg chg="add">
        <pc:chgData name="Felix" userId="11bca87acc08581e" providerId="LiveId" clId="{D49605E5-6263-402E-96AB-388BC541499F}" dt="2021-01-26T14:39:06.493" v="0"/>
        <pc:sldMkLst>
          <pc:docMk/>
          <pc:sldMk cId="384862374" sldId="277"/>
        </pc:sldMkLst>
      </pc:sldChg>
      <pc:sldChg chg="modSp mod">
        <pc:chgData name="Felix" userId="11bca87acc08581e" providerId="LiveId" clId="{D49605E5-6263-402E-96AB-388BC541499F}" dt="2021-01-26T15:21:30.094" v="3"/>
        <pc:sldMkLst>
          <pc:docMk/>
          <pc:sldMk cId="2065154665" sldId="282"/>
        </pc:sldMkLst>
        <pc:spChg chg="mod">
          <ac:chgData name="Felix" userId="11bca87acc08581e" providerId="LiveId" clId="{D49605E5-6263-402E-96AB-388BC541499F}" dt="2021-01-26T15:21:30.094" v="3"/>
          <ac:spMkLst>
            <pc:docMk/>
            <pc:sldMk cId="2065154665" sldId="282"/>
            <ac:spMk id="3" creationId="{F784121D-EC88-4C37-AB87-0DA8E8297F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180877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00B0C-B255-4E86-8692-CA6B4AFDF17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337910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2677094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413397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2396360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1414519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325856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3788590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112834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53060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00B0C-B255-4E86-8692-CA6B4AFDF17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100915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00B0C-B255-4E86-8692-CA6B4AFDF17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131001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00B0C-B255-4E86-8692-CA6B4AFDF17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298516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00B0C-B255-4E86-8692-CA6B4AFDF17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340306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00B0C-B255-4E86-8692-CA6B4AFDF17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100354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00B0C-B255-4E86-8692-CA6B4AFDF17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18844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00B0C-B255-4E86-8692-CA6B4AFDF17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24935-0415-4526-A194-C0849A0A3EEC}" type="slidenum">
              <a:rPr lang="en-US" smtClean="0"/>
              <a:t>‹#›</a:t>
            </a:fld>
            <a:endParaRPr lang="en-US"/>
          </a:p>
        </p:txBody>
      </p:sp>
    </p:spTree>
    <p:extLst>
      <p:ext uri="{BB962C8B-B14F-4D97-AF65-F5344CB8AC3E}">
        <p14:creationId xmlns:p14="http://schemas.microsoft.com/office/powerpoint/2010/main" val="408281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D00B0C-B255-4E86-8692-CA6B4AFDF170}" type="datetimeFigureOut">
              <a:rPr lang="en-US" smtClean="0"/>
              <a:t>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624935-0415-4526-A194-C0849A0A3EEC}" type="slidenum">
              <a:rPr lang="en-US" smtClean="0"/>
              <a:t>‹#›</a:t>
            </a:fld>
            <a:endParaRPr lang="en-US"/>
          </a:p>
        </p:txBody>
      </p:sp>
    </p:spTree>
    <p:extLst>
      <p:ext uri="{BB962C8B-B14F-4D97-AF65-F5344CB8AC3E}">
        <p14:creationId xmlns:p14="http://schemas.microsoft.com/office/powerpoint/2010/main" val="995843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BC4D-AADA-45EA-805D-2CB7809E4563}"/>
              </a:ext>
            </a:extLst>
          </p:cNvPr>
          <p:cNvSpPr>
            <a:spLocks noGrp="1"/>
          </p:cNvSpPr>
          <p:nvPr>
            <p:ph type="ctrTitle"/>
          </p:nvPr>
        </p:nvSpPr>
        <p:spPr>
          <a:xfrm>
            <a:off x="979469" y="341527"/>
            <a:ext cx="10233061" cy="2387600"/>
          </a:xfrm>
        </p:spPr>
        <p:txBody>
          <a:bodyPr>
            <a:normAutofit fontScale="90000"/>
          </a:bodyPr>
          <a:lstStyle/>
          <a:p>
            <a:r>
              <a:rPr lang="en-US" sz="7200" dirty="0"/>
              <a:t>COVID-19 – Effect on New York State  Housing Market</a:t>
            </a:r>
          </a:p>
        </p:txBody>
      </p:sp>
      <p:sp>
        <p:nvSpPr>
          <p:cNvPr id="3" name="Subtitle 2">
            <a:extLst>
              <a:ext uri="{FF2B5EF4-FFF2-40B4-BE49-F238E27FC236}">
                <a16:creationId xmlns:a16="http://schemas.microsoft.com/office/drawing/2014/main" id="{B018B902-6E72-4276-8B6E-753EEE7D89E3}"/>
              </a:ext>
            </a:extLst>
          </p:cNvPr>
          <p:cNvSpPr>
            <a:spLocks noGrp="1"/>
          </p:cNvSpPr>
          <p:nvPr>
            <p:ph type="subTitle" idx="1"/>
          </p:nvPr>
        </p:nvSpPr>
        <p:spPr>
          <a:xfrm>
            <a:off x="1647290" y="4650002"/>
            <a:ext cx="9144000" cy="1655762"/>
          </a:xfrm>
        </p:spPr>
        <p:txBody>
          <a:bodyPr>
            <a:normAutofit fontScale="92500"/>
          </a:bodyPr>
          <a:lstStyle/>
          <a:p>
            <a:r>
              <a:rPr lang="en-US"/>
              <a:t>Shobha Somashekar</a:t>
            </a:r>
          </a:p>
          <a:p>
            <a:r>
              <a:rPr lang="en-US"/>
              <a:t>Ben Sosa</a:t>
            </a:r>
          </a:p>
          <a:p>
            <a:r>
              <a:rPr lang="en-US"/>
              <a:t>Rey Sosa</a:t>
            </a:r>
          </a:p>
          <a:p>
            <a:r>
              <a:rPr lang="en-US"/>
              <a:t>Felix Hernandez</a:t>
            </a:r>
            <a:endParaRPr lang="en-US" dirty="0"/>
          </a:p>
        </p:txBody>
      </p:sp>
    </p:spTree>
    <p:extLst>
      <p:ext uri="{BB962C8B-B14F-4D97-AF65-F5344CB8AC3E}">
        <p14:creationId xmlns:p14="http://schemas.microsoft.com/office/powerpoint/2010/main" val="135102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171213"/>
            <a:ext cx="10821989" cy="1752599"/>
          </a:xfrm>
        </p:spPr>
        <p:txBody>
          <a:bodyPr>
            <a:normAutofit fontScale="90000"/>
          </a:bodyPr>
          <a:lstStyle/>
          <a:p>
            <a:r>
              <a:rPr lang="en-US" sz="4000" dirty="0"/>
              <a:t>COVID-19 – Effect on New York State  Housing Market</a:t>
            </a:r>
            <a:br>
              <a:rPr lang="en-US" sz="4000" dirty="0"/>
            </a:br>
            <a:r>
              <a:rPr lang="en-US" sz="3100" dirty="0"/>
              <a:t>Total Homes Sold – NYC Metro</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E224B628-B2E7-48B2-AA8E-7B24E2819E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68880" y="1923812"/>
            <a:ext cx="8353109" cy="3301331"/>
          </a:xfrm>
        </p:spPr>
      </p:pic>
    </p:spTree>
    <p:extLst>
      <p:ext uri="{BB962C8B-B14F-4D97-AF65-F5344CB8AC3E}">
        <p14:creationId xmlns:p14="http://schemas.microsoft.com/office/powerpoint/2010/main" val="169652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171213"/>
            <a:ext cx="10821989" cy="1752599"/>
          </a:xfrm>
        </p:spPr>
        <p:txBody>
          <a:bodyPr>
            <a:normAutofit fontScale="90000"/>
          </a:bodyPr>
          <a:lstStyle/>
          <a:p>
            <a:r>
              <a:rPr lang="en-US" sz="4000" dirty="0"/>
              <a:t>COVID-19 – Effect on New York State  Housing Market</a:t>
            </a:r>
            <a:br>
              <a:rPr lang="en-US" sz="4000" dirty="0"/>
            </a:br>
            <a:r>
              <a:rPr lang="en-US" sz="3100" dirty="0"/>
              <a:t>Total Homes Sold - NYC Suburbs</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FA43449A-181A-482F-BB16-D378D636843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42754" y="1923811"/>
            <a:ext cx="8255727" cy="3327457"/>
          </a:xfrm>
        </p:spPr>
      </p:pic>
    </p:spTree>
    <p:extLst>
      <p:ext uri="{BB962C8B-B14F-4D97-AF65-F5344CB8AC3E}">
        <p14:creationId xmlns:p14="http://schemas.microsoft.com/office/powerpoint/2010/main" val="336789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31513"/>
            <a:ext cx="10611318" cy="1752599"/>
          </a:xfrm>
        </p:spPr>
        <p:txBody>
          <a:bodyPr>
            <a:normAutofit fontScale="90000"/>
          </a:bodyPr>
          <a:lstStyle/>
          <a:p>
            <a:r>
              <a:rPr lang="en-US" sz="4000" dirty="0"/>
              <a:t>COVID-19 – Effect on New York State  Housing Market</a:t>
            </a:r>
            <a:br>
              <a:rPr lang="en-US" sz="4000" dirty="0"/>
            </a:br>
            <a:r>
              <a:rPr lang="en-US" sz="3100" dirty="0"/>
              <a:t>Total Homes Sold - Rural NY State</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2EA61EB3-2583-409F-99DA-31722B10DDF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68881" y="1827130"/>
            <a:ext cx="8321040" cy="3411076"/>
          </a:xfrm>
        </p:spPr>
      </p:pic>
    </p:spTree>
    <p:extLst>
      <p:ext uri="{BB962C8B-B14F-4D97-AF65-F5344CB8AC3E}">
        <p14:creationId xmlns:p14="http://schemas.microsoft.com/office/powerpoint/2010/main" val="245238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F6F7-DE6D-4F61-9F5E-690454098C34}"/>
              </a:ext>
            </a:extLst>
          </p:cNvPr>
          <p:cNvSpPr>
            <a:spLocks noGrp="1"/>
          </p:cNvSpPr>
          <p:nvPr>
            <p:ph type="title"/>
          </p:nvPr>
        </p:nvSpPr>
        <p:spPr>
          <a:xfrm>
            <a:off x="1484310" y="190500"/>
            <a:ext cx="10559643" cy="1752599"/>
          </a:xfrm>
        </p:spPr>
        <p:txBody>
          <a:bodyPr>
            <a:normAutofit fontScale="90000"/>
          </a:bodyPr>
          <a:lstStyle/>
          <a:p>
            <a:r>
              <a:rPr lang="en-US" sz="4000"/>
              <a:t>COVID-19 – Effect on New York State  Housing Market</a:t>
            </a:r>
            <a:br>
              <a:rPr lang="en-US" sz="4000"/>
            </a:br>
            <a:r>
              <a:rPr lang="en-US" sz="3200"/>
              <a:t>Total Sales Summary</a:t>
            </a:r>
            <a:endParaRPr lang="en-US" dirty="0"/>
          </a:p>
        </p:txBody>
      </p:sp>
      <p:sp>
        <p:nvSpPr>
          <p:cNvPr id="5" name="Content Placeholder 4">
            <a:extLst>
              <a:ext uri="{FF2B5EF4-FFF2-40B4-BE49-F238E27FC236}">
                <a16:creationId xmlns:a16="http://schemas.microsoft.com/office/drawing/2014/main" id="{1D65A209-6212-45E3-BEB4-0176E40A2EB1}"/>
              </a:ext>
            </a:extLst>
          </p:cNvPr>
          <p:cNvSpPr>
            <a:spLocks noGrp="1"/>
          </p:cNvSpPr>
          <p:nvPr>
            <p:ph idx="1"/>
          </p:nvPr>
        </p:nvSpPr>
        <p:spPr>
          <a:xfrm>
            <a:off x="1575750" y="1943099"/>
            <a:ext cx="10018713" cy="3124201"/>
          </a:xfrm>
        </p:spPr>
        <p:txBody>
          <a:bodyPr/>
          <a:lstStyle/>
          <a:p>
            <a:r>
              <a:rPr lang="en-US" dirty="0"/>
              <a:t>Demand (Total Homes Sold) was decreased in the Suburb and Rural counties from March (2020) through June. </a:t>
            </a:r>
          </a:p>
          <a:p>
            <a:r>
              <a:rPr lang="en-US" dirty="0"/>
              <a:t>Demand in those two areas then exceeded 2018 &amp; 2019 numbers for the remainder of 2020.</a:t>
            </a:r>
          </a:p>
          <a:p>
            <a:r>
              <a:rPr lang="en-US" dirty="0"/>
              <a:t>Demand in the NY Metro counties remained below that in previous years from March through September, only regaining the 2018 &amp; 2019 curves in October of 2020.</a:t>
            </a:r>
          </a:p>
          <a:p>
            <a:endParaRPr lang="en-US" dirty="0"/>
          </a:p>
        </p:txBody>
      </p:sp>
    </p:spTree>
    <p:extLst>
      <p:ext uri="{BB962C8B-B14F-4D97-AF65-F5344CB8AC3E}">
        <p14:creationId xmlns:p14="http://schemas.microsoft.com/office/powerpoint/2010/main" val="270707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171213"/>
            <a:ext cx="10821989" cy="1752599"/>
          </a:xfrm>
        </p:spPr>
        <p:txBody>
          <a:bodyPr>
            <a:normAutofit fontScale="90000"/>
          </a:bodyPr>
          <a:lstStyle/>
          <a:p>
            <a:r>
              <a:rPr lang="en-US" sz="4000" dirty="0"/>
              <a:t>COVID-19 – Effect on New York State  Housing Market</a:t>
            </a:r>
            <a:br>
              <a:rPr lang="en-US" sz="4000" dirty="0"/>
            </a:br>
            <a:r>
              <a:rPr lang="en-US" sz="3100" dirty="0"/>
              <a:t>Sale Price – NYC Metro</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7777A9F4-4005-438F-8999-22D3E3E0DA2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68880" y="1786771"/>
            <a:ext cx="8353109" cy="3464498"/>
          </a:xfrm>
        </p:spPr>
      </p:pic>
    </p:spTree>
    <p:extLst>
      <p:ext uri="{BB962C8B-B14F-4D97-AF65-F5344CB8AC3E}">
        <p14:creationId xmlns:p14="http://schemas.microsoft.com/office/powerpoint/2010/main" val="31153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171213"/>
            <a:ext cx="10821989" cy="1752599"/>
          </a:xfrm>
        </p:spPr>
        <p:txBody>
          <a:bodyPr>
            <a:normAutofit fontScale="90000"/>
          </a:bodyPr>
          <a:lstStyle/>
          <a:p>
            <a:r>
              <a:rPr lang="en-US" sz="4000" dirty="0"/>
              <a:t>COVID-19 – Effect on New York State  Housing Market</a:t>
            </a:r>
            <a:br>
              <a:rPr lang="en-US" sz="4000" dirty="0"/>
            </a:br>
            <a:r>
              <a:rPr lang="en-US" sz="3100" dirty="0"/>
              <a:t>Sale Price - NYC Suburbs</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105B6866-FB07-48B9-A532-D3CFF70312B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68880" y="1923811"/>
            <a:ext cx="8353109" cy="3340519"/>
          </a:xfrm>
        </p:spPr>
      </p:pic>
    </p:spTree>
    <p:extLst>
      <p:ext uri="{BB962C8B-B14F-4D97-AF65-F5344CB8AC3E}">
        <p14:creationId xmlns:p14="http://schemas.microsoft.com/office/powerpoint/2010/main" val="397067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31513"/>
            <a:ext cx="10611318" cy="1752599"/>
          </a:xfrm>
        </p:spPr>
        <p:txBody>
          <a:bodyPr>
            <a:normAutofit fontScale="90000"/>
          </a:bodyPr>
          <a:lstStyle/>
          <a:p>
            <a:r>
              <a:rPr lang="en-US" sz="4000" dirty="0"/>
              <a:t>COVID-19 – Effect on New York State  Housing Market</a:t>
            </a:r>
            <a:br>
              <a:rPr lang="en-US" sz="4000" dirty="0"/>
            </a:br>
            <a:r>
              <a:rPr lang="en-US" sz="3100" dirty="0"/>
              <a:t>Sale Price - Rural NY State</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2274F62A-B2C0-4078-9F0D-76864BB8CF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29690" y="1825587"/>
            <a:ext cx="8386355" cy="3386493"/>
          </a:xfrm>
        </p:spPr>
      </p:pic>
    </p:spTree>
    <p:extLst>
      <p:ext uri="{BB962C8B-B14F-4D97-AF65-F5344CB8AC3E}">
        <p14:creationId xmlns:p14="http://schemas.microsoft.com/office/powerpoint/2010/main" val="331842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8365-D23A-4004-9D03-9A219AF8FC10}"/>
              </a:ext>
            </a:extLst>
          </p:cNvPr>
          <p:cNvSpPr>
            <a:spLocks noGrp="1"/>
          </p:cNvSpPr>
          <p:nvPr>
            <p:ph type="title"/>
          </p:nvPr>
        </p:nvSpPr>
        <p:spPr>
          <a:xfrm>
            <a:off x="1599925" y="76200"/>
            <a:ext cx="10592075" cy="1752599"/>
          </a:xfrm>
        </p:spPr>
        <p:txBody>
          <a:bodyPr>
            <a:normAutofit fontScale="90000"/>
          </a:bodyPr>
          <a:lstStyle/>
          <a:p>
            <a:r>
              <a:rPr lang="en-US" sz="4000" dirty="0"/>
              <a:t>COVID-19 – Effect on New York State  Housing Market</a:t>
            </a:r>
            <a:br>
              <a:rPr lang="en-US" sz="4000" dirty="0"/>
            </a:br>
            <a:r>
              <a:rPr lang="en-US" sz="3200" dirty="0"/>
              <a:t>Sales Price Summary</a:t>
            </a:r>
            <a:endParaRPr lang="en-US" dirty="0"/>
          </a:p>
        </p:txBody>
      </p:sp>
      <p:sp>
        <p:nvSpPr>
          <p:cNvPr id="3" name="Content Placeholder 2">
            <a:extLst>
              <a:ext uri="{FF2B5EF4-FFF2-40B4-BE49-F238E27FC236}">
                <a16:creationId xmlns:a16="http://schemas.microsoft.com/office/drawing/2014/main" id="{A387A480-D5DE-4729-9E6C-67F332AA7B7C}"/>
              </a:ext>
            </a:extLst>
          </p:cNvPr>
          <p:cNvSpPr>
            <a:spLocks noGrp="1"/>
          </p:cNvSpPr>
          <p:nvPr>
            <p:ph idx="1"/>
          </p:nvPr>
        </p:nvSpPr>
        <p:spPr>
          <a:xfrm>
            <a:off x="1599925" y="2046889"/>
            <a:ext cx="10592075" cy="3124201"/>
          </a:xfrm>
        </p:spPr>
        <p:txBody>
          <a:bodyPr/>
          <a:lstStyle/>
          <a:p>
            <a:r>
              <a:rPr lang="en-US" dirty="0"/>
              <a:t>Median Sale Price was above that of previous years.</a:t>
            </a:r>
          </a:p>
          <a:p>
            <a:r>
              <a:rPr lang="en-US" dirty="0"/>
              <a:t>This was probably due to a relative supply shortage (fewer new listings </a:t>
            </a:r>
            <a:r>
              <a:rPr lang="en-US"/>
              <a:t>than demand).</a:t>
            </a:r>
            <a:endParaRPr lang="en-US" dirty="0"/>
          </a:p>
          <a:p>
            <a:r>
              <a:rPr lang="en-US" dirty="0"/>
              <a:t>This was most clear in the Suburb and Rural counties where the demand was above previous years earlier in 2020 and less marked in the NY Metro counties where the demand took longer to recover.</a:t>
            </a:r>
          </a:p>
          <a:p>
            <a:endParaRPr lang="en-US" dirty="0"/>
          </a:p>
        </p:txBody>
      </p:sp>
    </p:spTree>
    <p:extLst>
      <p:ext uri="{BB962C8B-B14F-4D97-AF65-F5344CB8AC3E}">
        <p14:creationId xmlns:p14="http://schemas.microsoft.com/office/powerpoint/2010/main" val="193811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A584-88C5-49F2-88D5-711614CB544B}"/>
              </a:ext>
            </a:extLst>
          </p:cNvPr>
          <p:cNvSpPr>
            <a:spLocks noGrp="1"/>
          </p:cNvSpPr>
          <p:nvPr>
            <p:ph type="title"/>
          </p:nvPr>
        </p:nvSpPr>
        <p:spPr>
          <a:xfrm>
            <a:off x="1484311" y="0"/>
            <a:ext cx="10707689" cy="1752599"/>
          </a:xfrm>
        </p:spPr>
        <p:txBody>
          <a:bodyPr>
            <a:normAutofit fontScale="90000"/>
          </a:bodyPr>
          <a:lstStyle/>
          <a:p>
            <a:r>
              <a:rPr lang="en-US" sz="4000" dirty="0"/>
              <a:t>COVID-19 – Effect on New York State  Housing Market</a:t>
            </a:r>
            <a:br>
              <a:rPr lang="en-US" sz="4000"/>
            </a:br>
            <a:r>
              <a:rPr lang="en-US" sz="3200"/>
              <a:t>Postmortem</a:t>
            </a:r>
            <a:endParaRPr lang="en-US" dirty="0"/>
          </a:p>
        </p:txBody>
      </p:sp>
      <p:sp>
        <p:nvSpPr>
          <p:cNvPr id="3" name="Content Placeholder 2">
            <a:extLst>
              <a:ext uri="{FF2B5EF4-FFF2-40B4-BE49-F238E27FC236}">
                <a16:creationId xmlns:a16="http://schemas.microsoft.com/office/drawing/2014/main" id="{F784121D-EC88-4C37-AB87-0DA8E8297FBF}"/>
              </a:ext>
            </a:extLst>
          </p:cNvPr>
          <p:cNvSpPr>
            <a:spLocks noGrp="1"/>
          </p:cNvSpPr>
          <p:nvPr>
            <p:ph idx="1"/>
          </p:nvPr>
        </p:nvSpPr>
        <p:spPr>
          <a:xfrm>
            <a:off x="1610434" y="1981201"/>
            <a:ext cx="10018713" cy="3124201"/>
          </a:xfrm>
        </p:spPr>
        <p:txBody>
          <a:bodyPr>
            <a:normAutofit fontScale="85000" lnSpcReduction="20000"/>
          </a:bodyPr>
          <a:lstStyle/>
          <a:p>
            <a:r>
              <a:rPr lang="en-US" dirty="0"/>
              <a:t>We only looked at housing market data for NY State and the New York City metropolitan area. </a:t>
            </a:r>
          </a:p>
          <a:p>
            <a:r>
              <a:rPr lang="en-US" dirty="0"/>
              <a:t>It is possible that people from the New York City Metro and Suburban counties purchased homes in other states such as Vermont, Pennsylvania, Maine, and others. </a:t>
            </a:r>
          </a:p>
          <a:p>
            <a:r>
              <a:rPr lang="en-US" dirty="0"/>
              <a:t>We did not look at other, smaller metropolitan areas in NY State such as Buffalo/Rochester.</a:t>
            </a:r>
          </a:p>
          <a:p>
            <a:r>
              <a:rPr lang="en-US" dirty="0"/>
              <a:t>We looked at only 4 metrics. One could add additional metrics such as Listing Price, % Sales Above Listing Price, and others.</a:t>
            </a:r>
          </a:p>
          <a:p>
            <a:r>
              <a:rPr lang="en-US" dirty="0"/>
              <a:t>Remaining question: What effect will the end of mortgage payment forbearance have on the future housing market?</a:t>
            </a:r>
          </a:p>
          <a:p>
            <a:endParaRPr lang="en-US" dirty="0"/>
          </a:p>
        </p:txBody>
      </p:sp>
    </p:spTree>
    <p:extLst>
      <p:ext uri="{BB962C8B-B14F-4D97-AF65-F5344CB8AC3E}">
        <p14:creationId xmlns:p14="http://schemas.microsoft.com/office/powerpoint/2010/main" val="206515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Question Mark with solid fill">
            <a:extLst>
              <a:ext uri="{FF2B5EF4-FFF2-40B4-BE49-F238E27FC236}">
                <a16:creationId xmlns:a16="http://schemas.microsoft.com/office/drawing/2014/main" id="{F8DC8924-5DF0-45E0-A0AE-12A8A54348B3}"/>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93688" y="955947"/>
            <a:ext cx="4737100" cy="4737100"/>
          </a:xfrm>
        </p:spPr>
      </p:pic>
    </p:spTree>
    <p:extLst>
      <p:ext uri="{BB962C8B-B14F-4D97-AF65-F5344CB8AC3E}">
        <p14:creationId xmlns:p14="http://schemas.microsoft.com/office/powerpoint/2010/main" val="282905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A7E1-6708-47EB-8E30-7565F6EBDD49}"/>
              </a:ext>
            </a:extLst>
          </p:cNvPr>
          <p:cNvSpPr>
            <a:spLocks noGrp="1"/>
          </p:cNvSpPr>
          <p:nvPr>
            <p:ph type="title"/>
          </p:nvPr>
        </p:nvSpPr>
        <p:spPr>
          <a:xfrm>
            <a:off x="812801" y="88900"/>
            <a:ext cx="11607800" cy="1752599"/>
          </a:xfrm>
        </p:spPr>
        <p:txBody>
          <a:bodyPr>
            <a:normAutofit/>
          </a:bodyPr>
          <a:lstStyle/>
          <a:p>
            <a:r>
              <a:rPr lang="en-US" sz="3600" dirty="0"/>
              <a:t>COVID-19 – Effect on New York State  Housing Market</a:t>
            </a:r>
            <a:br>
              <a:rPr lang="en-US" dirty="0"/>
            </a:br>
            <a:r>
              <a:rPr lang="en-US" sz="2800" u="sng" dirty="0"/>
              <a:t>Why?</a:t>
            </a:r>
            <a:endParaRPr lang="en-US" u="sng" dirty="0"/>
          </a:p>
        </p:txBody>
      </p:sp>
      <p:sp>
        <p:nvSpPr>
          <p:cNvPr id="3" name="Content Placeholder 2">
            <a:extLst>
              <a:ext uri="{FF2B5EF4-FFF2-40B4-BE49-F238E27FC236}">
                <a16:creationId xmlns:a16="http://schemas.microsoft.com/office/drawing/2014/main" id="{7B3AFF7D-B5CD-4E64-A98E-259DC033CB13}"/>
              </a:ext>
            </a:extLst>
          </p:cNvPr>
          <p:cNvSpPr>
            <a:spLocks noGrp="1"/>
          </p:cNvSpPr>
          <p:nvPr>
            <p:ph idx="1"/>
          </p:nvPr>
        </p:nvSpPr>
        <p:spPr>
          <a:xfrm>
            <a:off x="1360486" y="1727199"/>
            <a:ext cx="10336214" cy="3124201"/>
          </a:xfrm>
        </p:spPr>
        <p:txBody>
          <a:bodyPr>
            <a:normAutofit fontScale="92500" lnSpcReduction="10000"/>
          </a:bodyPr>
          <a:lstStyle/>
          <a:p>
            <a:pPr marL="0" indent="0">
              <a:buNone/>
            </a:pPr>
            <a:endParaRPr lang="en-US" dirty="0"/>
          </a:p>
          <a:p>
            <a:r>
              <a:rPr lang="en-US" dirty="0"/>
              <a:t>We wanted to see what effects the Pandemic had on the Housing Market.</a:t>
            </a:r>
          </a:p>
          <a:p>
            <a:r>
              <a:rPr lang="en-US" dirty="0"/>
              <a:t>We hypothesized that people would want to move from areas with high numbers of COVID cases to areas with lower number of cases.</a:t>
            </a:r>
          </a:p>
          <a:p>
            <a:r>
              <a:rPr lang="en-US" dirty="0"/>
              <a:t>We focused on New York state.</a:t>
            </a:r>
          </a:p>
          <a:p>
            <a:r>
              <a:rPr lang="en-US" dirty="0"/>
              <a:t>We were able to demonstrate important changes in supply (New Listings), demand (Homes Sold), and price (Sale Price) that were temporally related to new COVID case counts. The changes shown support our hypothesis.</a:t>
            </a:r>
          </a:p>
        </p:txBody>
      </p:sp>
    </p:spTree>
    <p:extLst>
      <p:ext uri="{BB962C8B-B14F-4D97-AF65-F5344CB8AC3E}">
        <p14:creationId xmlns:p14="http://schemas.microsoft.com/office/powerpoint/2010/main" val="193837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9D1B-CF31-4B2A-84A6-0D0B437B75C7}"/>
              </a:ext>
            </a:extLst>
          </p:cNvPr>
          <p:cNvSpPr>
            <a:spLocks noGrp="1"/>
          </p:cNvSpPr>
          <p:nvPr>
            <p:ph type="title"/>
          </p:nvPr>
        </p:nvSpPr>
        <p:spPr>
          <a:xfrm>
            <a:off x="1319925" y="110447"/>
            <a:ext cx="10872075" cy="1752599"/>
          </a:xfrm>
        </p:spPr>
        <p:txBody>
          <a:bodyPr>
            <a:normAutofit fontScale="90000"/>
          </a:bodyPr>
          <a:lstStyle/>
          <a:p>
            <a:pPr algn="ctr"/>
            <a:r>
              <a:rPr lang="en-US" dirty="0"/>
              <a:t>COVID-19 – Effect on New York State  Housing Market</a:t>
            </a:r>
            <a:br>
              <a:rPr lang="en-US" dirty="0"/>
            </a:br>
            <a:br>
              <a:rPr lang="en-US" dirty="0"/>
            </a:br>
            <a:r>
              <a:rPr lang="en-US" sz="2400" u="sng" dirty="0"/>
              <a:t>Data Analysis Process</a:t>
            </a:r>
          </a:p>
        </p:txBody>
      </p:sp>
      <p:sp>
        <p:nvSpPr>
          <p:cNvPr id="3" name="Content Placeholder 2">
            <a:extLst>
              <a:ext uri="{FF2B5EF4-FFF2-40B4-BE49-F238E27FC236}">
                <a16:creationId xmlns:a16="http://schemas.microsoft.com/office/drawing/2014/main" id="{10110C4D-DA3B-4330-A85C-6BD5C6EC5CEC}"/>
              </a:ext>
            </a:extLst>
          </p:cNvPr>
          <p:cNvSpPr>
            <a:spLocks noGrp="1"/>
          </p:cNvSpPr>
          <p:nvPr>
            <p:ph idx="1"/>
          </p:nvPr>
        </p:nvSpPr>
        <p:spPr>
          <a:xfrm>
            <a:off x="1607600" y="2202951"/>
            <a:ext cx="10018713" cy="4006921"/>
          </a:xfrm>
        </p:spPr>
        <p:txBody>
          <a:bodyPr>
            <a:normAutofit fontScale="92500" lnSpcReduction="10000"/>
          </a:bodyPr>
          <a:lstStyle/>
          <a:p>
            <a:r>
              <a:rPr lang="en-US" dirty="0"/>
              <a:t>We used three data sources; USA FACTS (clinical cases), Redfin (housing market), and the US Census Bureau API (population).</a:t>
            </a:r>
          </a:p>
          <a:p>
            <a:r>
              <a:rPr lang="en-US" dirty="0"/>
              <a:t>Data was filtered to select: New York State counties and monthly data for the years 2018, 2019, and 2020.</a:t>
            </a:r>
          </a:p>
          <a:p>
            <a:r>
              <a:rPr lang="en-US" dirty="0"/>
              <a:t>Metrics used: number of new COVID cases, median new listings, homes sold, and median sale price.</a:t>
            </a:r>
          </a:p>
          <a:p>
            <a:r>
              <a:rPr lang="en-US" dirty="0"/>
              <a:t>Subsets of the data were created grouping NYC Metro, Suburbs (of NYC), NY State Rural counties.</a:t>
            </a:r>
          </a:p>
          <a:p>
            <a:r>
              <a:rPr lang="en-US" dirty="0"/>
              <a:t>Line plots by Metric for each Subset were created including all three years, where data available.</a:t>
            </a:r>
          </a:p>
          <a:p>
            <a:endParaRPr lang="en-US" dirty="0"/>
          </a:p>
        </p:txBody>
      </p:sp>
    </p:spTree>
    <p:extLst>
      <p:ext uri="{BB962C8B-B14F-4D97-AF65-F5344CB8AC3E}">
        <p14:creationId xmlns:p14="http://schemas.microsoft.com/office/powerpoint/2010/main" val="19095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B3D11BC-F331-4ECF-BDF4-E07B988C9897}"/>
              </a:ext>
            </a:extLst>
          </p:cNvPr>
          <p:cNvSpPr>
            <a:spLocks noGrp="1"/>
          </p:cNvSpPr>
          <p:nvPr>
            <p:ph type="title"/>
          </p:nvPr>
        </p:nvSpPr>
        <p:spPr>
          <a:xfrm>
            <a:off x="4089399" y="4562856"/>
            <a:ext cx="7931365" cy="898149"/>
          </a:xfrm>
        </p:spPr>
        <p:txBody>
          <a:bodyPr vert="horz" lIns="91440" tIns="45720" rIns="91440" bIns="45720" rtlCol="0" anchor="b">
            <a:normAutofit/>
          </a:bodyPr>
          <a:lstStyle/>
          <a:p>
            <a:pPr>
              <a:lnSpc>
                <a:spcPct val="90000"/>
              </a:lnSpc>
            </a:pPr>
            <a:r>
              <a:rPr lang="en-US" sz="2600" dirty="0"/>
              <a:t>COVID-19 – Effect on New York State  Housing Market</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77967EB5-54F4-4844-8007-09CADD09DD33}"/>
              </a:ext>
            </a:extLst>
          </p:cNvPr>
          <p:cNvPicPr>
            <a:picLocks noGrp="1" noChangeAspect="1"/>
          </p:cNvPicPr>
          <p:nvPr>
            <p:ph idx="1"/>
          </p:nvPr>
        </p:nvPicPr>
        <p:blipFill rotWithShape="1">
          <a:blip r:embed="rId3"/>
          <a:srcRect r="5510" b="-1"/>
          <a:stretch/>
        </p:blipFill>
        <p:spPr>
          <a:xfrm>
            <a:off x="3852810" y="770561"/>
            <a:ext cx="7572053" cy="3316093"/>
          </a:xfrm>
          <a:prstGeom prst="rect">
            <a:avLst/>
          </a:prstGeom>
        </p:spPr>
      </p:pic>
    </p:spTree>
    <p:extLst>
      <p:ext uri="{BB962C8B-B14F-4D97-AF65-F5344CB8AC3E}">
        <p14:creationId xmlns:p14="http://schemas.microsoft.com/office/powerpoint/2010/main" val="29640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D20F90-48B3-4735-BE4E-BCB991D0D1E4}"/>
              </a:ext>
            </a:extLst>
          </p:cNvPr>
          <p:cNvSpPr>
            <a:spLocks noGrp="1"/>
          </p:cNvSpPr>
          <p:nvPr>
            <p:ph type="title"/>
          </p:nvPr>
        </p:nvSpPr>
        <p:spPr>
          <a:xfrm>
            <a:off x="818080" y="0"/>
            <a:ext cx="11351172" cy="1752599"/>
          </a:xfrm>
        </p:spPr>
        <p:txBody>
          <a:bodyPr>
            <a:normAutofit/>
          </a:bodyPr>
          <a:lstStyle/>
          <a:p>
            <a:r>
              <a:rPr lang="en-US" sz="3600" dirty="0"/>
              <a:t>COVID-19 – Effect on New York State  Housing Market</a:t>
            </a:r>
            <a:br>
              <a:rPr lang="en-US" sz="3600" dirty="0"/>
            </a:br>
            <a:r>
              <a:rPr lang="en-US" sz="2800" dirty="0"/>
              <a:t>Clinical Cases Summary</a:t>
            </a:r>
            <a:endParaRPr lang="en-US" sz="3600" dirty="0"/>
          </a:p>
        </p:txBody>
      </p:sp>
      <p:sp>
        <p:nvSpPr>
          <p:cNvPr id="6" name="Content Placeholder 5">
            <a:extLst>
              <a:ext uri="{FF2B5EF4-FFF2-40B4-BE49-F238E27FC236}">
                <a16:creationId xmlns:a16="http://schemas.microsoft.com/office/drawing/2014/main" id="{81157CB7-59D6-4653-A0CF-AB8D4EAC9BED}"/>
              </a:ext>
            </a:extLst>
          </p:cNvPr>
          <p:cNvSpPr>
            <a:spLocks noGrp="1"/>
          </p:cNvSpPr>
          <p:nvPr>
            <p:ph idx="1"/>
          </p:nvPr>
        </p:nvSpPr>
        <p:spPr>
          <a:xfrm>
            <a:off x="1355207" y="2151993"/>
            <a:ext cx="10018713" cy="3124201"/>
          </a:xfrm>
        </p:spPr>
        <p:txBody>
          <a:bodyPr/>
          <a:lstStyle/>
          <a:p>
            <a:r>
              <a:rPr lang="en-US" dirty="0"/>
              <a:t>There was a sharp increase in COVID cases in the NY Metro and Suburb counties in March, April, and May.</a:t>
            </a:r>
          </a:p>
          <a:p>
            <a:r>
              <a:rPr lang="en-US" dirty="0"/>
              <a:t>The increase in the Rural counties was much less in March, April, and May.</a:t>
            </a:r>
          </a:p>
          <a:p>
            <a:r>
              <a:rPr lang="en-US" dirty="0"/>
              <a:t>There was a second sharp increase in cases in November and December – this time, all three groups had similar increases.</a:t>
            </a:r>
          </a:p>
          <a:p>
            <a:r>
              <a:rPr lang="en-US" dirty="0"/>
              <a:t>This suggests different underlying mechanism for the bimodal increases. Perhaps population density for the first and holiday travel for the second.</a:t>
            </a:r>
          </a:p>
        </p:txBody>
      </p:sp>
    </p:spTree>
    <p:extLst>
      <p:ext uri="{BB962C8B-B14F-4D97-AF65-F5344CB8AC3E}">
        <p14:creationId xmlns:p14="http://schemas.microsoft.com/office/powerpoint/2010/main" val="146971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171213"/>
            <a:ext cx="10821989" cy="1752599"/>
          </a:xfrm>
        </p:spPr>
        <p:txBody>
          <a:bodyPr>
            <a:normAutofit fontScale="90000"/>
          </a:bodyPr>
          <a:lstStyle/>
          <a:p>
            <a:r>
              <a:rPr lang="en-US" sz="4000" dirty="0"/>
              <a:t>COVID-19 – Effect on New York State  Housing Market</a:t>
            </a:r>
            <a:br>
              <a:rPr lang="en-US" sz="4000" dirty="0"/>
            </a:br>
            <a:r>
              <a:rPr lang="en-US" sz="3100" dirty="0"/>
              <a:t>New Listings – NYC Metro</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5" name="Content Placeholder 4">
            <a:extLst>
              <a:ext uri="{FF2B5EF4-FFF2-40B4-BE49-F238E27FC236}">
                <a16:creationId xmlns:a16="http://schemas.microsoft.com/office/drawing/2014/main" id="{16691CB4-E8B1-40AF-BA70-B64E8E40E11F}"/>
              </a:ext>
            </a:extLst>
          </p:cNvPr>
          <p:cNvPicPr>
            <a:picLocks noGrp="1" noChangeAspect="1"/>
          </p:cNvPicPr>
          <p:nvPr>
            <p:ph sz="half" idx="2"/>
          </p:nvPr>
        </p:nvPicPr>
        <p:blipFill>
          <a:blip r:embed="rId3"/>
          <a:stretch>
            <a:fillRect/>
          </a:stretch>
        </p:blipFill>
        <p:spPr>
          <a:xfrm>
            <a:off x="2468880" y="1859914"/>
            <a:ext cx="8353109" cy="3378291"/>
          </a:xfrm>
          <a:prstGeom prst="rect">
            <a:avLst/>
          </a:prstGeom>
        </p:spPr>
      </p:pic>
    </p:spTree>
    <p:extLst>
      <p:ext uri="{BB962C8B-B14F-4D97-AF65-F5344CB8AC3E}">
        <p14:creationId xmlns:p14="http://schemas.microsoft.com/office/powerpoint/2010/main" val="56985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370011" y="40323"/>
            <a:ext cx="10821989" cy="1752599"/>
          </a:xfrm>
        </p:spPr>
        <p:txBody>
          <a:bodyPr>
            <a:normAutofit fontScale="90000"/>
          </a:bodyPr>
          <a:lstStyle/>
          <a:p>
            <a:r>
              <a:rPr lang="en-US" sz="4000" dirty="0"/>
              <a:t>COVID-19 – Effect on New York State  Housing Market</a:t>
            </a:r>
            <a:br>
              <a:rPr lang="en-US" sz="4000" dirty="0"/>
            </a:br>
            <a:r>
              <a:rPr lang="en-US" sz="3100" dirty="0"/>
              <a:t>New Listing - NYC Suburbs</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7" name="Content Placeholder 6">
            <a:extLst>
              <a:ext uri="{FF2B5EF4-FFF2-40B4-BE49-F238E27FC236}">
                <a16:creationId xmlns:a16="http://schemas.microsoft.com/office/drawing/2014/main" id="{E14866D7-ABE6-43F3-95EE-5589431C12FF}"/>
              </a:ext>
            </a:extLst>
          </p:cNvPr>
          <p:cNvPicPr>
            <a:picLocks noGrp="1" noChangeAspect="1"/>
          </p:cNvPicPr>
          <p:nvPr>
            <p:ph sz="half" idx="2"/>
          </p:nvPr>
        </p:nvPicPr>
        <p:blipFill>
          <a:blip r:embed="rId3"/>
          <a:stretch>
            <a:fillRect/>
          </a:stretch>
        </p:blipFill>
        <p:spPr>
          <a:xfrm>
            <a:off x="2482821" y="1827294"/>
            <a:ext cx="8320161" cy="3384786"/>
          </a:xfrm>
          <a:prstGeom prst="rect">
            <a:avLst/>
          </a:prstGeom>
        </p:spPr>
      </p:pic>
    </p:spTree>
    <p:extLst>
      <p:ext uri="{BB962C8B-B14F-4D97-AF65-F5344CB8AC3E}">
        <p14:creationId xmlns:p14="http://schemas.microsoft.com/office/powerpoint/2010/main" val="116968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67E-D5BA-457E-A4CE-C88C2C8D18A9}"/>
              </a:ext>
            </a:extLst>
          </p:cNvPr>
          <p:cNvSpPr>
            <a:spLocks noGrp="1"/>
          </p:cNvSpPr>
          <p:nvPr>
            <p:ph type="title"/>
          </p:nvPr>
        </p:nvSpPr>
        <p:spPr>
          <a:xfrm>
            <a:off x="1513446" y="129797"/>
            <a:ext cx="10678554" cy="1752599"/>
          </a:xfrm>
        </p:spPr>
        <p:txBody>
          <a:bodyPr>
            <a:normAutofit fontScale="90000"/>
          </a:bodyPr>
          <a:lstStyle/>
          <a:p>
            <a:r>
              <a:rPr lang="en-US" sz="4000" dirty="0"/>
              <a:t>COVID-19 – Effect on New York State  Housing Market</a:t>
            </a:r>
            <a:br>
              <a:rPr lang="en-US" sz="4000" dirty="0"/>
            </a:br>
            <a:r>
              <a:rPr lang="en-US" sz="3100" dirty="0"/>
              <a:t>New Listings - Rural NY State</a:t>
            </a:r>
          </a:p>
        </p:txBody>
      </p:sp>
      <p:pic>
        <p:nvPicPr>
          <p:cNvPr id="6" name="Content Placeholder 5">
            <a:extLst>
              <a:ext uri="{FF2B5EF4-FFF2-40B4-BE49-F238E27FC236}">
                <a16:creationId xmlns:a16="http://schemas.microsoft.com/office/drawing/2014/main" id="{E076F37F-C58C-4135-928B-CDAFB591D236}"/>
              </a:ext>
            </a:extLst>
          </p:cNvPr>
          <p:cNvPicPr>
            <a:picLocks noGrp="1" noChangeAspect="1"/>
          </p:cNvPicPr>
          <p:nvPr>
            <p:ph sz="half" idx="1"/>
          </p:nvPr>
        </p:nvPicPr>
        <p:blipFill>
          <a:blip r:embed="rId2"/>
          <a:stretch>
            <a:fillRect/>
          </a:stretch>
        </p:blipFill>
        <p:spPr>
          <a:xfrm>
            <a:off x="8215311" y="5423373"/>
            <a:ext cx="2884487" cy="1263414"/>
          </a:xfrm>
          <a:prstGeom prst="rect">
            <a:avLst/>
          </a:prstGeom>
        </p:spPr>
      </p:pic>
      <p:pic>
        <p:nvPicPr>
          <p:cNvPr id="8" name="Content Placeholder 7">
            <a:extLst>
              <a:ext uri="{FF2B5EF4-FFF2-40B4-BE49-F238E27FC236}">
                <a16:creationId xmlns:a16="http://schemas.microsoft.com/office/drawing/2014/main" id="{F60915EF-38A2-4F01-9882-CB0B29A3EB4B}"/>
              </a:ext>
            </a:extLst>
          </p:cNvPr>
          <p:cNvPicPr>
            <a:picLocks noGrp="1" noChangeAspect="1"/>
          </p:cNvPicPr>
          <p:nvPr>
            <p:ph sz="half" idx="2"/>
          </p:nvPr>
        </p:nvPicPr>
        <p:blipFill>
          <a:blip r:embed="rId3"/>
          <a:stretch>
            <a:fillRect/>
          </a:stretch>
        </p:blipFill>
        <p:spPr>
          <a:xfrm>
            <a:off x="2455817" y="1805940"/>
            <a:ext cx="8360229" cy="3432266"/>
          </a:xfrm>
          <a:prstGeom prst="rect">
            <a:avLst/>
          </a:prstGeom>
        </p:spPr>
      </p:pic>
    </p:spTree>
    <p:extLst>
      <p:ext uri="{BB962C8B-B14F-4D97-AF65-F5344CB8AC3E}">
        <p14:creationId xmlns:p14="http://schemas.microsoft.com/office/powerpoint/2010/main" val="78384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AF4E-9288-4829-B278-309CA16CB5D2}"/>
              </a:ext>
            </a:extLst>
          </p:cNvPr>
          <p:cNvSpPr>
            <a:spLocks noGrp="1"/>
          </p:cNvSpPr>
          <p:nvPr>
            <p:ph type="title"/>
          </p:nvPr>
        </p:nvSpPr>
        <p:spPr>
          <a:xfrm>
            <a:off x="1232061" y="84083"/>
            <a:ext cx="10707691" cy="1752599"/>
          </a:xfrm>
        </p:spPr>
        <p:txBody>
          <a:bodyPr>
            <a:normAutofit fontScale="90000"/>
          </a:bodyPr>
          <a:lstStyle/>
          <a:p>
            <a:r>
              <a:rPr lang="en-US" sz="4000" dirty="0"/>
              <a:t>COVID-19 – Effect on New York State  Housing Market</a:t>
            </a:r>
            <a:br>
              <a:rPr lang="en-US" sz="4000" dirty="0"/>
            </a:br>
            <a:r>
              <a:rPr lang="en-US" sz="3200" dirty="0"/>
              <a:t>New Listings Summary</a:t>
            </a:r>
            <a:endParaRPr lang="en-US" dirty="0"/>
          </a:p>
        </p:txBody>
      </p:sp>
      <p:sp>
        <p:nvSpPr>
          <p:cNvPr id="3" name="Content Placeholder 2">
            <a:extLst>
              <a:ext uri="{FF2B5EF4-FFF2-40B4-BE49-F238E27FC236}">
                <a16:creationId xmlns:a16="http://schemas.microsoft.com/office/drawing/2014/main" id="{3A285D4C-05C1-4D94-BF53-FFC0171BA34F}"/>
              </a:ext>
            </a:extLst>
          </p:cNvPr>
          <p:cNvSpPr>
            <a:spLocks noGrp="1"/>
          </p:cNvSpPr>
          <p:nvPr>
            <p:ph idx="1"/>
          </p:nvPr>
        </p:nvSpPr>
        <p:spPr>
          <a:xfrm>
            <a:off x="1576549" y="2010553"/>
            <a:ext cx="10018713" cy="3124201"/>
          </a:xfrm>
        </p:spPr>
        <p:txBody>
          <a:bodyPr/>
          <a:lstStyle/>
          <a:p>
            <a:r>
              <a:rPr lang="en-US" dirty="0"/>
              <a:t>Housing Market Supply (New Listings) decreased in March, April, and May 2020 compared to 2018 and 2019.</a:t>
            </a:r>
          </a:p>
          <a:p>
            <a:r>
              <a:rPr lang="en-US" dirty="0"/>
              <a:t>Housing Market Supply then recovered and slightly exceeded previous years’ numbers from June through December.</a:t>
            </a:r>
          </a:p>
          <a:p>
            <a:r>
              <a:rPr lang="en-US" dirty="0"/>
              <a:t>This pattern was similar for all three county groups.</a:t>
            </a:r>
          </a:p>
        </p:txBody>
      </p:sp>
    </p:spTree>
    <p:extLst>
      <p:ext uri="{BB962C8B-B14F-4D97-AF65-F5344CB8AC3E}">
        <p14:creationId xmlns:p14="http://schemas.microsoft.com/office/powerpoint/2010/main" val="384862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606</TotalTime>
  <Words>827</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Corbel</vt:lpstr>
      <vt:lpstr>Parallax</vt:lpstr>
      <vt:lpstr>COVID-19 – Effect on New York State  Housing Market</vt:lpstr>
      <vt:lpstr>COVID-19 – Effect on New York State  Housing Market Why?</vt:lpstr>
      <vt:lpstr>COVID-19 – Effect on New York State  Housing Market  Data Analysis Process</vt:lpstr>
      <vt:lpstr>COVID-19 – Effect on New York State  Housing Market</vt:lpstr>
      <vt:lpstr>COVID-19 – Effect on New York State  Housing Market Clinical Cases Summary</vt:lpstr>
      <vt:lpstr>COVID-19 – Effect on New York State  Housing Market New Listings – NYC Metro</vt:lpstr>
      <vt:lpstr>COVID-19 – Effect on New York State  Housing Market New Listing - NYC Suburbs</vt:lpstr>
      <vt:lpstr>COVID-19 – Effect on New York State  Housing Market New Listings - Rural NY State</vt:lpstr>
      <vt:lpstr>COVID-19 – Effect on New York State  Housing Market New Listings Summary</vt:lpstr>
      <vt:lpstr>COVID-19 – Effect on New York State  Housing Market Total Homes Sold – NYC Metro</vt:lpstr>
      <vt:lpstr>COVID-19 – Effect on New York State  Housing Market Total Homes Sold - NYC Suburbs</vt:lpstr>
      <vt:lpstr>COVID-19 – Effect on New York State  Housing Market Total Homes Sold - Rural NY State</vt:lpstr>
      <vt:lpstr>COVID-19 – Effect on New York State  Housing Market Total Sales Summary</vt:lpstr>
      <vt:lpstr>COVID-19 – Effect on New York State  Housing Market Sale Price – NYC Metro</vt:lpstr>
      <vt:lpstr>COVID-19 – Effect on New York State  Housing Market Sale Price - NYC Suburbs</vt:lpstr>
      <vt:lpstr>COVID-19 – Effect on New York State  Housing Market Sale Price - Rural NY State</vt:lpstr>
      <vt:lpstr>COVID-19 – Effect on New York State  Housing Market Sales Price Summary</vt:lpstr>
      <vt:lpstr>COVID-19 – Effect on New York State  Housing Market Postmortem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 Effect on New York State  Housing Market</dc:title>
  <dc:creator>Felix</dc:creator>
  <cp:lastModifiedBy>Felix</cp:lastModifiedBy>
  <cp:revision>2</cp:revision>
  <dcterms:created xsi:type="dcterms:W3CDTF">2021-01-23T14:52:46Z</dcterms:created>
  <dcterms:modified xsi:type="dcterms:W3CDTF">2021-01-26T15:22:27Z</dcterms:modified>
</cp:coreProperties>
</file>