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98" r:id="rId3"/>
    <p:sldId id="257" r:id="rId4"/>
    <p:sldId id="312" r:id="rId5"/>
    <p:sldId id="299" r:id="rId6"/>
    <p:sldId id="314" r:id="rId7"/>
    <p:sldId id="301" r:id="rId8"/>
    <p:sldId id="302" r:id="rId9"/>
    <p:sldId id="308" r:id="rId10"/>
    <p:sldId id="303" r:id="rId11"/>
    <p:sldId id="309" r:id="rId12"/>
    <p:sldId id="304" r:id="rId13"/>
    <p:sldId id="310" r:id="rId14"/>
    <p:sldId id="306" r:id="rId15"/>
    <p:sldId id="305" r:id="rId16"/>
    <p:sldId id="311" r:id="rId17"/>
    <p:sldId id="31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1" autoAdjust="0"/>
    <p:restoredTop sz="85594" autoAdjust="0"/>
  </p:normalViewPr>
  <p:slideViewPr>
    <p:cSldViewPr snapToGrid="0">
      <p:cViewPr varScale="1">
        <p:scale>
          <a:sx n="92" d="100"/>
          <a:sy n="92" d="100"/>
        </p:scale>
        <p:origin x="124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0.png"/><Relationship Id="rId4" Type="http://schemas.openxmlformats.org/officeDocument/2006/relationships/image" Target="../media/image4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9" y="2303863"/>
            <a:ext cx="83926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Multi-fidelity Bayesian Neural Networks: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Algorithm &amp; 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BA17A0-4939-4595-AFF2-6CD359090335}"/>
              </a:ext>
            </a:extLst>
          </p:cNvPr>
          <p:cNvSpPr txBox="1"/>
          <p:nvPr/>
        </p:nvSpPr>
        <p:spPr>
          <a:xfrm>
            <a:off x="2073349" y="3710764"/>
            <a:ext cx="4997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Xuhui Meng</a:t>
            </a: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Crunch Group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 (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): Diffusion-reaction system (1D)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2A457-EBB0-4F41-883F-2B5F52DD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62" y="813913"/>
            <a:ext cx="3525030" cy="6338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AEE036-ACCD-4D34-BBF2-1E9684AF92A4}"/>
              </a:ext>
            </a:extLst>
          </p:cNvPr>
          <p:cNvSpPr txBox="1"/>
          <p:nvPr/>
        </p:nvSpPr>
        <p:spPr>
          <a:xfrm>
            <a:off x="1184956" y="5673192"/>
            <a:ext cx="603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20 neurons per layer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179E8-2F46-4823-A0FF-DB4E92CF1598}"/>
              </a:ext>
            </a:extLst>
          </p:cNvPr>
          <p:cNvSpPr txBox="1"/>
          <p:nvPr/>
        </p:nvSpPr>
        <p:spPr>
          <a:xfrm>
            <a:off x="244934" y="926314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Diffusion-reaction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577BA-D171-4970-BADF-4A6E0B8DD7FC}"/>
              </a:ext>
            </a:extLst>
          </p:cNvPr>
          <p:cNvSpPr txBox="1"/>
          <p:nvPr/>
        </p:nvSpPr>
        <p:spPr>
          <a:xfrm>
            <a:off x="244934" y="1646770"/>
            <a:ext cx="22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solution: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D51486-6A74-4E9F-934C-D23A8EE3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670731"/>
            <a:ext cx="2660650" cy="345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B12EBC-19C5-4AA1-9E7D-DF4211A00466}"/>
              </a:ext>
            </a:extLst>
          </p:cNvPr>
          <p:cNvSpPr txBox="1"/>
          <p:nvPr/>
        </p:nvSpPr>
        <p:spPr>
          <a:xfrm>
            <a:off x="2863850" y="1658751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50029-CB21-414B-B95D-B831D46CB1C4}"/>
              </a:ext>
            </a:extLst>
          </p:cNvPr>
          <p:cNvSpPr txBox="1"/>
          <p:nvPr/>
        </p:nvSpPr>
        <p:spPr>
          <a:xfrm>
            <a:off x="244934" y="2417110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 data: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random high-fidelity noisy measurements for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9876C-9F65-4149-80B2-2AD0453E3DDD}"/>
              </a:ext>
            </a:extLst>
          </p:cNvPr>
          <p:cNvSpPr txBox="1"/>
          <p:nvPr/>
        </p:nvSpPr>
        <p:spPr>
          <a:xfrm>
            <a:off x="244934" y="3205559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 data: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192361-908D-42A0-8F6C-D8169F3C8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3274725"/>
            <a:ext cx="2095500" cy="254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8BB426A-40E4-4ADB-ACDC-1C92ABCDE321}"/>
              </a:ext>
            </a:extLst>
          </p:cNvPr>
          <p:cNvSpPr txBox="1"/>
          <p:nvPr/>
        </p:nvSpPr>
        <p:spPr>
          <a:xfrm>
            <a:off x="2961553" y="3689055"/>
            <a:ext cx="6037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randomly distributed data without noise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randomly distributed data with noise </a:t>
            </a:r>
          </a:p>
          <a:p>
            <a:pPr marL="342900" indent="-342900">
              <a:buAutoNum type="arabicParenBoth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1C91CD9-75B4-470A-B40E-6A8F1EEB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457" y="4032751"/>
            <a:ext cx="1439093" cy="2669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9D96F0-BE0B-479B-B284-E923204C4414}"/>
              </a:ext>
            </a:extLst>
          </p:cNvPr>
          <p:cNvSpPr txBox="1"/>
          <p:nvPr/>
        </p:nvSpPr>
        <p:spPr>
          <a:xfrm>
            <a:off x="244934" y="4625853"/>
            <a:ext cx="809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  (1) Infer the reaction rate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Reconstruct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 (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): Diffusion-reaction system (1D)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C428F-A55E-41AA-8153-CC9049455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8"/>
          <a:stretch/>
        </p:blipFill>
        <p:spPr>
          <a:xfrm>
            <a:off x="1542849" y="5490921"/>
            <a:ext cx="6310313" cy="136707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0DA69-2572-4F38-B2CA-B5BACC7F6AF6}"/>
              </a:ext>
            </a:extLst>
          </p:cNvPr>
          <p:cNvGrpSpPr/>
          <p:nvPr/>
        </p:nvGrpSpPr>
        <p:grpSpPr>
          <a:xfrm>
            <a:off x="472541" y="745748"/>
            <a:ext cx="8198915" cy="4677907"/>
            <a:chOff x="194135" y="834129"/>
            <a:chExt cx="8198915" cy="4677907"/>
          </a:xfrm>
        </p:grpSpPr>
        <p:pic>
          <p:nvPicPr>
            <p:cNvPr id="23" name="Picture 22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0D40CBAA-766A-436B-9436-8AF261EAB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47"/>
            <a:stretch/>
          </p:blipFill>
          <p:spPr>
            <a:xfrm>
              <a:off x="5781871" y="3043994"/>
              <a:ext cx="2611179" cy="2286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691982-C7F3-4FF4-B178-025A3F2BF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81"/>
            <a:stretch/>
          </p:blipFill>
          <p:spPr>
            <a:xfrm>
              <a:off x="296097" y="834129"/>
              <a:ext cx="2614657" cy="2286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2B53E5F-F05D-4855-A976-4CF59ED1D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89"/>
            <a:stretch/>
          </p:blipFill>
          <p:spPr>
            <a:xfrm>
              <a:off x="3011262" y="839324"/>
              <a:ext cx="2614280" cy="2286000"/>
            </a:xfrm>
            <a:prstGeom prst="rect">
              <a:avLst/>
            </a:prstGeom>
          </p:spPr>
        </p:pic>
        <p:pic>
          <p:nvPicPr>
            <p:cNvPr id="21" name="Picture 20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4B43A8FC-513A-4DF8-AB7F-289ED97180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5726050" y="834129"/>
              <a:ext cx="2667000" cy="2286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9BF91E-FF96-4116-B912-6B519C730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79837" y="5326299"/>
              <a:ext cx="1457325" cy="1809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FED8F5-D28D-419E-8295-A912B18B7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64443" y="5331062"/>
              <a:ext cx="819150" cy="1714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AB0324-1AA5-4807-87E2-FA9085909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87309" y="5321536"/>
              <a:ext cx="1724025" cy="1905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903613-2BC1-4094-98F0-FF62BAE25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95"/>
            <a:stretch/>
          </p:blipFill>
          <p:spPr>
            <a:xfrm>
              <a:off x="2955441" y="3043994"/>
              <a:ext cx="2725922" cy="2286000"/>
            </a:xfrm>
            <a:prstGeom prst="rect">
              <a:avLst/>
            </a:prstGeom>
          </p:spPr>
        </p:pic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0A3AC95-1B81-49C8-89C9-733CE2439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070"/>
            <a:stretch/>
          </p:blipFill>
          <p:spPr>
            <a:xfrm>
              <a:off x="194135" y="3043994"/>
              <a:ext cx="2716619" cy="22860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683052-C4EF-41CE-9423-5B5738B2CF39}"/>
              </a:ext>
            </a:extLst>
          </p:cNvPr>
          <p:cNvSpPr txBox="1"/>
          <p:nvPr/>
        </p:nvSpPr>
        <p:spPr>
          <a:xfrm>
            <a:off x="1156754" y="5656601"/>
            <a:ext cx="145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</a:t>
            </a:r>
          </a:p>
        </p:txBody>
      </p:sp>
    </p:spTree>
    <p:extLst>
      <p:ext uri="{BB962C8B-B14F-4D97-AF65-F5344CB8AC3E}">
        <p14:creationId xmlns:p14="http://schemas.microsoft.com/office/powerpoint/2010/main" val="973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 (ii): Diffusion-reaction system (2D)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B2422-958C-439F-9D8B-A52CC87D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915286"/>
            <a:ext cx="4638675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2AF4E7-5034-4CA3-B0ED-0CFDE8D87BE8}"/>
              </a:ext>
            </a:extLst>
          </p:cNvPr>
          <p:cNvSpPr txBox="1"/>
          <p:nvPr/>
        </p:nvSpPr>
        <p:spPr>
          <a:xfrm>
            <a:off x="244934" y="1646770"/>
            <a:ext cx="22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5ADD5F-F718-467A-A99E-5E3FC8886100}"/>
                  </a:ext>
                </a:extLst>
              </p:cNvPr>
              <p:cNvSpPr txBox="1"/>
              <p:nvPr/>
            </p:nvSpPr>
            <p:spPr>
              <a:xfrm>
                <a:off x="3027820" y="1646770"/>
                <a:ext cx="4254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5ADD5F-F718-467A-A99E-5E3FC8886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20" y="1646770"/>
                <a:ext cx="4254042" cy="369332"/>
              </a:xfrm>
              <a:prstGeom prst="rect">
                <a:avLst/>
              </a:prstGeom>
              <a:blipFill>
                <a:blip r:embed="rId3"/>
                <a:stretch>
                  <a:fillRect l="-128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86425E2-807A-4205-AB6C-6B5BD69F2B85}"/>
              </a:ext>
            </a:extLst>
          </p:cNvPr>
          <p:cNvSpPr txBox="1"/>
          <p:nvPr/>
        </p:nvSpPr>
        <p:spPr>
          <a:xfrm>
            <a:off x="0" y="915286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Diffusion-reaction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7F9C7-47A2-4328-9F1E-88FDF538C503}"/>
              </a:ext>
            </a:extLst>
          </p:cNvPr>
          <p:cNvSpPr txBox="1"/>
          <p:nvPr/>
        </p:nvSpPr>
        <p:spPr>
          <a:xfrm>
            <a:off x="1178107" y="5619548"/>
            <a:ext cx="603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20 neurons per layer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DFAB8-4765-48AE-AB5B-9FE8F4D5620A}"/>
              </a:ext>
            </a:extLst>
          </p:cNvPr>
          <p:cNvSpPr txBox="1"/>
          <p:nvPr/>
        </p:nvSpPr>
        <p:spPr>
          <a:xfrm>
            <a:off x="244934" y="2417110"/>
            <a:ext cx="809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 data: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random high-fidelity noisy measurements for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20 random high-fidelity noisy measurements 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11A6D-3656-4AA1-90CF-9CF56AD5585E}"/>
              </a:ext>
            </a:extLst>
          </p:cNvPr>
          <p:cNvSpPr txBox="1"/>
          <p:nvPr/>
        </p:nvSpPr>
        <p:spPr>
          <a:xfrm>
            <a:off x="244934" y="3205559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 data: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48D2E1-9CBC-438E-A4A7-54F9C8EAC722}"/>
              </a:ext>
            </a:extLst>
          </p:cNvPr>
          <p:cNvSpPr txBox="1"/>
          <p:nvPr/>
        </p:nvSpPr>
        <p:spPr>
          <a:xfrm>
            <a:off x="2961553" y="3711729"/>
            <a:ext cx="603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6,000 randomly distributed data without noise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91DC5D-C6C9-4409-8169-634455577614}"/>
              </a:ext>
            </a:extLst>
          </p:cNvPr>
          <p:cNvSpPr txBox="1"/>
          <p:nvPr/>
        </p:nvSpPr>
        <p:spPr>
          <a:xfrm>
            <a:off x="244934" y="4625853"/>
            <a:ext cx="809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  (1) Infer the reaction rate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Reconstruct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F3D544-4312-45B1-BA6E-BCFEBF114EB9}"/>
                  </a:ext>
                </a:extLst>
              </p:cNvPr>
              <p:cNvSpPr txBox="1"/>
              <p:nvPr/>
            </p:nvSpPr>
            <p:spPr>
              <a:xfrm>
                <a:off x="2961553" y="3226833"/>
                <a:ext cx="4254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=0.8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+0.2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F3D544-4312-45B1-BA6E-BCFEBF114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53" y="3226833"/>
                <a:ext cx="42540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6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 (ii): Diffusion-reaction system (2D)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F86A2D-9C89-4354-8922-4C0689E2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51" y="883536"/>
            <a:ext cx="622257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3D6FF7-40B3-4457-9E9C-F17AA709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50" y="3169536"/>
            <a:ext cx="6416171" cy="2372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3535B7-C0EE-4F85-93E5-7297DD413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39" y="1715397"/>
            <a:ext cx="1545062" cy="323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DA6548-C9AE-488C-B9FA-E490293B74C5}"/>
              </a:ext>
            </a:extLst>
          </p:cNvPr>
          <p:cNvSpPr txBox="1"/>
          <p:nvPr/>
        </p:nvSpPr>
        <p:spPr>
          <a:xfrm>
            <a:off x="390014" y="4063253"/>
            <a:ext cx="15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Single-fidelity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2C1052-A8BC-4266-8F40-FE4DEF2A0C8F}"/>
              </a:ext>
            </a:extLst>
          </p:cNvPr>
          <p:cNvGrpSpPr/>
          <p:nvPr/>
        </p:nvGrpSpPr>
        <p:grpSpPr>
          <a:xfrm>
            <a:off x="3025774" y="5900068"/>
            <a:ext cx="3682013" cy="767066"/>
            <a:chOff x="1495425" y="5582935"/>
            <a:chExt cx="3682013" cy="767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BF518F-E31E-4393-8F37-E40C64BBB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0187" b="45442"/>
            <a:stretch/>
          </p:blipFill>
          <p:spPr>
            <a:xfrm>
              <a:off x="1495425" y="5582935"/>
              <a:ext cx="2574925" cy="7670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E3B7E6F-FE51-466B-83FA-F2059EB6D1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3527" r="19275" b="46889"/>
            <a:stretch/>
          </p:blipFill>
          <p:spPr>
            <a:xfrm>
              <a:off x="4070351" y="5582935"/>
              <a:ext cx="1107087" cy="74324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EC54C6-DF87-469B-990F-EB613F84F9A5}"/>
              </a:ext>
            </a:extLst>
          </p:cNvPr>
          <p:cNvSpPr txBox="1"/>
          <p:nvPr/>
        </p:nvSpPr>
        <p:spPr>
          <a:xfrm>
            <a:off x="2561047" y="5974464"/>
            <a:ext cx="145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(Exact k=1)</a:t>
            </a:r>
          </a:p>
        </p:txBody>
      </p:sp>
    </p:spTree>
    <p:extLst>
      <p:ext uri="{BB962C8B-B14F-4D97-AF65-F5344CB8AC3E}">
        <p14:creationId xmlns:p14="http://schemas.microsoft.com/office/powerpoint/2010/main" val="7669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367E463-9A94-43C4-A799-7F5E2310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1015460"/>
            <a:ext cx="5520465" cy="570119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 (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): Function approximation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E2CF2A-108B-494A-9DC4-1D3B2347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1" y="1553307"/>
            <a:ext cx="2695798" cy="7561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639FE4-6166-4787-A8E0-8D5D2733A856}"/>
              </a:ext>
            </a:extLst>
          </p:cNvPr>
          <p:cNvSpPr txBox="1"/>
          <p:nvPr/>
        </p:nvSpPr>
        <p:spPr>
          <a:xfrm>
            <a:off x="0" y="2550069"/>
            <a:ext cx="4425950" cy="199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uniformly distributed low-fidelity data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high-fidelity noisy measurements (</a:t>
            </a:r>
            <a:r>
              <a:rPr lang="en-US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training 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hidden layers with 20 neurons per layer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hidden layer with 50 neurons</a:t>
            </a:r>
          </a:p>
        </p:txBody>
      </p:sp>
    </p:spTree>
    <p:extLst>
      <p:ext uri="{BB962C8B-B14F-4D97-AF65-F5344CB8AC3E}">
        <p14:creationId xmlns:p14="http://schemas.microsoft.com/office/powerpoint/2010/main" val="41855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 (ii): Inverse PDE Problem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AE69B5-4514-462D-A3B2-409661AB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62" y="785025"/>
            <a:ext cx="3525030" cy="633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F3BD2-FEC5-49AD-98A5-6CF2187E1D5C}"/>
              </a:ext>
            </a:extLst>
          </p:cNvPr>
          <p:cNvSpPr txBox="1"/>
          <p:nvPr/>
        </p:nvSpPr>
        <p:spPr>
          <a:xfrm>
            <a:off x="138743" y="879358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Diffusion-reaction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BD6448-0F29-405A-9453-DFBFD1CF5342}"/>
              </a:ext>
            </a:extLst>
          </p:cNvPr>
          <p:cNvSpPr txBox="1"/>
          <p:nvPr/>
        </p:nvSpPr>
        <p:spPr>
          <a:xfrm>
            <a:off x="1184956" y="5496482"/>
            <a:ext cx="603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20 neurons per layer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94EC-64F0-45EB-86E2-D4B6DE97BEF9}"/>
              </a:ext>
            </a:extLst>
          </p:cNvPr>
          <p:cNvSpPr txBox="1"/>
          <p:nvPr/>
        </p:nvSpPr>
        <p:spPr>
          <a:xfrm>
            <a:off x="244934" y="1646770"/>
            <a:ext cx="22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solution: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A72A2D-7B0A-4A3A-ACF4-4925AC31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670731"/>
            <a:ext cx="2660650" cy="3453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46B437-BD3A-4E18-81BC-C9E762CE200C}"/>
              </a:ext>
            </a:extLst>
          </p:cNvPr>
          <p:cNvSpPr txBox="1"/>
          <p:nvPr/>
        </p:nvSpPr>
        <p:spPr>
          <a:xfrm>
            <a:off x="2863850" y="1658751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5F693-DF4E-4B15-8A6E-B6F45EF08D07}"/>
              </a:ext>
            </a:extLst>
          </p:cNvPr>
          <p:cNvSpPr txBox="1"/>
          <p:nvPr/>
        </p:nvSpPr>
        <p:spPr>
          <a:xfrm>
            <a:off x="244934" y="2417110"/>
            <a:ext cx="809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 data: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random high-fidelity noisy measurements for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10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high-fidelity noisy measurements for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7B2E8-3F3E-493E-BF88-434FCB515774}"/>
              </a:ext>
            </a:extLst>
          </p:cNvPr>
          <p:cNvSpPr txBox="1"/>
          <p:nvPr/>
        </p:nvSpPr>
        <p:spPr>
          <a:xfrm>
            <a:off x="244934" y="3205559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 data: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363F16-8FD9-4EF8-A171-B62736D88DE5}"/>
              </a:ext>
            </a:extLst>
          </p:cNvPr>
          <p:cNvSpPr txBox="1"/>
          <p:nvPr/>
        </p:nvSpPr>
        <p:spPr>
          <a:xfrm>
            <a:off x="2961553" y="3661408"/>
            <a:ext cx="603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randomly distributed data without noise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06AB7-C736-48ED-956A-A3245CD4DD0E}"/>
              </a:ext>
            </a:extLst>
          </p:cNvPr>
          <p:cNvSpPr txBox="1"/>
          <p:nvPr/>
        </p:nvSpPr>
        <p:spPr>
          <a:xfrm>
            <a:off x="244934" y="4374104"/>
            <a:ext cx="809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  (1) Infer the reaction rate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Reconstruct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A46A0AC-BCD8-4975-8710-25066827B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3274725"/>
            <a:ext cx="2095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 (ii): Inverse PDE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88386-780B-4F13-A75A-6CE354A0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17" y="1042391"/>
            <a:ext cx="6887521" cy="370484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B51C62-0887-45DC-8988-269ECEEAD891}"/>
              </a:ext>
            </a:extLst>
          </p:cNvPr>
          <p:cNvGrpSpPr/>
          <p:nvPr/>
        </p:nvGrpSpPr>
        <p:grpSpPr>
          <a:xfrm>
            <a:off x="2470150" y="4702781"/>
            <a:ext cx="5416546" cy="2155219"/>
            <a:chOff x="2671061" y="3973994"/>
            <a:chExt cx="5647439" cy="227863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2CA100-DC3F-43DF-ACB4-0026EB890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1061" y="3973994"/>
              <a:ext cx="5647439" cy="227863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CE15B4E-6270-4485-AA4C-627CCD631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0437" y="4546500"/>
              <a:ext cx="1363663" cy="56524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5B2A7A-2AAE-47F7-9D31-EEEF83E43C49}"/>
              </a:ext>
            </a:extLst>
          </p:cNvPr>
          <p:cNvSpPr txBox="1"/>
          <p:nvPr/>
        </p:nvSpPr>
        <p:spPr>
          <a:xfrm>
            <a:off x="390510" y="153035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07638-E399-430C-BCCC-6AB73A84CD17}"/>
              </a:ext>
            </a:extLst>
          </p:cNvPr>
          <p:cNvSpPr txBox="1"/>
          <p:nvPr/>
        </p:nvSpPr>
        <p:spPr>
          <a:xfrm>
            <a:off x="390510" y="324433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FE4B5-38C0-4D33-831F-5254DD2A8F36}"/>
              </a:ext>
            </a:extLst>
          </p:cNvPr>
          <p:cNvSpPr txBox="1"/>
          <p:nvPr/>
        </p:nvSpPr>
        <p:spPr>
          <a:xfrm>
            <a:off x="2594764" y="80466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BD173-D78F-4377-9BDD-2934B3DF417C}"/>
              </a:ext>
            </a:extLst>
          </p:cNvPr>
          <p:cNvSpPr txBox="1"/>
          <p:nvPr/>
        </p:nvSpPr>
        <p:spPr>
          <a:xfrm>
            <a:off x="4961738" y="79892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2812A7-2B73-4DC3-8DC6-F05155AF89A1}"/>
              </a:ext>
            </a:extLst>
          </p:cNvPr>
          <p:cNvSpPr txBox="1"/>
          <p:nvPr/>
        </p:nvSpPr>
        <p:spPr>
          <a:xfrm>
            <a:off x="7328712" y="79892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877CE0-2521-4564-B81B-80D6E16CF98A}"/>
              </a:ext>
            </a:extLst>
          </p:cNvPr>
          <p:cNvSpPr txBox="1"/>
          <p:nvPr/>
        </p:nvSpPr>
        <p:spPr>
          <a:xfrm>
            <a:off x="426550" y="5521443"/>
            <a:ext cx="19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4DB29-CB5E-4D89-93DC-0390F5788023}"/>
              </a:ext>
            </a:extLst>
          </p:cNvPr>
          <p:cNvSpPr txBox="1"/>
          <p:nvPr/>
        </p:nvSpPr>
        <p:spPr>
          <a:xfrm>
            <a:off x="7800975" y="5565893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9002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 (ii): Inverse PDE </a:t>
            </a:r>
            <a:r>
              <a:rPr lang="en-US" sz="2400" b="1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Problem (Animation)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52FA33-0071-4ACB-8100-062C10AE5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22" y="4107439"/>
            <a:ext cx="3429001" cy="27432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63940ED-C9C0-4688-859A-56D0419C4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04" y="1364239"/>
            <a:ext cx="3427903" cy="27432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9E5B171-DC87-4B3A-8F75-DCB2380C1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20" y="1364239"/>
            <a:ext cx="3427903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/>
              <p:nvPr/>
            </p:nvSpPr>
            <p:spPr>
              <a:xfrm>
                <a:off x="1588792" y="762938"/>
                <a:ext cx="6767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one more point with maximum standard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&gt;0.05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92" y="762938"/>
                <a:ext cx="6767624" cy="646331"/>
              </a:xfrm>
              <a:prstGeom prst="rect">
                <a:avLst/>
              </a:prstGeom>
              <a:blipFill>
                <a:blip r:embed="rId5"/>
                <a:stretch>
                  <a:fillRect l="-63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6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0662" y="1368396"/>
            <a:ext cx="89609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Multi-fidelity Bayesian neural networks (MBNNs)</a:t>
            </a:r>
          </a:p>
          <a:p>
            <a:pPr marL="285750" indent="-2857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 approximation: Linear/Nonlinear correlation </a:t>
            </a:r>
          </a:p>
          <a:p>
            <a:pPr marL="285750" indent="-2857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Inverse PDE Problems: Linear/Nonlinear correlation </a:t>
            </a:r>
          </a:p>
          <a:p>
            <a:pPr marL="285750" indent="-2857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Active Learning </a:t>
            </a:r>
          </a:p>
          <a:p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90596-2191-4203-BDD7-A8E3B87F273D}"/>
              </a:ext>
            </a:extLst>
          </p:cNvPr>
          <p:cNvGrpSpPr/>
          <p:nvPr/>
        </p:nvGrpSpPr>
        <p:grpSpPr>
          <a:xfrm>
            <a:off x="7986713" y="5659279"/>
            <a:ext cx="1104900" cy="1198721"/>
            <a:chOff x="7758113" y="5453062"/>
            <a:chExt cx="1104900" cy="11987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8F6403-5B1D-4947-8EDE-577135FF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313" y="5453062"/>
              <a:ext cx="952500" cy="952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79DD77-F5E3-4E6B-B303-858EE9F4DDBB}"/>
                </a:ext>
              </a:extLst>
            </p:cNvPr>
            <p:cNvSpPr txBox="1"/>
            <p:nvPr/>
          </p:nvSpPr>
          <p:spPr>
            <a:xfrm>
              <a:off x="7758113" y="6405562"/>
              <a:ext cx="11049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latin typeface="Algerian" panose="04020705040A02060702" pitchFamily="82" charset="0"/>
                </a:rPr>
                <a:t>Crunch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8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F3C401F-79F3-4246-820C-6B1F76BE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44" y="816417"/>
            <a:ext cx="7044312" cy="3574830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Multi-fidelity Bayesian neural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9CB8D-3D9A-422E-939A-E2AA4BD3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71" y="4762439"/>
            <a:ext cx="2888954" cy="538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65C72-CA38-42CD-B230-87EA6937C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771" y="5594979"/>
            <a:ext cx="3028950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F849DB-10A2-4A41-8B85-F450050F88AE}"/>
              </a:ext>
            </a:extLst>
          </p:cNvPr>
          <p:cNvSpPr txBox="1"/>
          <p:nvPr/>
        </p:nvSpPr>
        <p:spPr>
          <a:xfrm>
            <a:off x="196700" y="4847083"/>
            <a:ext cx="255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6257A-0E31-4928-9D05-222F162653F4}"/>
              </a:ext>
            </a:extLst>
          </p:cNvPr>
          <p:cNvSpPr txBox="1"/>
          <p:nvPr/>
        </p:nvSpPr>
        <p:spPr>
          <a:xfrm>
            <a:off x="196699" y="5672251"/>
            <a:ext cx="255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9FFE3-F671-495C-8663-23CB12E1689E}"/>
              </a:ext>
            </a:extLst>
          </p:cNvPr>
          <p:cNvSpPr txBox="1"/>
          <p:nvPr/>
        </p:nvSpPr>
        <p:spPr>
          <a:xfrm>
            <a:off x="5794743" y="4840403"/>
            <a:ext cx="33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posteriori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04EBF-9CD0-4942-9611-86E8783AE0C9}"/>
              </a:ext>
            </a:extLst>
          </p:cNvPr>
          <p:cNvSpPr txBox="1"/>
          <p:nvPr/>
        </p:nvSpPr>
        <p:spPr>
          <a:xfrm>
            <a:off x="5831958" y="5533750"/>
            <a:ext cx="331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sampling 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(Hamiltonian Monte Carlo)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8EA93-11BF-468E-8B99-CAEA9171BDD1}"/>
              </a:ext>
            </a:extLst>
          </p:cNvPr>
          <p:cNvSpPr txBox="1"/>
          <p:nvPr/>
        </p:nvSpPr>
        <p:spPr>
          <a:xfrm>
            <a:off x="2062716" y="6305381"/>
            <a:ext cx="51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measurement errors are assumed to be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D173AB-065C-4DCB-9725-F184A8B124AB}"/>
                  </a:ext>
                </a:extLst>
              </p:cNvPr>
              <p:cNvSpPr txBox="1"/>
              <p:nvPr/>
            </p:nvSpPr>
            <p:spPr>
              <a:xfrm>
                <a:off x="3261537" y="4416032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D173AB-065C-4DCB-9725-F184A8B12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37" y="4416032"/>
                <a:ext cx="27432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3BB89A5-418A-4A99-A250-C863DB3574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59" y="736600"/>
            <a:ext cx="4401881" cy="2200941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Multi-fidelity Bayesian neural networks: prior distribution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5899A-768B-4A21-BA5C-74CC1656E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75" y="3554412"/>
            <a:ext cx="8674649" cy="2566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D798C1-DDB2-466B-ACD3-EF73E7C47FB3}"/>
                  </a:ext>
                </a:extLst>
              </p:cNvPr>
              <p:cNvSpPr txBox="1"/>
              <p:nvPr/>
            </p:nvSpPr>
            <p:spPr>
              <a:xfrm>
                <a:off x="2541996" y="6229075"/>
                <a:ext cx="5287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 deviation for prior distribution (Gaussian)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D798C1-DDB2-466B-ACD3-EF73E7C4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996" y="6229075"/>
                <a:ext cx="5287554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F252E-4487-4D2E-9828-30CEA17C2CB6}"/>
                  </a:ext>
                </a:extLst>
              </p:cNvPr>
              <p:cNvSpPr txBox="1"/>
              <p:nvPr/>
            </p:nvSpPr>
            <p:spPr>
              <a:xfrm>
                <a:off x="3173817" y="2819491"/>
                <a:ext cx="3918099" cy="681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1F252E-4487-4D2E-9828-30CEA17C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17" y="2819491"/>
                <a:ext cx="3918099" cy="6810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D78764-B2AB-4DA5-B12B-7DB54DEF89A2}"/>
                  </a:ext>
                </a:extLst>
              </p:cNvPr>
              <p:cNvSpPr txBox="1"/>
              <p:nvPr/>
            </p:nvSpPr>
            <p:spPr>
              <a:xfrm>
                <a:off x="1214767" y="2898295"/>
                <a:ext cx="3918099" cy="40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D78764-B2AB-4DA5-B12B-7DB54DEF8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67" y="2898295"/>
                <a:ext cx="3918099" cy="401520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Function approximation (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) : Nonlinear correlation (1D)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9F4F1-3FF0-42E7-9454-7FC572CD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01" y="991789"/>
            <a:ext cx="2695798" cy="756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B8BCD-0CF7-45E2-B199-CD8614CFB14A}"/>
              </a:ext>
            </a:extLst>
          </p:cNvPr>
          <p:cNvSpPr txBox="1"/>
          <p:nvPr/>
        </p:nvSpPr>
        <p:spPr>
          <a:xfrm>
            <a:off x="1222744" y="938591"/>
            <a:ext cx="200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1CC51-806B-4B56-9225-20B712354BAC}"/>
              </a:ext>
            </a:extLst>
          </p:cNvPr>
          <p:cNvSpPr txBox="1"/>
          <p:nvPr/>
        </p:nvSpPr>
        <p:spPr>
          <a:xfrm>
            <a:off x="1222744" y="1305710"/>
            <a:ext cx="200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405314-4DE9-43B9-9DB6-7094ADEE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9" y="2944069"/>
            <a:ext cx="8340598" cy="35505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876CBA-040C-4B4F-8236-31EF95C0D2BA}"/>
              </a:ext>
            </a:extLst>
          </p:cNvPr>
          <p:cNvSpPr txBox="1"/>
          <p:nvPr/>
        </p:nvSpPr>
        <p:spPr>
          <a:xfrm>
            <a:off x="2158731" y="1792119"/>
            <a:ext cx="6884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uniformly distributed low-fidelity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high-fidelity noisy measurements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20 neurons per layer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</p:spTree>
    <p:extLst>
      <p:ext uri="{BB962C8B-B14F-4D97-AF65-F5344CB8AC3E}">
        <p14:creationId xmlns:p14="http://schemas.microsoft.com/office/powerpoint/2010/main" val="30645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861B5F1-DCF7-469F-93A8-CE0223BB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17" y="5712791"/>
            <a:ext cx="6876836" cy="1017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6A1091-428F-4F5C-BA54-A891AB897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86" y="3518240"/>
            <a:ext cx="6954167" cy="209372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Function approximation (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) : Low-fidelity with larger noise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9F4F1-3FF0-42E7-9454-7FC572CD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101" y="938591"/>
            <a:ext cx="2695798" cy="756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B8BCD-0CF7-45E2-B199-CD8614CFB14A}"/>
              </a:ext>
            </a:extLst>
          </p:cNvPr>
          <p:cNvSpPr txBox="1"/>
          <p:nvPr/>
        </p:nvSpPr>
        <p:spPr>
          <a:xfrm>
            <a:off x="1222744" y="938591"/>
            <a:ext cx="200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1CC51-806B-4B56-9225-20B712354BAC}"/>
              </a:ext>
            </a:extLst>
          </p:cNvPr>
          <p:cNvSpPr txBox="1"/>
          <p:nvPr/>
        </p:nvSpPr>
        <p:spPr>
          <a:xfrm>
            <a:off x="1222744" y="1305710"/>
            <a:ext cx="200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29426-F197-42C9-AEB5-80BDB784E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86" y="1674470"/>
            <a:ext cx="6911424" cy="20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3C516-3195-42A2-8141-8B385B33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87" y="2158431"/>
            <a:ext cx="8081740" cy="3350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BDE4EE-F7BE-4416-9C6C-42AC12188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02" y="787908"/>
            <a:ext cx="4483285" cy="91333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Function approximation (ii) : Linear correlation (4D)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99B55A-2915-47FE-A2E1-62BEA1CCF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326" y="5490958"/>
            <a:ext cx="6503470" cy="1062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91C43B-18F5-4879-BA7C-B8C7B450D7C0}"/>
              </a:ext>
            </a:extLst>
          </p:cNvPr>
          <p:cNvSpPr txBox="1"/>
          <p:nvPr/>
        </p:nvSpPr>
        <p:spPr>
          <a:xfrm>
            <a:off x="0" y="1331911"/>
            <a:ext cx="200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090AB-4AA3-48C8-9FBC-79DE23DE8AA5}"/>
              </a:ext>
            </a:extLst>
          </p:cNvPr>
          <p:cNvSpPr txBox="1"/>
          <p:nvPr/>
        </p:nvSpPr>
        <p:spPr>
          <a:xfrm>
            <a:off x="1" y="906128"/>
            <a:ext cx="200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170F3-1B9E-4579-823A-017282F5116F}"/>
              </a:ext>
            </a:extLst>
          </p:cNvPr>
          <p:cNvSpPr txBox="1"/>
          <p:nvPr/>
        </p:nvSpPr>
        <p:spPr>
          <a:xfrm>
            <a:off x="4664094" y="1310159"/>
            <a:ext cx="4634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25,000 randomly distributed low-fidelity data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random high-fidelity noisy measurements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50 neurons per layer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</p:spTree>
    <p:extLst>
      <p:ext uri="{BB962C8B-B14F-4D97-AF65-F5344CB8AC3E}">
        <p14:creationId xmlns:p14="http://schemas.microsoft.com/office/powerpoint/2010/main" val="40159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566D7-F04E-4763-8243-4A14C7F4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0" y="977161"/>
            <a:ext cx="8279719" cy="403556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F185-A4C6-4843-9FCA-E508C1FE0B31}"/>
              </a:ext>
            </a:extLst>
          </p:cNvPr>
          <p:cNvSpPr txBox="1"/>
          <p:nvPr/>
        </p:nvSpPr>
        <p:spPr>
          <a:xfrm>
            <a:off x="2019714" y="5391085"/>
            <a:ext cx="583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40 neurons per layer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</p:spTree>
    <p:extLst>
      <p:ext uri="{BB962C8B-B14F-4D97-AF65-F5344CB8AC3E}">
        <p14:creationId xmlns:p14="http://schemas.microsoft.com/office/powerpoint/2010/main" val="24115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231C944-384F-4A58-8C59-9374168D9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9" y="2947183"/>
            <a:ext cx="2804160" cy="210312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3C08CFE-EAC3-4AD3-ABA7-3605099F8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747553"/>
            <a:ext cx="2804160" cy="210312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DD2968F-C699-4A7D-ABF7-E79DF62DF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59" y="2947183"/>
            <a:ext cx="2804161" cy="2103120"/>
          </a:xfrm>
          <a:prstGeom prst="rect">
            <a:avLst/>
          </a:prstGeom>
        </p:spPr>
      </p:pic>
      <p:pic>
        <p:nvPicPr>
          <p:cNvPr id="13" name="Picture 12" descr="Diagram, surface chart&#10;&#10;Description automatically generated">
            <a:extLst>
              <a:ext uri="{FF2B5EF4-FFF2-40B4-BE49-F238E27FC236}">
                <a16:creationId xmlns:a16="http://schemas.microsoft.com/office/drawing/2014/main" id="{6680CFC2-243C-48C7-9C59-47B971F407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59" y="756138"/>
            <a:ext cx="2804160" cy="2103120"/>
          </a:xfrm>
          <a:prstGeom prst="rect">
            <a:avLst/>
          </a:prstGeom>
        </p:spPr>
      </p:pic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FF601CCE-2174-4E27-87C4-7C42A64C15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00" y="2947183"/>
            <a:ext cx="2804160" cy="2103120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30584DEA-071F-49F1-8D59-1FA998E532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29" y="747553"/>
            <a:ext cx="2804160" cy="210312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C1D641-FB97-4E7B-B6F8-88185D345F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49"/>
          <a:stretch/>
        </p:blipFill>
        <p:spPr>
          <a:xfrm>
            <a:off x="866846" y="5138228"/>
            <a:ext cx="7506586" cy="15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11451</TotalTime>
  <Words>593</Words>
  <Application>Microsoft Office PowerPoint</Application>
  <PresentationFormat>On-screen Show (4:3)</PresentationFormat>
  <Paragraphs>112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等线 Light</vt:lpstr>
      <vt:lpstr>Microsoft YaHei UI</vt:lpstr>
      <vt:lpstr>Algerian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Meng, Xuhui</cp:lastModifiedBy>
  <cp:revision>1038</cp:revision>
  <dcterms:created xsi:type="dcterms:W3CDTF">2017-09-04T15:34:47Z</dcterms:created>
  <dcterms:modified xsi:type="dcterms:W3CDTF">2021-11-28T01:40:36Z</dcterms:modified>
</cp:coreProperties>
</file>