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98" r:id="rId3"/>
    <p:sldId id="338" r:id="rId4"/>
    <p:sldId id="328" r:id="rId5"/>
    <p:sldId id="335" r:id="rId6"/>
    <p:sldId id="340" r:id="rId7"/>
    <p:sldId id="347" r:id="rId8"/>
    <p:sldId id="349" r:id="rId9"/>
    <p:sldId id="341" r:id="rId10"/>
    <p:sldId id="320" r:id="rId11"/>
    <p:sldId id="350" r:id="rId12"/>
    <p:sldId id="322" r:id="rId13"/>
    <p:sldId id="345" r:id="rId14"/>
    <p:sldId id="346" r:id="rId15"/>
    <p:sldId id="342" r:id="rId16"/>
    <p:sldId id="324" r:id="rId17"/>
    <p:sldId id="336" r:id="rId18"/>
    <p:sldId id="348" r:id="rId19"/>
    <p:sldId id="343" r:id="rId20"/>
    <p:sldId id="33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CC1704"/>
    <a:srgbClr val="000099"/>
    <a:srgbClr val="003399"/>
    <a:srgbClr val="3333FD"/>
    <a:srgbClr val="3338FD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084" autoAdjust="0"/>
  </p:normalViewPr>
  <p:slideViewPr>
    <p:cSldViewPr snapToGrid="0">
      <p:cViewPr varScale="1">
        <p:scale>
          <a:sx n="98" d="100"/>
          <a:sy n="98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3.wmf"/><Relationship Id="rId7" Type="http://schemas.openxmlformats.org/officeDocument/2006/relationships/image" Target="../media/image21.wmf"/><Relationship Id="rId2" Type="http://schemas.openxmlformats.org/officeDocument/2006/relationships/image" Target="../media/image27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8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9451D-87D4-4A17-8B1C-078E0DF07A32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64264-02F8-457A-A937-FA7A5126C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6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4264-02F8-457A-A937-FA7A5126CA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32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4264-02F8-457A-A937-FA7A5126CA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83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4264-02F8-457A-A937-FA7A5126CA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56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4264-02F8-457A-A937-FA7A5126CA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88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4264-02F8-457A-A937-FA7A5126CA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5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4264-02F8-457A-A937-FA7A5126CA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03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4264-02F8-457A-A937-FA7A5126CA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25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4264-02F8-457A-A937-FA7A5126CA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34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4264-02F8-457A-A937-FA7A5126CA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99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4264-02F8-457A-A937-FA7A5126CA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29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4264-02F8-457A-A937-FA7A5126CA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3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4264-02F8-457A-A937-FA7A5126CA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4264-02F8-457A-A937-FA7A5126CA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04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4264-02F8-457A-A937-FA7A5126CA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78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64264-02F8-457A-A937-FA7A5126CA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3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3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4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5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6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7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4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7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5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2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9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3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3.jpg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jpg"/><Relationship Id="rId11" Type="http://schemas.openxmlformats.org/officeDocument/2006/relationships/image" Target="../media/image37.jpg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36.jpg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5.jpg"/><Relationship Id="rId1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13" Type="http://schemas.openxmlformats.org/officeDocument/2006/relationships/oleObject" Target="../embeddings/oleObject30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9.wmf"/><Relationship Id="rId12" Type="http://schemas.openxmlformats.org/officeDocument/2006/relationships/image" Target="../media/image45.jp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4.jpg"/><Relationship Id="rId5" Type="http://schemas.openxmlformats.org/officeDocument/2006/relationships/image" Target="../media/image38.wmf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43.jpg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2.jpg"/><Relationship Id="rId14" Type="http://schemas.openxmlformats.org/officeDocument/2006/relationships/image" Target="../media/image4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g"/><Relationship Id="rId13" Type="http://schemas.openxmlformats.org/officeDocument/2006/relationships/oleObject" Target="../embeddings/oleObject34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9.jpg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8.jpg"/><Relationship Id="rId11" Type="http://schemas.openxmlformats.org/officeDocument/2006/relationships/oleObject" Target="../embeddings/oleObject33.bin"/><Relationship Id="rId5" Type="http://schemas.openxmlformats.org/officeDocument/2006/relationships/image" Target="../media/image46.wmf"/><Relationship Id="rId10" Type="http://schemas.openxmlformats.org/officeDocument/2006/relationships/image" Target="../media/image52.jpg"/><Relationship Id="rId4" Type="http://schemas.openxmlformats.org/officeDocument/2006/relationships/oleObject" Target="../embeddings/oleObject32.bin"/><Relationship Id="rId9" Type="http://schemas.openxmlformats.org/officeDocument/2006/relationships/image" Target="../media/image51.jpg"/><Relationship Id="rId1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58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4.wmf"/><Relationship Id="rId12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56.png"/><Relationship Id="rId5" Type="http://schemas.openxmlformats.org/officeDocument/2006/relationships/image" Target="../media/image53.wmf"/><Relationship Id="rId10" Type="http://schemas.openxmlformats.org/officeDocument/2006/relationships/image" Target="../media/image55.png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63.png"/><Relationship Id="rId5" Type="http://schemas.openxmlformats.org/officeDocument/2006/relationships/image" Target="../media/image59.wmf"/><Relationship Id="rId10" Type="http://schemas.openxmlformats.org/officeDocument/2006/relationships/image" Target="../media/image62.png"/><Relationship Id="rId4" Type="http://schemas.openxmlformats.org/officeDocument/2006/relationships/oleObject" Target="../embeddings/oleObject37.bin"/><Relationship Id="rId9" Type="http://schemas.openxmlformats.org/officeDocument/2006/relationships/image" Target="../media/image6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47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71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4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jpg"/><Relationship Id="rId13" Type="http://schemas.openxmlformats.org/officeDocument/2006/relationships/image" Target="../media/image73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78.jpg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1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7.jpg"/><Relationship Id="rId11" Type="http://schemas.openxmlformats.org/officeDocument/2006/relationships/image" Target="../media/image72.wmf"/><Relationship Id="rId5" Type="http://schemas.openxmlformats.org/officeDocument/2006/relationships/image" Target="../media/image76.jpg"/><Relationship Id="rId15" Type="http://schemas.openxmlformats.org/officeDocument/2006/relationships/image" Target="../media/image74.wmf"/><Relationship Id="rId10" Type="http://schemas.openxmlformats.org/officeDocument/2006/relationships/oleObject" Target="../embeddings/oleObject48.bin"/><Relationship Id="rId4" Type="http://schemas.openxmlformats.org/officeDocument/2006/relationships/image" Target="../media/image75.jpg"/><Relationship Id="rId9" Type="http://schemas.openxmlformats.org/officeDocument/2006/relationships/image" Target="../media/image80.jpg"/><Relationship Id="rId14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85.wmf"/><Relationship Id="rId18" Type="http://schemas.openxmlformats.org/officeDocument/2006/relationships/oleObject" Target="../embeddings/oleObject58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7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84.wmf"/><Relationship Id="rId5" Type="http://schemas.openxmlformats.org/officeDocument/2006/relationships/image" Target="../media/image81.wmf"/><Relationship Id="rId15" Type="http://schemas.openxmlformats.org/officeDocument/2006/relationships/image" Target="../media/image89.emf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87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83.wmf"/><Relationship Id="rId14" Type="http://schemas.openxmlformats.org/officeDocument/2006/relationships/image" Target="../media/image8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9.e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6.wmf"/><Relationship Id="rId18" Type="http://schemas.openxmlformats.org/officeDocument/2006/relationships/image" Target="../media/image18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3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8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4" Type="http://schemas.openxmlformats.org/officeDocument/2006/relationships/image" Target="../media/image26.png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1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26.png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6446980"/>
            <a:ext cx="12192000" cy="420255"/>
            <a:chOff x="1" y="5732393"/>
            <a:chExt cx="9144000" cy="268358"/>
          </a:xfrm>
        </p:grpSpPr>
        <p:sp>
          <p:nvSpPr>
            <p:cNvPr id="4" name="矩形 3"/>
            <p:cNvSpPr/>
            <p:nvPr/>
          </p:nvSpPr>
          <p:spPr>
            <a:xfrm>
              <a:off x="1" y="5732393"/>
              <a:ext cx="2817743" cy="2683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Meng&amp;Karniadakis</a:t>
              </a:r>
              <a:endParaRPr 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187109" y="5732394"/>
              <a:ext cx="2956892" cy="2683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Deep Learning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2817744" y="5732393"/>
              <a:ext cx="3369365" cy="268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MPINNs</a:t>
              </a: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101598" y="1161693"/>
            <a:ext cx="11998037" cy="142449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A composite neural network that learns from multi-fidelity data: Function Approximation and Inverse PDE Problems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34275" y="3616433"/>
            <a:ext cx="71326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Xuhui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George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Karniadakis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of Applied Mathematics, Brown University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xuhui_meng@brown.edu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6/28/2019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874" y="5309686"/>
            <a:ext cx="920135" cy="100488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408" y="5309686"/>
            <a:ext cx="1004884" cy="100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2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1"/>
            <a:ext cx="12192000" cy="7561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approximation: Continuous function: Linear correlation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6446980"/>
            <a:ext cx="12192000" cy="420255"/>
            <a:chOff x="1" y="5732393"/>
            <a:chExt cx="9144000" cy="268358"/>
          </a:xfrm>
        </p:grpSpPr>
        <p:sp>
          <p:nvSpPr>
            <p:cNvPr id="10" name="矩形 9"/>
            <p:cNvSpPr/>
            <p:nvPr/>
          </p:nvSpPr>
          <p:spPr>
            <a:xfrm>
              <a:off x="1" y="5732393"/>
              <a:ext cx="2817743" cy="2683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Meng&amp;Karniadakis</a:t>
              </a:r>
              <a:endParaRPr 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87109" y="5732394"/>
              <a:ext cx="2956892" cy="2683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Deep Learning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817744" y="5732393"/>
              <a:ext cx="3369365" cy="268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MPINNs</a:t>
              </a: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622646"/>
              </p:ext>
            </p:extLst>
          </p:nvPr>
        </p:nvGraphicFramePr>
        <p:xfrm>
          <a:off x="2370138" y="827088"/>
          <a:ext cx="66944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0" name="Equation" r:id="rId4" imgW="3720960" imgH="558720" progId="Equation.DSMT4">
                  <p:embed/>
                </p:oleObj>
              </mc:Choice>
              <mc:Fallback>
                <p:oleObj name="Equation" r:id="rId4" imgW="372096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70138" y="827088"/>
                        <a:ext cx="6694487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91" y="4140139"/>
            <a:ext cx="3048000" cy="2286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91" y="1854139"/>
            <a:ext cx="3048000" cy="2286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2369" y="2597029"/>
            <a:ext cx="1740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single-fidelity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92369" y="4883029"/>
            <a:ext cx="1740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multi-fidelity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613" y="1854139"/>
            <a:ext cx="3048000" cy="2286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613" y="4140139"/>
            <a:ext cx="3048000" cy="2286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83523" y="2597029"/>
            <a:ext cx="198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032636" y="2597029"/>
            <a:ext cx="198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941863" y="4898418"/>
            <a:ext cx="198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036840" y="4902954"/>
            <a:ext cx="198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937" y="3990101"/>
            <a:ext cx="2857500" cy="2286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605040" y="1842898"/>
            <a:ext cx="4144235" cy="4101227"/>
            <a:chOff x="7570177" y="3235960"/>
            <a:chExt cx="4144235" cy="4101227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6412" y="3235960"/>
              <a:ext cx="3048000" cy="2286000"/>
            </a:xfrm>
            <a:prstGeom prst="rect">
              <a:avLst/>
            </a:prstGeom>
          </p:spPr>
        </p:pic>
        <p:sp>
          <p:nvSpPr>
            <p:cNvPr id="17" name="椭圆 16"/>
            <p:cNvSpPr/>
            <p:nvPr/>
          </p:nvSpPr>
          <p:spPr>
            <a:xfrm>
              <a:off x="7570177" y="7003079"/>
              <a:ext cx="527538" cy="334108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直接连接符 18"/>
            <p:cNvCxnSpPr>
              <a:stCxn id="17" idx="0"/>
              <a:endCxn id="16" idx="1"/>
            </p:cNvCxnSpPr>
            <p:nvPr/>
          </p:nvCxnSpPr>
          <p:spPr>
            <a:xfrm flipV="1">
              <a:off x="7833946" y="4378960"/>
              <a:ext cx="832466" cy="2624119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endCxn id="16" idx="2"/>
            </p:cNvCxnSpPr>
            <p:nvPr/>
          </p:nvCxnSpPr>
          <p:spPr>
            <a:xfrm flipV="1">
              <a:off x="8097715" y="5521960"/>
              <a:ext cx="2092697" cy="1638633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8930640" y="6106824"/>
            <a:ext cx="383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Forrester, et al. Proc. R. Soc. A, 2007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611829"/>
              </p:ext>
            </p:extLst>
          </p:nvPr>
        </p:nvGraphicFramePr>
        <p:xfrm>
          <a:off x="890997" y="5267750"/>
          <a:ext cx="952543" cy="562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1" name="Equation" r:id="rId12" imgW="774360" imgH="457200" progId="Equation.DSMT4">
                  <p:embed/>
                </p:oleObj>
              </mc:Choice>
              <mc:Fallback>
                <p:oleObj name="Equation" r:id="rId12" imgW="774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0997" y="5267750"/>
                        <a:ext cx="952543" cy="562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81580" y="3277605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(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width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80" y="3277605"/>
                <a:ext cx="2362200" cy="369332"/>
              </a:xfrm>
              <a:prstGeom prst="rect">
                <a:avLst/>
              </a:prstGeom>
              <a:blipFill>
                <a:blip r:embed="rId1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966687"/>
              </p:ext>
            </p:extLst>
          </p:nvPr>
        </p:nvGraphicFramePr>
        <p:xfrm>
          <a:off x="870555" y="3017615"/>
          <a:ext cx="984250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82" name="Equation" r:id="rId15" imgW="799920" imgH="228600" progId="Equation.DSMT4">
                  <p:embed/>
                </p:oleObj>
              </mc:Choice>
              <mc:Fallback>
                <p:oleObj name="Equation" r:id="rId15" imgW="799920" imgH="228600" progId="Equation.DSMT4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70555" y="3017615"/>
                        <a:ext cx="984250" cy="28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883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1"/>
            <a:ext cx="12192000" cy="7561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approximation: Discontinuous function: Forrester function with jump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6446980"/>
            <a:ext cx="12192000" cy="420255"/>
            <a:chOff x="1" y="5732393"/>
            <a:chExt cx="9144000" cy="268358"/>
          </a:xfrm>
        </p:grpSpPr>
        <p:sp>
          <p:nvSpPr>
            <p:cNvPr id="10" name="矩形 9"/>
            <p:cNvSpPr/>
            <p:nvPr/>
          </p:nvSpPr>
          <p:spPr>
            <a:xfrm>
              <a:off x="1" y="5732393"/>
              <a:ext cx="2817743" cy="2683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Meng&amp;Karniadakis</a:t>
              </a:r>
              <a:endParaRPr 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87109" y="5732394"/>
              <a:ext cx="2956892" cy="2683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Deep Learning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817744" y="5732393"/>
              <a:ext cx="3369365" cy="268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MPINNs</a:t>
              </a:r>
            </a:p>
          </p:txBody>
        </p:sp>
      </p:grp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0" y="828479"/>
          <a:ext cx="6940018" cy="100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4" name="Equation" r:id="rId4" imgW="4038480" imgH="583920" progId="Equation.DSMT4">
                  <p:embed/>
                </p:oleObj>
              </mc:Choice>
              <mc:Fallback>
                <p:oleObj name="Equation" r:id="rId4" imgW="4038480" imgH="58392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828479"/>
                        <a:ext cx="6940018" cy="1005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6959914" y="826143"/>
          <a:ext cx="5077100" cy="100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5" name="Equation" r:id="rId6" imgW="2438280" imgH="482400" progId="Equation.DSMT4">
                  <p:embed/>
                </p:oleObj>
              </mc:Choice>
              <mc:Fallback>
                <p:oleObj name="Equation" r:id="rId6" imgW="2438280" imgH="4824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9914" y="826143"/>
                        <a:ext cx="5077100" cy="1005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886" y="4108652"/>
            <a:ext cx="3048000" cy="2286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90" y="4160977"/>
            <a:ext cx="3048000" cy="2286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91" y="1884311"/>
            <a:ext cx="3048000" cy="2286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92369" y="2597029"/>
            <a:ext cx="1740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single-fidelity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92369" y="4883029"/>
            <a:ext cx="1740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multi-fidelity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949" y="2825487"/>
            <a:ext cx="3072065" cy="24576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885" y="1872514"/>
            <a:ext cx="3048000" cy="2286000"/>
          </a:xfrm>
          <a:prstGeom prst="rect">
            <a:avLst/>
          </a:prstGeom>
        </p:spPr>
      </p:pic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886408" y="5368800"/>
          <a:ext cx="952543" cy="562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6" name="Equation" r:id="rId13" imgW="774360" imgH="457200" progId="Equation.DSMT4">
                  <p:embed/>
                </p:oleObj>
              </mc:Choice>
              <mc:Fallback>
                <p:oleObj name="Equation" r:id="rId13" imgW="774360" imgH="457200" progId="Equation.DSMT4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86408" y="5368800"/>
                        <a:ext cx="952543" cy="562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854701" y="3084822"/>
          <a:ext cx="984250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7" name="Equation" r:id="rId15" imgW="799920" imgH="228600" progId="Equation.DSMT4">
                  <p:embed/>
                </p:oleObj>
              </mc:Choice>
              <mc:Fallback>
                <p:oleObj name="Equation" r:id="rId15" imgW="799920" imgH="22860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54701" y="3084822"/>
                        <a:ext cx="984250" cy="28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596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1"/>
            <a:ext cx="12192000" cy="7561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approximation: Continuous function: Nonlinear correlation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6446980"/>
            <a:ext cx="12192000" cy="420255"/>
            <a:chOff x="1" y="5732393"/>
            <a:chExt cx="9144000" cy="268358"/>
          </a:xfrm>
        </p:grpSpPr>
        <p:sp>
          <p:nvSpPr>
            <p:cNvPr id="10" name="矩形 9"/>
            <p:cNvSpPr/>
            <p:nvPr/>
          </p:nvSpPr>
          <p:spPr>
            <a:xfrm>
              <a:off x="1" y="5732393"/>
              <a:ext cx="2817743" cy="2683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Meng&amp;Karniadakis</a:t>
              </a:r>
              <a:endParaRPr 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87109" y="5732394"/>
              <a:ext cx="2956892" cy="2683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Deep Learning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817744" y="5732393"/>
              <a:ext cx="3369365" cy="268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MPINNs</a:t>
              </a: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043855"/>
              </p:ext>
            </p:extLst>
          </p:nvPr>
        </p:nvGraphicFramePr>
        <p:xfrm>
          <a:off x="4237281" y="851622"/>
          <a:ext cx="3039386" cy="100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86" name="Equation" r:id="rId4" imgW="1765080" imgH="583920" progId="Equation.DSMT4">
                  <p:embed/>
                </p:oleObj>
              </mc:Choice>
              <mc:Fallback>
                <p:oleObj name="Equation" r:id="rId4" imgW="176508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37281" y="851622"/>
                        <a:ext cx="3039386" cy="1005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898" y="4160977"/>
            <a:ext cx="3048000" cy="2286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898" y="1816867"/>
            <a:ext cx="3048000" cy="2286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6867"/>
            <a:ext cx="3048000" cy="2286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02867"/>
            <a:ext cx="3048000" cy="2286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92369" y="2597029"/>
            <a:ext cx="1740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single-fidelity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92369" y="4883029"/>
            <a:ext cx="1740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multi-fidelity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042139"/>
            <a:ext cx="2857500" cy="2286000"/>
          </a:xfrm>
          <a:prstGeom prst="rect">
            <a:avLst/>
          </a:prstGeom>
        </p:spPr>
      </p:pic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434395"/>
              </p:ext>
            </p:extLst>
          </p:nvPr>
        </p:nvGraphicFramePr>
        <p:xfrm>
          <a:off x="870555" y="5341252"/>
          <a:ext cx="952543" cy="562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87" name="Equation" r:id="rId11" imgW="774360" imgH="457200" progId="Equation.DSMT4">
                  <p:embed/>
                </p:oleObj>
              </mc:Choice>
              <mc:Fallback>
                <p:oleObj name="Equation" r:id="rId11" imgW="774360" imgH="457200" progId="Equation.DSMT4">
                  <p:embed/>
                  <p:pic>
                    <p:nvPicPr>
                      <p:cNvPr id="26" name="对象 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70555" y="5341252"/>
                        <a:ext cx="952543" cy="562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289216"/>
              </p:ext>
            </p:extLst>
          </p:nvPr>
        </p:nvGraphicFramePr>
        <p:xfrm>
          <a:off x="854701" y="3055252"/>
          <a:ext cx="984250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88" name="Equation" r:id="rId13" imgW="799920" imgH="228600" progId="Equation.DSMT4">
                  <p:embed/>
                </p:oleObj>
              </mc:Choice>
              <mc:Fallback>
                <p:oleObj name="Equation" r:id="rId13" imgW="799920" imgH="228600" progId="Equation.DSMT4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4701" y="3055252"/>
                        <a:ext cx="984250" cy="28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9144000" y="6081090"/>
            <a:ext cx="3181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Perdikaris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Proc. R. Soc. A, 2017</a:t>
            </a:r>
          </a:p>
        </p:txBody>
      </p:sp>
    </p:spTree>
    <p:extLst>
      <p:ext uri="{BB962C8B-B14F-4D97-AF65-F5344CB8AC3E}">
        <p14:creationId xmlns:p14="http://schemas.microsoft.com/office/powerpoint/2010/main" val="231902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1"/>
            <a:ext cx="12192000" cy="7561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approximation: Phase error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6446980"/>
            <a:ext cx="12192000" cy="420255"/>
            <a:chOff x="1" y="5732393"/>
            <a:chExt cx="9144000" cy="268358"/>
          </a:xfrm>
        </p:grpSpPr>
        <p:sp>
          <p:nvSpPr>
            <p:cNvPr id="10" name="矩形 9"/>
            <p:cNvSpPr/>
            <p:nvPr/>
          </p:nvSpPr>
          <p:spPr>
            <a:xfrm>
              <a:off x="1" y="5732393"/>
              <a:ext cx="2817743" cy="2683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Meng&amp;Karniadakis</a:t>
              </a:r>
              <a:endParaRPr 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87109" y="5732394"/>
              <a:ext cx="2956892" cy="2683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Deep Learning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817744" y="5732393"/>
              <a:ext cx="3369365" cy="268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MPINNs</a:t>
              </a:r>
            </a:p>
          </p:txBody>
        </p:sp>
      </p:grp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103883"/>
              </p:ext>
            </p:extLst>
          </p:nvPr>
        </p:nvGraphicFramePr>
        <p:xfrm>
          <a:off x="4311752" y="848230"/>
          <a:ext cx="338296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77" name="Equation" r:id="rId4" imgW="1968480" imgH="507960" progId="Equation.DSMT4">
                  <p:embed/>
                </p:oleObj>
              </mc:Choice>
              <mc:Fallback>
                <p:oleObj name="Equation" r:id="rId4" imgW="1968480" imgH="50796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11752" y="848230"/>
                        <a:ext cx="3382963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92369" y="2597029"/>
            <a:ext cx="1740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single-fidelity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92369" y="4883029"/>
            <a:ext cx="1740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multi-fidelity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300651"/>
              </p:ext>
            </p:extLst>
          </p:nvPr>
        </p:nvGraphicFramePr>
        <p:xfrm>
          <a:off x="886408" y="5368800"/>
          <a:ext cx="952543" cy="562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78" name="Equation" r:id="rId6" imgW="774360" imgH="457200" progId="Equation.DSMT4">
                  <p:embed/>
                </p:oleObj>
              </mc:Choice>
              <mc:Fallback>
                <p:oleObj name="Equation" r:id="rId6" imgW="774360" imgH="457200" progId="Equation.DSMT4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6408" y="5368800"/>
                        <a:ext cx="952543" cy="562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/>
          </p:nvPr>
        </p:nvGraphicFramePr>
        <p:xfrm>
          <a:off x="854701" y="3084822"/>
          <a:ext cx="984250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79" name="Equation" r:id="rId8" imgW="799920" imgH="228600" progId="Equation.DSMT4">
                  <p:embed/>
                </p:oleObj>
              </mc:Choice>
              <mc:Fallback>
                <p:oleObj name="Equation" r:id="rId8" imgW="799920" imgH="22860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54701" y="3084822"/>
                        <a:ext cx="984250" cy="28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877" y="2893910"/>
            <a:ext cx="3093613" cy="247489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2563"/>
            <a:ext cx="2857500" cy="2286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40139"/>
            <a:ext cx="2857500" cy="228600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2222289" y="2269831"/>
            <a:ext cx="3873711" cy="3098969"/>
            <a:chOff x="2222289" y="2269831"/>
            <a:chExt cx="3873711" cy="309896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289" y="2269831"/>
              <a:ext cx="3873711" cy="3098969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2969898" y="2473918"/>
              <a:ext cx="1459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51 LF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 HF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107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1"/>
            <a:ext cx="12192000" cy="7561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approximation: 20-dimensional function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6446980"/>
            <a:ext cx="12192000" cy="420255"/>
            <a:chOff x="1" y="5732393"/>
            <a:chExt cx="9144000" cy="268358"/>
          </a:xfrm>
        </p:grpSpPr>
        <p:sp>
          <p:nvSpPr>
            <p:cNvPr id="10" name="矩形 9"/>
            <p:cNvSpPr/>
            <p:nvPr/>
          </p:nvSpPr>
          <p:spPr>
            <a:xfrm>
              <a:off x="1" y="5732393"/>
              <a:ext cx="2817743" cy="2683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Meng&amp;Karniadakis</a:t>
              </a:r>
              <a:endParaRPr 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87109" y="5732394"/>
              <a:ext cx="2956892" cy="2683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Deep Learning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817744" y="5732393"/>
              <a:ext cx="3369365" cy="268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MPINNs</a:t>
              </a:r>
            </a:p>
          </p:txBody>
        </p:sp>
      </p:grp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053062"/>
              </p:ext>
            </p:extLst>
          </p:nvPr>
        </p:nvGraphicFramePr>
        <p:xfrm>
          <a:off x="2990952" y="794459"/>
          <a:ext cx="6024563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8" name="Equation" r:id="rId4" imgW="3504960" imgH="863280" progId="Equation.DSMT4">
                  <p:embed/>
                </p:oleObj>
              </mc:Choice>
              <mc:Fallback>
                <p:oleObj name="Equation" r:id="rId4" imgW="3504960" imgH="86328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90952" y="794459"/>
                        <a:ext cx="6024563" cy="148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403612" y="5302499"/>
            <a:ext cx="3829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single-fidelity (5000 random HF)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861535" y="5245303"/>
            <a:ext cx="3887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multi-fidelity(5000 HF, 30000 LF)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198439"/>
              </p:ext>
            </p:extLst>
          </p:nvPr>
        </p:nvGraphicFramePr>
        <p:xfrm>
          <a:off x="8299450" y="5705475"/>
          <a:ext cx="10144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9" name="Equation" r:id="rId6" imgW="825480" imgH="457200" progId="Equation.DSMT4">
                  <p:embed/>
                </p:oleObj>
              </mc:Choice>
              <mc:Fallback>
                <p:oleObj name="Equation" r:id="rId6" imgW="825480" imgH="457200" progId="Equation.DSMT4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99450" y="5705475"/>
                        <a:ext cx="1014413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296572"/>
              </p:ext>
            </p:extLst>
          </p:nvPr>
        </p:nvGraphicFramePr>
        <p:xfrm>
          <a:off x="2709241" y="5986832"/>
          <a:ext cx="1047750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0" name="Equation" r:id="rId8" imgW="850680" imgH="228600" progId="Equation.DSMT4">
                  <p:embed/>
                </p:oleObj>
              </mc:Choice>
              <mc:Fallback>
                <p:oleObj name="Equation" r:id="rId8" imgW="850680" imgH="22860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09241" y="5986832"/>
                        <a:ext cx="1047750" cy="28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865" y="2278772"/>
            <a:ext cx="4000500" cy="3000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93" y="2278772"/>
            <a:ext cx="40005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29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770"/>
            <a:ext cx="5548108" cy="4535578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1"/>
            <a:ext cx="12192000" cy="7561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48108" y="1288658"/>
            <a:ext cx="72088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Background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Calibri" panose="020F0502020204030204" pitchFamily="34" charset="0"/>
              <a:buChar char="❶"/>
            </a:pP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dirty="0"/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Composite neural network for multi-fidelity data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Function approximation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Inverse PDE problems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Summary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6446980"/>
            <a:ext cx="12192000" cy="420255"/>
            <a:chOff x="1" y="5732393"/>
            <a:chExt cx="9144000" cy="268358"/>
          </a:xfrm>
        </p:grpSpPr>
        <p:sp>
          <p:nvSpPr>
            <p:cNvPr id="10" name="矩形 9"/>
            <p:cNvSpPr/>
            <p:nvPr/>
          </p:nvSpPr>
          <p:spPr>
            <a:xfrm>
              <a:off x="1" y="5732393"/>
              <a:ext cx="2817743" cy="2683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Meng&amp;Karniadakis</a:t>
              </a:r>
              <a:endParaRPr 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87109" y="5732394"/>
              <a:ext cx="2956892" cy="2683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Deep Learning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817744" y="5732393"/>
              <a:ext cx="3369365" cy="268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MPINNs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408" y="5309686"/>
            <a:ext cx="1004884" cy="100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31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1"/>
            <a:ext cx="12192000" cy="7561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problem: porous media flows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6446984"/>
            <a:ext cx="12192000" cy="420263"/>
            <a:chOff x="1" y="5732393"/>
            <a:chExt cx="9144000" cy="268363"/>
          </a:xfrm>
        </p:grpSpPr>
        <p:sp>
          <p:nvSpPr>
            <p:cNvPr id="10" name="矩形 9"/>
            <p:cNvSpPr/>
            <p:nvPr/>
          </p:nvSpPr>
          <p:spPr>
            <a:xfrm>
              <a:off x="1" y="5732393"/>
              <a:ext cx="2817743" cy="2683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Meng&amp;Karniadakis</a:t>
              </a:r>
              <a:endParaRPr 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87109" y="5732399"/>
              <a:ext cx="2956892" cy="2683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Deep Learning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817744" y="5732393"/>
              <a:ext cx="3369365" cy="268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MPINNs</a:t>
              </a:r>
            </a:p>
          </p:txBody>
        </p:sp>
      </p:grp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079620"/>
              </p:ext>
            </p:extLst>
          </p:nvPr>
        </p:nvGraphicFramePr>
        <p:xfrm>
          <a:off x="5022850" y="1447800"/>
          <a:ext cx="21463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2" name="Equation" r:id="rId4" imgW="1117440" imgH="253800" progId="Equation.DSMT4">
                  <p:embed/>
                </p:oleObj>
              </mc:Choice>
              <mc:Fallback>
                <p:oleObj name="Equation" r:id="rId4" imgW="1117440" imgH="25380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22850" y="1447800"/>
                        <a:ext cx="2146300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76217"/>
              </p:ext>
            </p:extLst>
          </p:nvPr>
        </p:nvGraphicFramePr>
        <p:xfrm>
          <a:off x="1902935" y="2699911"/>
          <a:ext cx="354488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3" name="Equation" r:id="rId6" imgW="1879560" imgH="393480" progId="Equation.DSMT4">
                  <p:embed/>
                </p:oleObj>
              </mc:Choice>
              <mc:Fallback>
                <p:oleObj name="Equation" r:id="rId6" imgW="1879560" imgH="39348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02935" y="2699911"/>
                        <a:ext cx="3544887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652464"/>
              </p:ext>
            </p:extLst>
          </p:nvPr>
        </p:nvGraphicFramePr>
        <p:xfrm>
          <a:off x="6388133" y="2683038"/>
          <a:ext cx="37226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4" name="Equation" r:id="rId8" imgW="2247840" imgH="507960" progId="Equation.DSMT4">
                  <p:embed/>
                </p:oleObj>
              </mc:Choice>
              <mc:Fallback>
                <p:oleObj name="Equation" r:id="rId8" imgW="2247840" imgH="50796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88133" y="2683038"/>
                        <a:ext cx="3722688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08279" y="843048"/>
            <a:ext cx="6934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unsaturated flows with constant water content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08279" y="2162560"/>
            <a:ext cx="565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Genuchten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soil water retention model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08279" y="3518202"/>
            <a:ext cx="565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132667"/>
              </p:ext>
            </p:extLst>
          </p:nvPr>
        </p:nvGraphicFramePr>
        <p:xfrm>
          <a:off x="2207736" y="4055208"/>
          <a:ext cx="27574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5" name="Equation" r:id="rId10" imgW="1295280" imgH="253800" progId="Equation.DSMT4">
                  <p:embed/>
                </p:oleObj>
              </mc:Choice>
              <mc:Fallback>
                <p:oleObj name="Equation" r:id="rId10" imgW="1295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07736" y="4055208"/>
                        <a:ext cx="2757487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804614"/>
              </p:ext>
            </p:extLst>
          </p:nvPr>
        </p:nvGraphicFramePr>
        <p:xfrm>
          <a:off x="6749289" y="4108067"/>
          <a:ext cx="3000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6" name="Equation" r:id="rId12" imgW="1409400" imgH="203040" progId="Equation.DSMT4">
                  <p:embed/>
                </p:oleObj>
              </mc:Choice>
              <mc:Fallback>
                <p:oleObj name="Equation" r:id="rId12" imgW="1409400" imgH="20304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749289" y="4108067"/>
                        <a:ext cx="300037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698594"/>
              </p:ext>
            </p:extLst>
          </p:nvPr>
        </p:nvGraphicFramePr>
        <p:xfrm>
          <a:off x="3035299" y="4857751"/>
          <a:ext cx="613568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7" name="Equation" r:id="rId14" imgW="3593880" imgH="241200" progId="Equation.DSMT4">
                  <p:embed/>
                </p:oleObj>
              </mc:Choice>
              <mc:Fallback>
                <p:oleObj name="Equation" r:id="rId14" imgW="3593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35299" y="4857751"/>
                        <a:ext cx="6135687" cy="41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67360" y="5445760"/>
            <a:ext cx="623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High-fidelity data (lattice Boltzmann simulations 400 lattices): 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67360" y="5946370"/>
            <a:ext cx="61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data (lattice Boltzmann simulations 100 lattices):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451155"/>
              </p:ext>
            </p:extLst>
          </p:nvPr>
        </p:nvGraphicFramePr>
        <p:xfrm>
          <a:off x="6500178" y="5469018"/>
          <a:ext cx="19510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8" name="Equation" r:id="rId16" imgW="1143000" imgH="203040" progId="Equation.DSMT4">
                  <p:embed/>
                </p:oleObj>
              </mc:Choice>
              <mc:Fallback>
                <p:oleObj name="Equation" r:id="rId16" imgW="1143000" imgH="20304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500178" y="5469018"/>
                        <a:ext cx="1951037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692638"/>
              </p:ext>
            </p:extLst>
          </p:nvPr>
        </p:nvGraphicFramePr>
        <p:xfrm>
          <a:off x="6500178" y="5991939"/>
          <a:ext cx="18208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9" name="Equation" r:id="rId18" imgW="1066680" imgH="203040" progId="Equation.DSMT4">
                  <p:embed/>
                </p:oleObj>
              </mc:Choice>
              <mc:Fallback>
                <p:oleObj name="Equation" r:id="rId18" imgW="1066680" imgH="203040" progId="Equation.DSMT4">
                  <p:embed/>
                  <p:pic>
                    <p:nvPicPr>
                      <p:cNvPr id="24" name="对象 2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500178" y="5991939"/>
                        <a:ext cx="1820863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285238" y="4804808"/>
            <a:ext cx="565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values: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21041" y="5946370"/>
            <a:ext cx="202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guess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9586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1"/>
            <a:ext cx="12192000" cy="7561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problem: Unsaturated flows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6446980"/>
            <a:ext cx="12192000" cy="420255"/>
            <a:chOff x="1" y="5732393"/>
            <a:chExt cx="9144000" cy="268358"/>
          </a:xfrm>
        </p:grpSpPr>
        <p:sp>
          <p:nvSpPr>
            <p:cNvPr id="10" name="矩形 9"/>
            <p:cNvSpPr/>
            <p:nvPr/>
          </p:nvSpPr>
          <p:spPr>
            <a:xfrm>
              <a:off x="1" y="5732393"/>
              <a:ext cx="2817743" cy="2683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Meng&amp;Karniadakis</a:t>
              </a:r>
              <a:endParaRPr 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87109" y="5732394"/>
              <a:ext cx="2956892" cy="2683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Deep Learning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817744" y="5732393"/>
              <a:ext cx="3369365" cy="268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MPINNs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41" y="977509"/>
            <a:ext cx="3429000" cy="2743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740" y="3703777"/>
            <a:ext cx="3429000" cy="27432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66" y="3703777"/>
            <a:ext cx="3429000" cy="27432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238" y="3703777"/>
            <a:ext cx="34290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238" y="977509"/>
            <a:ext cx="3429000" cy="27432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740" y="977509"/>
            <a:ext cx="3429000" cy="2743200"/>
          </a:xfrm>
          <a:prstGeom prst="rect">
            <a:avLst/>
          </a:prstGeom>
        </p:spPr>
      </p:pic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745896"/>
              </p:ext>
            </p:extLst>
          </p:nvPr>
        </p:nvGraphicFramePr>
        <p:xfrm>
          <a:off x="9183053" y="4313548"/>
          <a:ext cx="1827686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6" name="Equation" r:id="rId10" imgW="1739880" imgH="609480" progId="Equation.DSMT4">
                  <p:embed/>
                </p:oleObj>
              </mc:Choice>
              <mc:Fallback>
                <p:oleObj name="Equation" r:id="rId10" imgW="1739880" imgH="609480" progId="Equation.DSMT4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83053" y="4313548"/>
                        <a:ext cx="1827686" cy="64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372129"/>
              </p:ext>
            </p:extLst>
          </p:nvPr>
        </p:nvGraphicFramePr>
        <p:xfrm>
          <a:off x="9183052" y="1624368"/>
          <a:ext cx="1800922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7" name="Equation" r:id="rId12" imgW="1714320" imgH="609480" progId="Equation.DSMT4">
                  <p:embed/>
                </p:oleObj>
              </mc:Choice>
              <mc:Fallback>
                <p:oleObj name="Equation" r:id="rId12" imgW="1714320" imgH="609480" progId="Equation.DSMT4">
                  <p:embed/>
                  <p:pic>
                    <p:nvPicPr>
                      <p:cNvPr id="26" name="对象 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183052" y="1624368"/>
                        <a:ext cx="1800922" cy="64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-77495" y="1693833"/>
            <a:ext cx="1740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single-fidelity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-77495" y="4373484"/>
            <a:ext cx="1740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multi-fidelity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588565"/>
              </p:ext>
            </p:extLst>
          </p:nvPr>
        </p:nvGraphicFramePr>
        <p:xfrm>
          <a:off x="316544" y="4831938"/>
          <a:ext cx="952543" cy="562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8" name="Equation" r:id="rId14" imgW="774360" imgH="457200" progId="Equation.DSMT4">
                  <p:embed/>
                </p:oleObj>
              </mc:Choice>
              <mc:Fallback>
                <p:oleObj name="Equation" r:id="rId14" imgW="774360" imgH="457200" progId="Equation.DSMT4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6544" y="4831938"/>
                        <a:ext cx="952543" cy="562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029741"/>
              </p:ext>
            </p:extLst>
          </p:nvPr>
        </p:nvGraphicFramePr>
        <p:xfrm>
          <a:off x="319977" y="2225479"/>
          <a:ext cx="984250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9" name="Equation" r:id="rId16" imgW="799920" imgH="228600" progId="Equation.DSMT4">
                  <p:embed/>
                </p:oleObj>
              </mc:Choice>
              <mc:Fallback>
                <p:oleObj name="Equation" r:id="rId16" imgW="799920" imgH="228600" progId="Equation.DSMT4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19977" y="2225479"/>
                        <a:ext cx="984250" cy="28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1754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1"/>
            <a:ext cx="12192000" cy="7561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problem: reactive transport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6446984"/>
            <a:ext cx="12192000" cy="420263"/>
            <a:chOff x="1" y="5732393"/>
            <a:chExt cx="9144000" cy="268363"/>
          </a:xfrm>
        </p:grpSpPr>
        <p:sp>
          <p:nvSpPr>
            <p:cNvPr id="10" name="矩形 9"/>
            <p:cNvSpPr/>
            <p:nvPr/>
          </p:nvSpPr>
          <p:spPr>
            <a:xfrm>
              <a:off x="1" y="5732393"/>
              <a:ext cx="2817743" cy="2683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Meng&amp;Karniadakis</a:t>
              </a:r>
              <a:endParaRPr 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87109" y="5732399"/>
              <a:ext cx="2956892" cy="2683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Deep Learning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817744" y="5732393"/>
              <a:ext cx="3369365" cy="268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MPINNs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08279" y="843048"/>
            <a:ext cx="6934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reactive transport: 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08279" y="1843495"/>
            <a:ext cx="5654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278911"/>
              </p:ext>
            </p:extLst>
          </p:nvPr>
        </p:nvGraphicFramePr>
        <p:xfrm>
          <a:off x="7638240" y="1393440"/>
          <a:ext cx="18796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50" name="Equation" r:id="rId4" imgW="1282680" imgH="241200" progId="Equation.DSMT4">
                  <p:embed/>
                </p:oleObj>
              </mc:Choice>
              <mc:Fallback>
                <p:oleObj name="Equation" r:id="rId4" imgW="1282680" imgH="2412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38240" y="1393440"/>
                        <a:ext cx="187960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750127"/>
              </p:ext>
            </p:extLst>
          </p:nvPr>
        </p:nvGraphicFramePr>
        <p:xfrm>
          <a:off x="2666999" y="875039"/>
          <a:ext cx="1008380" cy="336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51" name="Equation" r:id="rId6" imgW="533160" imgH="177480" progId="Equation.DSMT4">
                  <p:embed/>
                </p:oleObj>
              </mc:Choice>
              <mc:Fallback>
                <p:oleObj name="Equation" r:id="rId6" imgW="5331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66999" y="875039"/>
                        <a:ext cx="1008380" cy="336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491071"/>
              </p:ext>
            </p:extLst>
          </p:nvPr>
        </p:nvGraphicFramePr>
        <p:xfrm>
          <a:off x="3767138" y="1374775"/>
          <a:ext cx="3538537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52" name="Equation" r:id="rId8" imgW="2311200" imgH="253800" progId="Equation.DSMT4">
                  <p:embed/>
                </p:oleObj>
              </mc:Choice>
              <mc:Fallback>
                <p:oleObj name="Equation" r:id="rId8" imgW="2311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67138" y="1374775"/>
                        <a:ext cx="3538537" cy="38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033854"/>
              </p:ext>
            </p:extLst>
          </p:nvPr>
        </p:nvGraphicFramePr>
        <p:xfrm>
          <a:off x="1909501" y="496032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203412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33592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Equation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4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Identified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equation from HF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06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Identified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equation from MF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64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Exact 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54620"/>
                  </a:ext>
                </a:extLst>
              </a:tr>
            </a:tbl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915238"/>
              </p:ext>
            </p:extLst>
          </p:nvPr>
        </p:nvGraphicFramePr>
        <p:xfrm>
          <a:off x="6477237" y="6106422"/>
          <a:ext cx="29940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53" name="Equation" r:id="rId10" imgW="1955520" imgH="241200" progId="Equation.DSMT4">
                  <p:embed/>
                </p:oleObj>
              </mc:Choice>
              <mc:Fallback>
                <p:oleObj name="Equation" r:id="rId10" imgW="1955520" imgH="241200" progId="Equation.DSMT4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77237" y="6106422"/>
                        <a:ext cx="2994025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502216"/>
              </p:ext>
            </p:extLst>
          </p:nvPr>
        </p:nvGraphicFramePr>
        <p:xfrm>
          <a:off x="6402106" y="5719939"/>
          <a:ext cx="31496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54" name="Equation" r:id="rId12" imgW="2057400" imgH="241200" progId="Equation.DSMT4">
                  <p:embed/>
                </p:oleObj>
              </mc:Choice>
              <mc:Fallback>
                <p:oleObj name="Equation" r:id="rId12" imgW="2057400" imgH="241200" progId="Equation.DSMT4">
                  <p:embed/>
                  <p:pic>
                    <p:nvPicPr>
                      <p:cNvPr id="27" name="对象 2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402106" y="5719939"/>
                        <a:ext cx="3149600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26718" y="2135166"/>
            <a:ext cx="2619375" cy="10668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7131" y="3594207"/>
            <a:ext cx="2722727" cy="136321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208279" y="3153435"/>
            <a:ext cx="5654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for high fidelity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096000" y="3173205"/>
            <a:ext cx="612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data (lattice Boltzmann simulations):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408307" y="4280989"/>
            <a:ext cx="272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 different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guess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816478"/>
              </p:ext>
            </p:extLst>
          </p:nvPr>
        </p:nvGraphicFramePr>
        <p:xfrm>
          <a:off x="7169484" y="3800227"/>
          <a:ext cx="2939811" cy="362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55" name="Equation" r:id="rId16" imgW="1955520" imgH="241200" progId="Equation.DSMT4">
                  <p:embed/>
                </p:oleObj>
              </mc:Choice>
              <mc:Fallback>
                <p:oleObj name="Equation" r:id="rId16" imgW="1955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169484" y="3800227"/>
                        <a:ext cx="2939811" cy="362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197611"/>
              </p:ext>
            </p:extLst>
          </p:nvPr>
        </p:nvGraphicFramePr>
        <p:xfrm>
          <a:off x="6373813" y="5348288"/>
          <a:ext cx="32067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56" name="Equation" r:id="rId18" imgW="2095200" imgH="241200" progId="Equation.DSMT4">
                  <p:embed/>
                </p:oleObj>
              </mc:Choice>
              <mc:Fallback>
                <p:oleObj name="Equation" r:id="rId18" imgW="2095200" imgH="241200" progId="Equation.DSMT4">
                  <p:embed/>
                  <p:pic>
                    <p:nvPicPr>
                      <p:cNvPr id="28" name="对象 2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373813" y="5348288"/>
                        <a:ext cx="3206750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6779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770"/>
            <a:ext cx="5548108" cy="4535578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1"/>
            <a:ext cx="12192000" cy="7561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48108" y="1288658"/>
            <a:ext cx="72088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Background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Calibri" panose="020F0502020204030204" pitchFamily="34" charset="0"/>
              <a:buChar char="❶"/>
            </a:pP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dirty="0"/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Composite neural network for multi-fidelity data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Function approximation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Inverse PDE problems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V. Summary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6446980"/>
            <a:ext cx="12192000" cy="420255"/>
            <a:chOff x="1" y="5732393"/>
            <a:chExt cx="9144000" cy="268358"/>
          </a:xfrm>
        </p:grpSpPr>
        <p:sp>
          <p:nvSpPr>
            <p:cNvPr id="10" name="矩形 9"/>
            <p:cNvSpPr/>
            <p:nvPr/>
          </p:nvSpPr>
          <p:spPr>
            <a:xfrm>
              <a:off x="1" y="5732393"/>
              <a:ext cx="2817743" cy="2683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Meng&amp;Karniadakis</a:t>
              </a:r>
              <a:endParaRPr 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87109" y="5732394"/>
              <a:ext cx="2956892" cy="2683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Deep Learning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817744" y="5732393"/>
              <a:ext cx="3369365" cy="268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MPINNs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408" y="5309686"/>
            <a:ext cx="1004884" cy="100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4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770"/>
            <a:ext cx="5548108" cy="4535578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1"/>
            <a:ext cx="12192000" cy="7561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48108" y="1288658"/>
            <a:ext cx="72088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Background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Calibri" panose="020F0502020204030204" pitchFamily="34" charset="0"/>
              <a:buChar char="❶"/>
            </a:pP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dirty="0"/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Composite neural network for multi-fidelity data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Function approximation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Inverse PDE problems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Summary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6446980"/>
            <a:ext cx="12192000" cy="420255"/>
            <a:chOff x="1" y="5732393"/>
            <a:chExt cx="9144000" cy="268358"/>
          </a:xfrm>
        </p:grpSpPr>
        <p:sp>
          <p:nvSpPr>
            <p:cNvPr id="10" name="矩形 9"/>
            <p:cNvSpPr/>
            <p:nvPr/>
          </p:nvSpPr>
          <p:spPr>
            <a:xfrm>
              <a:off x="1" y="5732393"/>
              <a:ext cx="2817743" cy="2683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Meng&amp;Karniadakis</a:t>
              </a:r>
              <a:endParaRPr 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87109" y="5732394"/>
              <a:ext cx="2956892" cy="2683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Deep Learning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817744" y="5732393"/>
              <a:ext cx="3369365" cy="268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MPINNs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408" y="5309686"/>
            <a:ext cx="1004884" cy="100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79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874" y="5309686"/>
            <a:ext cx="920135" cy="1004884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1"/>
            <a:ext cx="12192000" cy="7561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6446980"/>
            <a:ext cx="12192000" cy="420255"/>
            <a:chOff x="1" y="5732393"/>
            <a:chExt cx="9144000" cy="268358"/>
          </a:xfrm>
        </p:grpSpPr>
        <p:sp>
          <p:nvSpPr>
            <p:cNvPr id="10" name="矩形 9"/>
            <p:cNvSpPr/>
            <p:nvPr/>
          </p:nvSpPr>
          <p:spPr>
            <a:xfrm>
              <a:off x="1" y="5732393"/>
              <a:ext cx="2817743" cy="2683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Meng&amp;Karniadakis</a:t>
              </a:r>
              <a:endParaRPr 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87109" y="5732394"/>
              <a:ext cx="2956892" cy="2683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Deep Learning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817744" y="5732393"/>
              <a:ext cx="3369365" cy="268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MPINNs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4714" y="1493520"/>
            <a:ext cx="11877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Adaptively learn both the linear and complex nonlinear correlations between the low- and high-fidelity data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Capable of handling inverse problems with strong nonlinearities, such as unsaturated flows, biogeochemical reactions,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Problems with multiple fidelities.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Easy to train for high-dimensional problems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714" y="893997"/>
            <a:ext cx="11019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the present multi-fidelity physics-informed neural networks (MPINNs):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408" y="5309686"/>
            <a:ext cx="1004884" cy="100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2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1"/>
            <a:ext cx="12192000" cy="7561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Background: Multi-fidelity model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6446980"/>
            <a:ext cx="12192000" cy="420255"/>
            <a:chOff x="1" y="5732393"/>
            <a:chExt cx="9144000" cy="268358"/>
          </a:xfrm>
        </p:grpSpPr>
        <p:sp>
          <p:nvSpPr>
            <p:cNvPr id="10" name="矩形 9"/>
            <p:cNvSpPr/>
            <p:nvPr/>
          </p:nvSpPr>
          <p:spPr>
            <a:xfrm>
              <a:off x="1" y="5732393"/>
              <a:ext cx="2817743" cy="2683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Meng&amp;Karniadakis</a:t>
              </a:r>
              <a:endParaRPr 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87109" y="5732394"/>
              <a:ext cx="2956892" cy="2683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Deep Learning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817744" y="5732393"/>
              <a:ext cx="3369365" cy="268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MPINNs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66" y="856428"/>
            <a:ext cx="3118655" cy="249492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339431" y="1150891"/>
            <a:ext cx="4881307" cy="1416549"/>
            <a:chOff x="4502853" y="1481632"/>
            <a:chExt cx="4881307" cy="1416549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3935805"/>
                </p:ext>
              </p:extLst>
            </p:nvPr>
          </p:nvGraphicFramePr>
          <p:xfrm>
            <a:off x="4703419" y="1698703"/>
            <a:ext cx="1694301" cy="464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24" name="Equation" r:id="rId5" imgW="927000" imgH="253800" progId="Equation.DSMT4">
                    <p:embed/>
                  </p:oleObj>
                </mc:Choice>
                <mc:Fallback>
                  <p:oleObj name="Equation" r:id="rId5" imgW="92700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03419" y="1698703"/>
                          <a:ext cx="1694301" cy="4641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4888837"/>
                </p:ext>
              </p:extLst>
            </p:nvPr>
          </p:nvGraphicFramePr>
          <p:xfrm>
            <a:off x="4502853" y="2434631"/>
            <a:ext cx="2251075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25" name="Equation" r:id="rId7" imgW="1231560" imgH="253800" progId="Equation.DSMT4">
                    <p:embed/>
                  </p:oleObj>
                </mc:Choice>
                <mc:Fallback>
                  <p:oleObj name="Equation" r:id="rId7" imgW="1231560" imgH="253800" progId="Equation.DSMT4">
                    <p:embed/>
                    <p:pic>
                      <p:nvPicPr>
                        <p:cNvPr id="3" name="对象 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502853" y="2434631"/>
                          <a:ext cx="2251075" cy="4635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6344703"/>
                </p:ext>
              </p:extLst>
            </p:nvPr>
          </p:nvGraphicFramePr>
          <p:xfrm>
            <a:off x="7945885" y="1698703"/>
            <a:ext cx="1438275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26" name="Equation" r:id="rId9" imgW="787320" imgH="228600" progId="Equation.DSMT4">
                    <p:embed/>
                  </p:oleObj>
                </mc:Choice>
                <mc:Fallback>
                  <p:oleObj name="Equation" r:id="rId9" imgW="787320" imgH="228600" progId="Equation.DSMT4">
                    <p:embed/>
                    <p:pic>
                      <p:nvPicPr>
                        <p:cNvPr id="22" name="对象 2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945885" y="1698703"/>
                          <a:ext cx="1438275" cy="4175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直接箭头连接符 4"/>
            <p:cNvCxnSpPr/>
            <p:nvPr/>
          </p:nvCxnSpPr>
          <p:spPr>
            <a:xfrm>
              <a:off x="6536987" y="1930799"/>
              <a:ext cx="133269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8927261"/>
                </p:ext>
              </p:extLst>
            </p:nvPr>
          </p:nvGraphicFramePr>
          <p:xfrm>
            <a:off x="6692689" y="1481632"/>
            <a:ext cx="1021286" cy="329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27" name="Equation" r:id="rId11" imgW="787320" imgH="253800" progId="Equation.DSMT4">
                    <p:embed/>
                  </p:oleObj>
                </mc:Choice>
                <mc:Fallback>
                  <p:oleObj name="Equation" r:id="rId11" imgW="78732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92689" y="1481632"/>
                          <a:ext cx="1021286" cy="3294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矩形 31"/>
          <p:cNvSpPr/>
          <p:nvPr/>
        </p:nvSpPr>
        <p:spPr>
          <a:xfrm>
            <a:off x="1528316" y="6041479"/>
            <a:ext cx="3639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Aircraft design(</a:t>
            </a:r>
            <a:r>
              <a:rPr lang="en-US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Nguyen, </a:t>
            </a:r>
            <a:r>
              <a:rPr lang="en-US" sz="1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ATIO, 2009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29930" y="4343291"/>
            <a:ext cx="1114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61592" y="3292452"/>
            <a:ext cx="5005801" cy="2735834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7114568" y="6005310"/>
            <a:ext cx="4774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 surface temperature forecast(</a:t>
            </a:r>
            <a:r>
              <a:rPr lang="en-US" sz="1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Bababee</a:t>
            </a:r>
            <a:r>
              <a:rPr lang="en-US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1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2016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60" y="3432955"/>
            <a:ext cx="4956337" cy="25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5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1"/>
            <a:ext cx="12192000" cy="7561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Multi-Fidelity model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6446980"/>
            <a:ext cx="12192000" cy="420255"/>
            <a:chOff x="1" y="5732393"/>
            <a:chExt cx="9144000" cy="268358"/>
          </a:xfrm>
        </p:grpSpPr>
        <p:sp>
          <p:nvSpPr>
            <p:cNvPr id="10" name="矩形 9"/>
            <p:cNvSpPr/>
            <p:nvPr/>
          </p:nvSpPr>
          <p:spPr>
            <a:xfrm>
              <a:off x="1" y="5732393"/>
              <a:ext cx="2817743" cy="2683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Meng&amp;Karniadakis</a:t>
              </a:r>
              <a:endParaRPr 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87109" y="5732394"/>
              <a:ext cx="2956892" cy="2683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Deep Learning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817744" y="5732393"/>
              <a:ext cx="3369365" cy="268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MPINNs</a:t>
              </a: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29" y="4160979"/>
            <a:ext cx="3048000" cy="2286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83058" y="835884"/>
            <a:ext cx="6465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number of accurate training data</a:t>
            </a:r>
          </a:p>
        </p:txBody>
      </p:sp>
      <p:sp>
        <p:nvSpPr>
          <p:cNvPr id="16" name="下箭头 15"/>
          <p:cNvSpPr/>
          <p:nvPr/>
        </p:nvSpPr>
        <p:spPr>
          <a:xfrm>
            <a:off x="5628640" y="1368452"/>
            <a:ext cx="374594" cy="572108"/>
          </a:xfrm>
          <a:prstGeom prst="downArrow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741764"/>
              </p:ext>
            </p:extLst>
          </p:nvPr>
        </p:nvGraphicFramePr>
        <p:xfrm>
          <a:off x="873877" y="2082365"/>
          <a:ext cx="9884120" cy="207861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976824">
                  <a:extLst>
                    <a:ext uri="{9D8B030D-6E8A-4147-A177-3AD203B41FA5}">
                      <a16:colId xmlns:a16="http://schemas.microsoft.com/office/drawing/2014/main" val="2526009254"/>
                    </a:ext>
                  </a:extLst>
                </a:gridCol>
                <a:gridCol w="1976824">
                  <a:extLst>
                    <a:ext uri="{9D8B030D-6E8A-4147-A177-3AD203B41FA5}">
                      <a16:colId xmlns:a16="http://schemas.microsoft.com/office/drawing/2014/main" val="2749166668"/>
                    </a:ext>
                  </a:extLst>
                </a:gridCol>
                <a:gridCol w="1976824">
                  <a:extLst>
                    <a:ext uri="{9D8B030D-6E8A-4147-A177-3AD203B41FA5}">
                      <a16:colId xmlns:a16="http://schemas.microsoft.com/office/drawing/2014/main" val="1792084052"/>
                    </a:ext>
                  </a:extLst>
                </a:gridCol>
                <a:gridCol w="1976824">
                  <a:extLst>
                    <a:ext uri="{9D8B030D-6E8A-4147-A177-3AD203B41FA5}">
                      <a16:colId xmlns:a16="http://schemas.microsoft.com/office/drawing/2014/main" val="3994948308"/>
                    </a:ext>
                  </a:extLst>
                </a:gridCol>
                <a:gridCol w="1976824">
                  <a:extLst>
                    <a:ext uri="{9D8B030D-6E8A-4147-A177-3AD203B41FA5}">
                      <a16:colId xmlns:a16="http://schemas.microsoft.com/office/drawing/2014/main" val="1092569262"/>
                    </a:ext>
                  </a:extLst>
                </a:gridCol>
              </a:tblGrid>
              <a:tr h="1288922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Multi-fidelity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Low-fidelity data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accurate, cheap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</a:t>
                      </a:r>
                      <a:r>
                        <a:rPr lang="en-US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amount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Numerical</a:t>
                      </a:r>
                      <a:r>
                        <a:rPr lang="en-US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simulations</a:t>
                      </a:r>
                    </a:p>
                    <a:p>
                      <a:pPr algn="ctr"/>
                      <a:r>
                        <a:rPr lang="en-US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/empirical models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55139517"/>
                  </a:ext>
                </a:extLst>
              </a:tr>
              <a:tr h="76797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High-fidelity data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Accurate, expensive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Scarce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</a:t>
                      </a:r>
                    </a:p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/observations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61987406"/>
                  </a:ext>
                </a:extLst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5020974" y="5574772"/>
            <a:ext cx="5029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the trend towards the high-fidelity data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629997" y="5415279"/>
            <a:ext cx="373932" cy="35954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952240" y="4679651"/>
            <a:ext cx="1068734" cy="80755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020974" y="4479593"/>
            <a:ext cx="655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 the correlation between low- and  high-fidelity data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239077" y="6139204"/>
            <a:ext cx="383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Fernandez-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Godino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131103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1"/>
            <a:ext cx="12192000" cy="7561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on multi-fidelity model: Gaussian Process Regression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6446980"/>
            <a:ext cx="12192000" cy="420255"/>
            <a:chOff x="1" y="5732393"/>
            <a:chExt cx="9144000" cy="268358"/>
          </a:xfrm>
        </p:grpSpPr>
        <p:sp>
          <p:nvSpPr>
            <p:cNvPr id="10" name="矩形 9"/>
            <p:cNvSpPr/>
            <p:nvPr/>
          </p:nvSpPr>
          <p:spPr>
            <a:xfrm>
              <a:off x="1" y="5732393"/>
              <a:ext cx="2817743" cy="2683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Meng&amp;Karniadakis</a:t>
              </a:r>
              <a:endParaRPr 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87109" y="5732394"/>
              <a:ext cx="2956892" cy="2683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Deep Learning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817744" y="5732393"/>
              <a:ext cx="3369365" cy="268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MPINNs</a:t>
              </a: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531478"/>
              </p:ext>
            </p:extLst>
          </p:nvPr>
        </p:nvGraphicFramePr>
        <p:xfrm>
          <a:off x="7319486" y="856787"/>
          <a:ext cx="2012253" cy="479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29" name="Equation" r:id="rId4" imgW="1066680" imgH="253800" progId="Equation.DSMT4">
                  <p:embed/>
                </p:oleObj>
              </mc:Choice>
              <mc:Fallback>
                <p:oleObj name="Equation" r:id="rId4" imgW="1066680" imgH="2538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19486" y="856787"/>
                        <a:ext cx="2012253" cy="479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358558"/>
              </p:ext>
            </p:extLst>
          </p:nvPr>
        </p:nvGraphicFramePr>
        <p:xfrm>
          <a:off x="7856538" y="2516188"/>
          <a:ext cx="22987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30" name="Equation" r:id="rId6" imgW="1218960" imgH="253800" progId="Equation.DSMT4">
                  <p:embed/>
                </p:oleObj>
              </mc:Choice>
              <mc:Fallback>
                <p:oleObj name="Equation" r:id="rId6" imgW="1218960" imgH="2538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56538" y="2516188"/>
                        <a:ext cx="229870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63938" y="4498107"/>
            <a:ext cx="995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suitable for high-dimensional problems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train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2724" y="863653"/>
            <a:ext cx="766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Linear correlation between low-and high-fidelity data: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259579"/>
              </p:ext>
            </p:extLst>
          </p:nvPr>
        </p:nvGraphicFramePr>
        <p:xfrm>
          <a:off x="1198245" y="1452044"/>
          <a:ext cx="2738438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31" name="Equation" r:id="rId8" imgW="1587240" imgH="558720" progId="Equation.DSMT4">
                  <p:embed/>
                </p:oleObj>
              </mc:Choice>
              <mc:Fallback>
                <p:oleObj name="Equation" r:id="rId8" imgW="158724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98245" y="1452044"/>
                        <a:ext cx="2738438" cy="963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645890"/>
              </p:ext>
            </p:extLst>
          </p:nvPr>
        </p:nvGraphicFramePr>
        <p:xfrm>
          <a:off x="5623877" y="1680461"/>
          <a:ext cx="24987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32" name="Equation" r:id="rId10" imgW="1447560" imgH="253800" progId="Equation.DSMT4">
                  <p:embed/>
                </p:oleObj>
              </mc:Choice>
              <mc:Fallback>
                <p:oleObj name="Equation" r:id="rId10" imgW="1447560" imgH="2538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23877" y="1680461"/>
                        <a:ext cx="249872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212725" y="2536066"/>
            <a:ext cx="802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Non-linear correlation between low-and high-fidelity data: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4094480" y="1933850"/>
            <a:ext cx="13716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048534"/>
              </p:ext>
            </p:extLst>
          </p:nvPr>
        </p:nvGraphicFramePr>
        <p:xfrm>
          <a:off x="4030329" y="1506040"/>
          <a:ext cx="1499901" cy="357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33" name="Equation" r:id="rId4" imgW="1066680" imgH="253800" progId="Equation.DSMT4">
                  <p:embed/>
                </p:oleObj>
              </mc:Choice>
              <mc:Fallback>
                <p:oleObj name="Equation" r:id="rId4" imgW="1066680" imgH="2538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30329" y="1506040"/>
                        <a:ext cx="1499901" cy="357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8239125" y="1906865"/>
            <a:ext cx="13716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473438"/>
              </p:ext>
            </p:extLst>
          </p:nvPr>
        </p:nvGraphicFramePr>
        <p:xfrm>
          <a:off x="9706706" y="1671933"/>
          <a:ext cx="1518705" cy="44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34" name="Equation" r:id="rId12" imgW="863280" imgH="253800" progId="Equation.DSMT4">
                  <p:embed/>
                </p:oleObj>
              </mc:Choice>
              <mc:Fallback>
                <p:oleObj name="Equation" r:id="rId12" imgW="863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706706" y="1671933"/>
                        <a:ext cx="1518705" cy="44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8066087" y="1486327"/>
            <a:ext cx="171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839200" y="5891642"/>
            <a:ext cx="383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Raissi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J. Compt. Phys. 2017</a:t>
            </a:r>
          </a:p>
          <a:p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Perdikaris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Proc. R. Soc. A, 2017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587362"/>
              </p:ext>
            </p:extLst>
          </p:nvPr>
        </p:nvGraphicFramePr>
        <p:xfrm>
          <a:off x="1198245" y="3223146"/>
          <a:ext cx="2738438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35" name="Equation" r:id="rId14" imgW="1587240" imgH="558720" progId="Equation.DSMT4">
                  <p:embed/>
                </p:oleObj>
              </mc:Choice>
              <mc:Fallback>
                <p:oleObj name="Equation" r:id="rId14" imgW="1587240" imgH="55872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98245" y="3223146"/>
                        <a:ext cx="2738438" cy="963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821036"/>
              </p:ext>
            </p:extLst>
          </p:nvPr>
        </p:nvGraphicFramePr>
        <p:xfrm>
          <a:off x="5864225" y="3451225"/>
          <a:ext cx="20177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36" name="Equation" r:id="rId15" imgW="1168200" imgH="253800" progId="Equation.DSMT4">
                  <p:embed/>
                </p:oleObj>
              </mc:Choice>
              <mc:Fallback>
                <p:oleObj name="Equation" r:id="rId15" imgW="1168200" imgH="25380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64225" y="3451225"/>
                        <a:ext cx="2017713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4094480" y="3704952"/>
            <a:ext cx="13716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289743"/>
              </p:ext>
            </p:extLst>
          </p:nvPr>
        </p:nvGraphicFramePr>
        <p:xfrm>
          <a:off x="3924300" y="3276600"/>
          <a:ext cx="171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37" name="Equation" r:id="rId17" imgW="1218960" imgH="253800" progId="Equation.DSMT4">
                  <p:embed/>
                </p:oleObj>
              </mc:Choice>
              <mc:Fallback>
                <p:oleObj name="Equation" r:id="rId17" imgW="1218960" imgH="253800" progId="Equation.DSMT4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24300" y="3276600"/>
                        <a:ext cx="1714500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/>
          <p:cNvCxnSpPr/>
          <p:nvPr/>
        </p:nvCxnSpPr>
        <p:spPr>
          <a:xfrm>
            <a:off x="8233824" y="3666718"/>
            <a:ext cx="13716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147321"/>
              </p:ext>
            </p:extLst>
          </p:nvPr>
        </p:nvGraphicFramePr>
        <p:xfrm>
          <a:off x="9756775" y="3443288"/>
          <a:ext cx="15430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38" name="Equation" r:id="rId19" imgW="876240" imgH="253800" progId="Equation.DSMT4">
                  <p:embed/>
                </p:oleObj>
              </mc:Choice>
              <mc:Fallback>
                <p:oleObj name="Equation" r:id="rId19" imgW="876240" imgH="253800" progId="Equation.DSMT4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756775" y="3443288"/>
                        <a:ext cx="1543050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8066087" y="3257429"/>
            <a:ext cx="171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215876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770"/>
            <a:ext cx="5548108" cy="4535578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1"/>
            <a:ext cx="12192000" cy="7561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48108" y="1288658"/>
            <a:ext cx="72088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Background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Calibri" panose="020F0502020204030204" pitchFamily="34" charset="0"/>
              <a:buChar char="❶"/>
            </a:pP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dirty="0"/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Composite neural network for multi-fidelity data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Function approximation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Inverse PDE problems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Summary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6446980"/>
            <a:ext cx="12192000" cy="420255"/>
            <a:chOff x="1" y="5732393"/>
            <a:chExt cx="9144000" cy="268358"/>
          </a:xfrm>
        </p:grpSpPr>
        <p:sp>
          <p:nvSpPr>
            <p:cNvPr id="10" name="矩形 9"/>
            <p:cNvSpPr/>
            <p:nvPr/>
          </p:nvSpPr>
          <p:spPr>
            <a:xfrm>
              <a:off x="1" y="5732393"/>
              <a:ext cx="2817743" cy="2683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Meng&amp;Karniadakis</a:t>
              </a:r>
              <a:endParaRPr 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87109" y="5732394"/>
              <a:ext cx="2956892" cy="2683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Deep Learning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817744" y="5732393"/>
              <a:ext cx="3369365" cy="268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MPINNs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408" y="5309686"/>
            <a:ext cx="1004884" cy="100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9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32"/>
          <a:stretch/>
        </p:blipFill>
        <p:spPr>
          <a:xfrm>
            <a:off x="2967908" y="1313837"/>
            <a:ext cx="5612932" cy="3689143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1"/>
            <a:ext cx="12192000" cy="7561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 neural network for multi-fidelity data: Function approximation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6446980"/>
            <a:ext cx="12192000" cy="420255"/>
            <a:chOff x="1" y="5732393"/>
            <a:chExt cx="9144000" cy="268358"/>
          </a:xfrm>
        </p:grpSpPr>
        <p:sp>
          <p:nvSpPr>
            <p:cNvPr id="10" name="矩形 9"/>
            <p:cNvSpPr/>
            <p:nvPr/>
          </p:nvSpPr>
          <p:spPr>
            <a:xfrm>
              <a:off x="1" y="5732393"/>
              <a:ext cx="2817743" cy="2683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Meng&amp;Karniadakis</a:t>
              </a:r>
              <a:endParaRPr 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87109" y="5732394"/>
              <a:ext cx="2956892" cy="2683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Deep Learning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817744" y="5732393"/>
              <a:ext cx="3369365" cy="268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MPINNs</a:t>
              </a: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717285"/>
              </p:ext>
            </p:extLst>
          </p:nvPr>
        </p:nvGraphicFramePr>
        <p:xfrm>
          <a:off x="3756991" y="4964095"/>
          <a:ext cx="1616786" cy="384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84" name="Equation" r:id="rId5" imgW="1066680" imgH="253800" progId="Equation.DSMT4">
                  <p:embed/>
                </p:oleObj>
              </mc:Choice>
              <mc:Fallback>
                <p:oleObj name="Equation" r:id="rId5" imgW="1066680" imgH="2538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56991" y="4964095"/>
                        <a:ext cx="1616786" cy="384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对象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93086"/>
              </p:ext>
            </p:extLst>
          </p:nvPr>
        </p:nvGraphicFramePr>
        <p:xfrm>
          <a:off x="5598084" y="4963282"/>
          <a:ext cx="30575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85" name="Equation" r:id="rId7" imgW="2019240" imgH="253800" progId="Equation.DSMT4">
                  <p:embed/>
                </p:oleObj>
              </mc:Choice>
              <mc:Fallback>
                <p:oleObj name="Equation" r:id="rId7" imgW="2019240" imgH="253800" progId="Equation.DSMT4">
                  <p:embed/>
                  <p:pic>
                    <p:nvPicPr>
                      <p:cNvPr id="123" name="对象 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98084" y="4963282"/>
                        <a:ext cx="3057525" cy="38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4561"/>
              </p:ext>
            </p:extLst>
          </p:nvPr>
        </p:nvGraphicFramePr>
        <p:xfrm>
          <a:off x="4290248" y="5387873"/>
          <a:ext cx="3417370" cy="420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86" name="Equation" r:id="rId9" imgW="2070000" imgH="253800" progId="Equation.DSMT4">
                  <p:embed/>
                </p:oleObj>
              </mc:Choice>
              <mc:Fallback>
                <p:oleObj name="Equation" r:id="rId9" imgW="2070000" imgH="2538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90248" y="5387873"/>
                        <a:ext cx="3417370" cy="4202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785092"/>
              </p:ext>
            </p:extLst>
          </p:nvPr>
        </p:nvGraphicFramePr>
        <p:xfrm>
          <a:off x="3154647" y="5769115"/>
          <a:ext cx="24892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87" name="Equation" r:id="rId11" imgW="1676160" imgH="457200" progId="Equation.DSMT4">
                  <p:embed/>
                </p:oleObj>
              </mc:Choice>
              <mc:Fallback>
                <p:oleObj name="Equation" r:id="rId11" imgW="1676160" imgH="4572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54647" y="5769115"/>
                        <a:ext cx="2489200" cy="67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对象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227379"/>
              </p:ext>
            </p:extLst>
          </p:nvPr>
        </p:nvGraphicFramePr>
        <p:xfrm>
          <a:off x="5998933" y="5787832"/>
          <a:ext cx="260191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88" name="Equation" r:id="rId13" imgW="1752480" imgH="457200" progId="Equation.DSMT4">
                  <p:embed/>
                </p:oleObj>
              </mc:Choice>
              <mc:Fallback>
                <p:oleObj name="Equation" r:id="rId13" imgW="1752480" imgH="457200" progId="Equation.DSMT4">
                  <p:embed/>
                  <p:pic>
                    <p:nvPicPr>
                      <p:cNvPr id="124" name="对象 12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98933" y="5787832"/>
                        <a:ext cx="2601913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0" y="1019136"/>
            <a:ext cx="5301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formula for low- and high-fidelity data: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25872"/>
              </p:ext>
            </p:extLst>
          </p:nvPr>
        </p:nvGraphicFramePr>
        <p:xfrm>
          <a:off x="5209959" y="1006462"/>
          <a:ext cx="1586550" cy="440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89" name="Equation" r:id="rId15" imgW="914400" imgH="253800" progId="Equation.DSMT4">
                  <p:embed/>
                </p:oleObj>
              </mc:Choice>
              <mc:Fallback>
                <p:oleObj name="Equation" r:id="rId15" imgW="914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09959" y="1006462"/>
                        <a:ext cx="1586550" cy="440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7052078" y="1026761"/>
            <a:ext cx="548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F: unknown function to be learned from data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949470" y="6108046"/>
            <a:ext cx="2151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7255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27" y="1239458"/>
            <a:ext cx="7931429" cy="3689143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1"/>
            <a:ext cx="12192000" cy="7561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 neural network for multi-fidelity data: Inverse PDE problems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0" y="6446980"/>
            <a:ext cx="12192000" cy="420255"/>
            <a:chOff x="1" y="5732393"/>
            <a:chExt cx="9144000" cy="268358"/>
          </a:xfrm>
        </p:grpSpPr>
        <p:sp>
          <p:nvSpPr>
            <p:cNvPr id="10" name="矩形 9"/>
            <p:cNvSpPr/>
            <p:nvPr/>
          </p:nvSpPr>
          <p:spPr>
            <a:xfrm>
              <a:off x="1" y="5732393"/>
              <a:ext cx="2817743" cy="2683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Meng&amp;Karniadakis</a:t>
              </a:r>
              <a:endParaRPr 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87109" y="5732394"/>
              <a:ext cx="2956892" cy="2683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Deep Learning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817744" y="5732393"/>
              <a:ext cx="3369365" cy="268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MPINNs</a:t>
              </a: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295283" y="4965215"/>
          <a:ext cx="1616786" cy="384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36" name="Equation" r:id="rId5" imgW="1066680" imgH="253800" progId="Equation.DSMT4">
                  <p:embed/>
                </p:oleObj>
              </mc:Choice>
              <mc:Fallback>
                <p:oleObj name="Equation" r:id="rId5" imgW="1066680" imgH="2538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95283" y="4965215"/>
                        <a:ext cx="1616786" cy="384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546247"/>
              </p:ext>
            </p:extLst>
          </p:nvPr>
        </p:nvGraphicFramePr>
        <p:xfrm>
          <a:off x="3844014" y="5411920"/>
          <a:ext cx="4318440" cy="422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37" name="Equation" r:id="rId7" imgW="2603160" imgH="253800" progId="Equation.DSMT4">
                  <p:embed/>
                </p:oleObj>
              </mc:Choice>
              <mc:Fallback>
                <p:oleObj name="Equation" r:id="rId7" imgW="2603160" imgH="2538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44014" y="5411920"/>
                        <a:ext cx="4318440" cy="422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2262057" y="5767527"/>
          <a:ext cx="24892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38" name="Equation" r:id="rId9" imgW="1676160" imgH="457200" progId="Equation.DSMT4">
                  <p:embed/>
                </p:oleObj>
              </mc:Choice>
              <mc:Fallback>
                <p:oleObj name="Equation" r:id="rId9" imgW="1676160" imgH="4572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62057" y="5767527"/>
                        <a:ext cx="2489200" cy="677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对象 123"/>
          <p:cNvGraphicFramePr>
            <a:graphicFrameLocks noChangeAspect="1"/>
          </p:cNvGraphicFramePr>
          <p:nvPr>
            <p:extLst/>
          </p:nvPr>
        </p:nvGraphicFramePr>
        <p:xfrm>
          <a:off x="4945234" y="5777455"/>
          <a:ext cx="260191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39" name="Equation" r:id="rId11" imgW="1752480" imgH="457200" progId="Equation.DSMT4">
                  <p:embed/>
                </p:oleObj>
              </mc:Choice>
              <mc:Fallback>
                <p:oleObj name="Equation" r:id="rId11" imgW="1752480" imgH="457200" progId="Equation.DSMT4">
                  <p:embed/>
                  <p:pic>
                    <p:nvPicPr>
                      <p:cNvPr id="124" name="对象 1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45234" y="5777455"/>
                        <a:ext cx="2601913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对象 124"/>
          <p:cNvGraphicFramePr>
            <a:graphicFrameLocks noChangeAspect="1"/>
          </p:cNvGraphicFramePr>
          <p:nvPr>
            <p:extLst/>
          </p:nvPr>
        </p:nvGraphicFramePr>
        <p:xfrm>
          <a:off x="7771419" y="5787379"/>
          <a:ext cx="24320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40" name="Equation" r:id="rId13" imgW="1638000" imgH="457200" progId="Equation.DSMT4">
                  <p:embed/>
                </p:oleObj>
              </mc:Choice>
              <mc:Fallback>
                <p:oleObj name="Equation" r:id="rId13" imgW="1638000" imgH="457200" progId="Equation.DSMT4">
                  <p:embed/>
                  <p:pic>
                    <p:nvPicPr>
                      <p:cNvPr id="125" name="对象 1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71419" y="5787379"/>
                        <a:ext cx="2432050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0" y="1019136"/>
            <a:ext cx="5301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formula for low- and high-fidelity data: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209959" y="1006462"/>
          <a:ext cx="1586550" cy="440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41" name="Equation" r:id="rId15" imgW="914400" imgH="253800" progId="Equation.DSMT4">
                  <p:embed/>
                </p:oleObj>
              </mc:Choice>
              <mc:Fallback>
                <p:oleObj name="Equation" r:id="rId15" imgW="914400" imgH="2538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09959" y="1006462"/>
                        <a:ext cx="1586550" cy="440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7052078" y="1026761"/>
            <a:ext cx="5481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F: unknown function to be learned from data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872140"/>
              </p:ext>
            </p:extLst>
          </p:nvPr>
        </p:nvGraphicFramePr>
        <p:xfrm>
          <a:off x="5523315" y="4964402"/>
          <a:ext cx="30575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42" name="Equation" r:id="rId17" imgW="2019240" imgH="253800" progId="Equation.DSMT4">
                  <p:embed/>
                </p:oleObj>
              </mc:Choice>
              <mc:Fallback>
                <p:oleObj name="Equation" r:id="rId17" imgW="2019240" imgH="253800" progId="Equation.DSMT4">
                  <p:embed/>
                  <p:pic>
                    <p:nvPicPr>
                      <p:cNvPr id="123" name="对象 12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23315" y="4964402"/>
                        <a:ext cx="3057525" cy="38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704947"/>
              </p:ext>
            </p:extLst>
          </p:nvPr>
        </p:nvGraphicFramePr>
        <p:xfrm>
          <a:off x="8580840" y="3720232"/>
          <a:ext cx="22145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43" name="Equation" r:id="rId19" imgW="1168200" imgH="228600" progId="Equation.DSMT4">
                  <p:embed/>
                </p:oleObj>
              </mc:Choice>
              <mc:Fallback>
                <p:oleObj name="Equation" r:id="rId19" imgW="116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580840" y="3720232"/>
                        <a:ext cx="2214562" cy="43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10014756" y="6106458"/>
            <a:ext cx="2151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69773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770"/>
            <a:ext cx="5548108" cy="4535578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1"/>
            <a:ext cx="12192000" cy="7561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48108" y="1288658"/>
            <a:ext cx="72088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Background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Font typeface="Calibri" panose="020F0502020204030204" pitchFamily="34" charset="0"/>
              <a:buChar char="❶"/>
            </a:pP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dirty="0"/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Composite neural network for multi-fidelity data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Function approximation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Inverse PDE problems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Summary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6446980"/>
            <a:ext cx="12192000" cy="420255"/>
            <a:chOff x="1" y="5732393"/>
            <a:chExt cx="9144000" cy="268358"/>
          </a:xfrm>
        </p:grpSpPr>
        <p:sp>
          <p:nvSpPr>
            <p:cNvPr id="10" name="矩形 9"/>
            <p:cNvSpPr/>
            <p:nvPr/>
          </p:nvSpPr>
          <p:spPr>
            <a:xfrm>
              <a:off x="1" y="5732393"/>
              <a:ext cx="2817743" cy="2683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Meng&amp;Karniadakis</a:t>
              </a:r>
              <a:endParaRPr 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87109" y="5732394"/>
              <a:ext cx="2956892" cy="2683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Deep Learning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817744" y="5732393"/>
              <a:ext cx="3369365" cy="2683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MPINNs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408" y="5309686"/>
            <a:ext cx="1004884" cy="100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4619</TotalTime>
  <Words>763</Words>
  <Application>Microsoft Office PowerPoint</Application>
  <PresentationFormat>宽屏</PresentationFormat>
  <Paragraphs>240</Paragraphs>
  <Slides>20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等线 Light</vt:lpstr>
      <vt:lpstr>微软雅黑</vt:lpstr>
      <vt:lpstr>Arial</vt:lpstr>
      <vt:lpstr>Calibri</vt:lpstr>
      <vt:lpstr>Calibri Light</vt:lpstr>
      <vt:lpstr>Cambria Math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846</cp:revision>
  <dcterms:created xsi:type="dcterms:W3CDTF">2017-09-04T15:34:47Z</dcterms:created>
  <dcterms:modified xsi:type="dcterms:W3CDTF">2023-04-25T02:53:22Z</dcterms:modified>
</cp:coreProperties>
</file>