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9" r:id="rId3"/>
    <p:sldId id="298" r:id="rId4"/>
    <p:sldId id="324" r:id="rId5"/>
    <p:sldId id="257" r:id="rId6"/>
    <p:sldId id="310" r:id="rId7"/>
    <p:sldId id="311" r:id="rId8"/>
    <p:sldId id="313" r:id="rId9"/>
    <p:sldId id="314" r:id="rId10"/>
    <p:sldId id="318" r:id="rId11"/>
    <p:sldId id="320" r:id="rId12"/>
    <p:sldId id="312" r:id="rId13"/>
    <p:sldId id="315" r:id="rId14"/>
    <p:sldId id="322" r:id="rId15"/>
    <p:sldId id="325" r:id="rId16"/>
    <p:sldId id="323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2" d="100"/>
          <a:sy n="92" d="100"/>
        </p:scale>
        <p:origin x="110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9FF2-C987-4908-843E-A9E40A062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8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9FF2-C987-4908-843E-A9E40A062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9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193726" y="3851982"/>
            <a:ext cx="675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Division of Applied Mathematics, Brown University</a:t>
            </a:r>
          </a:p>
          <a:p>
            <a:pPr algn="ctr"/>
            <a:r>
              <a:rPr lang="en-US" baseline="30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Department of Mechanical Engineering, MIT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93986" y="4794565"/>
            <a:ext cx="39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November 17, 2020</a:t>
            </a: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02DF297C-9DD4-4B76-BDB2-4D72E5545CD5}"/>
              </a:ext>
            </a:extLst>
          </p:cNvPr>
          <p:cNvSpPr txBox="1"/>
          <p:nvPr/>
        </p:nvSpPr>
        <p:spPr>
          <a:xfrm>
            <a:off x="1682604" y="3006018"/>
            <a:ext cx="6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Xuhui Meng</a:t>
            </a:r>
            <a:r>
              <a:rPr lang="en-US" baseline="30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Zhicheng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</a:t>
            </a:r>
            <a:r>
              <a:rPr lang="en-US" baseline="30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Dixia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Fan</a:t>
            </a:r>
            <a:r>
              <a:rPr lang="en-US" baseline="30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</a:p>
          <a:p>
            <a:pPr algn="ctr"/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Michael Triantafyllou</a:t>
            </a:r>
            <a:r>
              <a:rPr lang="en-US" baseline="30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George </a:t>
            </a:r>
            <a:r>
              <a:rPr lang="en-US" dirty="0" err="1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Em</a:t>
            </a:r>
            <a:r>
              <a:rPr lang="en-US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Karniadakis</a:t>
            </a:r>
            <a:r>
              <a:rPr lang="en-US" baseline="30000" dirty="0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en-US" dirty="0">
              <a:solidFill>
                <a:schemeClr val="accent5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470331" y="1256637"/>
            <a:ext cx="83926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Multi-fidelity modeling of vortex-induced vibrations of marine risers in modal space with uncertainty quantification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F15B1A-9E62-47A9-A621-FF337073FFBA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3CA6C1-CBDD-4AD7-82B1-0C0E3A00C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B98EB9-27AB-4721-B7C8-3DBB597025D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6BA73-D26F-4C54-9E53-7D48DD79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34" y="831351"/>
            <a:ext cx="5718532" cy="593464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MAP for uniform flows U = 26.26</a:t>
            </a:r>
          </a:p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       Example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I: 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C1363-9A14-4C54-85C9-B7726693709B}"/>
              </a:ext>
            </a:extLst>
          </p:cNvPr>
          <p:cNvSpPr txBox="1"/>
          <p:nvPr/>
        </p:nvSpPr>
        <p:spPr>
          <a:xfrm>
            <a:off x="0" y="1464510"/>
            <a:ext cx="235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LF: VIVA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HF: Lab Experiment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993635-F67F-4E2A-BE96-002C94FB9DB8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023385-96B9-4D25-AEE9-6B186C6E5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63E0F6-7F66-455E-B50D-D831C358C012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310BB8-B33D-4B82-B357-7DDC1928CC1F}"/>
              </a:ext>
            </a:extLst>
          </p:cNvPr>
          <p:cNvSpPr txBox="1"/>
          <p:nvPr/>
        </p:nvSpPr>
        <p:spPr>
          <a:xfrm>
            <a:off x="5282610" y="956435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0808-530D-4120-8C33-CCE6AD651B4E}"/>
              </a:ext>
            </a:extLst>
          </p:cNvPr>
          <p:cNvSpPr txBox="1"/>
          <p:nvPr/>
        </p:nvSpPr>
        <p:spPr>
          <a:xfrm>
            <a:off x="3179273" y="3511060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383A7-C624-47EC-B266-D012844386BD}"/>
              </a:ext>
            </a:extLst>
          </p:cNvPr>
          <p:cNvSpPr txBox="1"/>
          <p:nvPr/>
        </p:nvSpPr>
        <p:spPr>
          <a:xfrm>
            <a:off x="3179272" y="4432371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</a:t>
            </a:r>
          </a:p>
        </p:txBody>
      </p:sp>
    </p:spTree>
    <p:extLst>
      <p:ext uri="{BB962C8B-B14F-4D97-AF65-F5344CB8AC3E}">
        <p14:creationId xmlns:p14="http://schemas.microsoft.com/office/powerpoint/2010/main" val="38274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MAP for uniform flows U = 35.28</a:t>
            </a:r>
          </a:p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       Example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II: 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400" b="1" baseline="300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66887-367C-4BE3-B663-D6BA27259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20" y="774025"/>
            <a:ext cx="5652759" cy="608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72BF7-52B7-4780-B7B1-2ECCC72BE81B}"/>
              </a:ext>
            </a:extLst>
          </p:cNvPr>
          <p:cNvSpPr txBox="1"/>
          <p:nvPr/>
        </p:nvSpPr>
        <p:spPr>
          <a:xfrm>
            <a:off x="-95251" y="1525869"/>
            <a:ext cx="235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LF: VIVA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HF: Lab Experiment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511E46-D120-4485-8096-48B36D8F786C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DD512B-C17B-45D6-99A8-8C7F2AE9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63E627-6AAE-439A-BC9C-4A9BF9F94B2B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A927A7-B8BF-4426-BCBC-9D8B24DA2347}"/>
              </a:ext>
            </a:extLst>
          </p:cNvPr>
          <p:cNvSpPr txBox="1"/>
          <p:nvPr/>
        </p:nvSpPr>
        <p:spPr>
          <a:xfrm>
            <a:off x="6935273" y="1664367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9B733-D5CE-4964-AB73-C8FE5859C362}"/>
              </a:ext>
            </a:extLst>
          </p:cNvPr>
          <p:cNvSpPr txBox="1"/>
          <p:nvPr/>
        </p:nvSpPr>
        <p:spPr>
          <a:xfrm>
            <a:off x="3046366" y="3515040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1F59-7BBE-40F6-9F94-FF9B261FCEC3}"/>
              </a:ext>
            </a:extLst>
          </p:cNvPr>
          <p:cNvSpPr txBox="1"/>
          <p:nvPr/>
        </p:nvSpPr>
        <p:spPr>
          <a:xfrm>
            <a:off x="3046365" y="4436351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</a:t>
            </a:r>
          </a:p>
        </p:txBody>
      </p:sp>
    </p:spTree>
    <p:extLst>
      <p:ext uri="{BB962C8B-B14F-4D97-AF65-F5344CB8AC3E}">
        <p14:creationId xmlns:p14="http://schemas.microsoft.com/office/powerpoint/2010/main" val="37798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85060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Training Approach (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)--Bayesian inference</a:t>
            </a:r>
            <a:b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       Provides Uncertainty quantification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62A6AC-42AA-40F7-B5C9-BD068D17F59F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170368-8E5F-44E6-AE22-A86756817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30CAFD-31AE-4F48-B5D3-28595F2D6E4E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335466-DA3F-4FF4-9D5D-F5B42F01C1F7}"/>
              </a:ext>
            </a:extLst>
          </p:cNvPr>
          <p:cNvGrpSpPr/>
          <p:nvPr/>
        </p:nvGrpSpPr>
        <p:grpSpPr>
          <a:xfrm>
            <a:off x="212687" y="1000981"/>
            <a:ext cx="6755492" cy="1578926"/>
            <a:chOff x="-49361" y="1780946"/>
            <a:chExt cx="6755492" cy="1578926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1750A1F7-B0FA-4F78-8915-9C84A10E5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75"/>
            <a:stretch/>
          </p:blipFill>
          <p:spPr>
            <a:xfrm>
              <a:off x="2696627" y="1780946"/>
              <a:ext cx="4009504" cy="157892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90E27-0107-479B-9603-6DBC4BD291D5}"/>
                </a:ext>
              </a:extLst>
            </p:cNvPr>
            <p:cNvSpPr txBox="1"/>
            <p:nvPr/>
          </p:nvSpPr>
          <p:spPr>
            <a:xfrm>
              <a:off x="-49361" y="2113708"/>
              <a:ext cx="3514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Low-fidelity data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Modal space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5B9324-BFAE-4F0C-9828-2B44D7A3A1B0}"/>
              </a:ext>
            </a:extLst>
          </p:cNvPr>
          <p:cNvGrpSpPr/>
          <p:nvPr/>
        </p:nvGrpSpPr>
        <p:grpSpPr>
          <a:xfrm>
            <a:off x="-143172" y="3252279"/>
            <a:ext cx="6979960" cy="3222997"/>
            <a:chOff x="-143172" y="3252279"/>
            <a:chExt cx="6979960" cy="32229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D9DAC9-01C9-48D7-AB75-1BC642F1A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2720" y="3653984"/>
              <a:ext cx="3295650" cy="9620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340538-D438-4930-A1A2-E516CDAB0488}"/>
                </a:ext>
              </a:extLst>
            </p:cNvPr>
            <p:cNvSpPr txBox="1"/>
            <p:nvPr/>
          </p:nvSpPr>
          <p:spPr>
            <a:xfrm>
              <a:off x="749311" y="6044389"/>
              <a:ext cx="33517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Hamiltonian Monte Carlo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91F2DF2-78A1-4C8B-9B8C-C1A2B8508BFB}"/>
                    </a:ext>
                  </a:extLst>
                </p:cNvPr>
                <p:cNvSpPr txBox="1"/>
                <p:nvPr/>
              </p:nvSpPr>
              <p:spPr>
                <a:xfrm>
                  <a:off x="2630048" y="4648382"/>
                  <a:ext cx="4140995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91F2DF2-78A1-4C8B-9B8C-C1A2B8508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048" y="4648382"/>
                  <a:ext cx="4140995" cy="4049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A7D41B3-43F8-4FA6-908C-9B0CADFA1E41}"/>
                    </a:ext>
                  </a:extLst>
                </p:cNvPr>
                <p:cNvSpPr txBox="1"/>
                <p:nvPr/>
              </p:nvSpPr>
              <p:spPr>
                <a:xfrm>
                  <a:off x="2695793" y="5239102"/>
                  <a:ext cx="4140995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A7D41B3-43F8-4FA6-908C-9B0CADFA1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793" y="5239102"/>
                  <a:ext cx="4140995" cy="404983"/>
                </a:xfrm>
                <a:prstGeom prst="rect">
                  <a:avLst/>
                </a:prstGeom>
                <a:blipFill>
                  <a:blip r:embed="rId6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9D08E9-BAFC-4754-BB51-691398C4AD62}"/>
                </a:ext>
              </a:extLst>
            </p:cNvPr>
            <p:cNvSpPr txBox="1"/>
            <p:nvPr/>
          </p:nvSpPr>
          <p:spPr>
            <a:xfrm>
              <a:off x="229552" y="3252279"/>
              <a:ext cx="4391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Bayes’ rule for coefficients in Modal space</a:t>
              </a:r>
              <a:r>
                <a:rPr lang="en-US" dirty="0"/>
                <a:t>: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F99EF2-7B82-4A0D-A005-4CB24F3AA9C9}"/>
                </a:ext>
              </a:extLst>
            </p:cNvPr>
            <p:cNvSpPr txBox="1"/>
            <p:nvPr/>
          </p:nvSpPr>
          <p:spPr>
            <a:xfrm>
              <a:off x="-68744" y="3903482"/>
              <a:ext cx="351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for coefficients: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0B278B-F09D-4F06-8848-D58996520A62}"/>
                </a:ext>
              </a:extLst>
            </p:cNvPr>
            <p:cNvSpPr txBox="1"/>
            <p:nvPr/>
          </p:nvSpPr>
          <p:spPr>
            <a:xfrm>
              <a:off x="-143172" y="4642749"/>
              <a:ext cx="351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coefficients: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91DEF7-CA4D-4E07-861F-00969EAAC0F6}"/>
                </a:ext>
              </a:extLst>
            </p:cNvPr>
            <p:cNvSpPr txBox="1"/>
            <p:nvPr/>
          </p:nvSpPr>
          <p:spPr>
            <a:xfrm>
              <a:off x="-143172" y="5239102"/>
              <a:ext cx="351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Likelihood: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B7ED345-7148-402D-B4CC-9A46723A60AD}"/>
                    </a:ext>
                  </a:extLst>
                </p:cNvPr>
                <p:cNvSpPr txBox="1"/>
                <p:nvPr/>
              </p:nvSpPr>
              <p:spPr>
                <a:xfrm>
                  <a:off x="4934786" y="6013611"/>
                  <a:ext cx="1880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B7ED345-7148-402D-B4CC-9A46723A6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786" y="6013611"/>
                  <a:ext cx="188001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85610AE-EFC4-4C5C-A9DB-09A68774ACC0}"/>
                </a:ext>
              </a:extLst>
            </p:cNvPr>
            <p:cNvSpPr/>
            <p:nvPr/>
          </p:nvSpPr>
          <p:spPr>
            <a:xfrm>
              <a:off x="3981331" y="6163987"/>
              <a:ext cx="1095154" cy="2020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EC5027-0936-4B4F-96BE-093D4904D5E2}"/>
                </a:ext>
              </a:extLst>
            </p:cNvPr>
            <p:cNvSpPr txBox="1"/>
            <p:nvPr/>
          </p:nvSpPr>
          <p:spPr>
            <a:xfrm>
              <a:off x="2761539" y="5829918"/>
              <a:ext cx="351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927AB0-D74F-44B3-858F-345E6EF65E33}"/>
                  </a:ext>
                </a:extLst>
              </p:cNvPr>
              <p:cNvSpPr txBox="1"/>
              <p:nvPr/>
            </p:nvSpPr>
            <p:spPr>
              <a:xfrm>
                <a:off x="2112507" y="2541924"/>
                <a:ext cx="1872603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927AB0-D74F-44B3-858F-345E6EF65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507" y="2541924"/>
                <a:ext cx="1872603" cy="424283"/>
              </a:xfrm>
              <a:prstGeom prst="rect">
                <a:avLst/>
              </a:prstGeom>
              <a:blipFill>
                <a:blip r:embed="rId8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0271CC-8617-4E3A-A1E8-10EBD2DC1FDB}"/>
              </a:ext>
            </a:extLst>
          </p:cNvPr>
          <p:cNvCxnSpPr>
            <a:cxnSpLocks/>
          </p:cNvCxnSpPr>
          <p:nvPr/>
        </p:nvCxnSpPr>
        <p:spPr>
          <a:xfrm flipH="1">
            <a:off x="3804423" y="2757135"/>
            <a:ext cx="21682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52834D-AC72-4606-B391-955F4D053EE4}"/>
              </a:ext>
            </a:extLst>
          </p:cNvPr>
          <p:cNvSpPr txBox="1"/>
          <p:nvPr/>
        </p:nvSpPr>
        <p:spPr>
          <a:xfrm>
            <a:off x="4280786" y="2761973"/>
            <a:ext cx="1396240" cy="36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AF6822-D23B-4850-A15E-A3E198D29DDB}"/>
                  </a:ext>
                </a:extLst>
              </p:cNvPr>
              <p:cNvSpPr txBox="1"/>
              <p:nvPr/>
            </p:nvSpPr>
            <p:spPr>
              <a:xfrm>
                <a:off x="5502802" y="2554137"/>
                <a:ext cx="307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0,0,…]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AF6822-D23B-4850-A15E-A3E198D29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02" y="2554137"/>
                <a:ext cx="3077202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C269568-73AE-47C7-AA83-3596A3F19DB1}"/>
              </a:ext>
            </a:extLst>
          </p:cNvPr>
          <p:cNvSpPr txBox="1"/>
          <p:nvPr/>
        </p:nvSpPr>
        <p:spPr>
          <a:xfrm>
            <a:off x="5274463" y="2923469"/>
            <a:ext cx="351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(Unknown coefficients in modal space)</a:t>
            </a:r>
          </a:p>
        </p:txBody>
      </p:sp>
    </p:spTree>
    <p:extLst>
      <p:ext uri="{BB962C8B-B14F-4D97-AF65-F5344CB8AC3E}">
        <p14:creationId xmlns:p14="http://schemas.microsoft.com/office/powerpoint/2010/main" val="158833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Uncertainty quantification—Prior matters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08BEF-F897-44E5-B9D4-2D19D2880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717"/>
            <a:ext cx="9144000" cy="4284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352C84-D4CF-4744-A7B7-9F40361DA876}"/>
              </a:ext>
            </a:extLst>
          </p:cNvPr>
          <p:cNvSpPr txBox="1"/>
          <p:nvPr/>
        </p:nvSpPr>
        <p:spPr>
          <a:xfrm>
            <a:off x="-129029" y="2486539"/>
            <a:ext cx="235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HF: Lab Experiment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B9D501-94D7-4140-9E64-0DFBA75CDAF5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9FE88B-BAAE-473D-968C-AB979FC19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032502-F3F3-41F8-8E80-CD638DC645A3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473D59-0A28-48C6-B5BB-86767C4CDB13}"/>
              </a:ext>
            </a:extLst>
          </p:cNvPr>
          <p:cNvSpPr txBox="1"/>
          <p:nvPr/>
        </p:nvSpPr>
        <p:spPr>
          <a:xfrm>
            <a:off x="4903378" y="1365022"/>
            <a:ext cx="27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Prior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C7F73-31C1-4B98-8ECB-5DE49DAA80A9}"/>
              </a:ext>
            </a:extLst>
          </p:cNvPr>
          <p:cNvSpPr txBox="1"/>
          <p:nvPr/>
        </p:nvSpPr>
        <p:spPr>
          <a:xfrm>
            <a:off x="2100815" y="1365022"/>
            <a:ext cx="270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Prior</a:t>
            </a:r>
          </a:p>
        </p:txBody>
      </p:sp>
    </p:spTree>
    <p:extLst>
      <p:ext uri="{BB962C8B-B14F-4D97-AF65-F5344CB8AC3E}">
        <p14:creationId xmlns:p14="http://schemas.microsoft.com/office/powerpoint/2010/main" val="24520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Exploit UQ to find the best sensor locations (1/2):</a:t>
            </a:r>
          </a:p>
          <a:p>
            <a:r>
              <a:rPr lang="en-US" sz="2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         Active learning to improve 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C32B4-964C-4771-AD6C-69A6471B3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34" y="6215907"/>
            <a:ext cx="729366" cy="64209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EB0F282-A725-44FC-9F7E-B450B2C35518}"/>
              </a:ext>
            </a:extLst>
          </p:cNvPr>
          <p:cNvGrpSpPr/>
          <p:nvPr/>
        </p:nvGrpSpPr>
        <p:grpSpPr>
          <a:xfrm>
            <a:off x="168182" y="1861029"/>
            <a:ext cx="8733207" cy="4433287"/>
            <a:chOff x="205396" y="2036466"/>
            <a:chExt cx="8733207" cy="44332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220769-C99C-4B37-AADA-9A14D844FF23}"/>
                </a:ext>
              </a:extLst>
            </p:cNvPr>
            <p:cNvGrpSpPr/>
            <p:nvPr/>
          </p:nvGrpSpPr>
          <p:grpSpPr>
            <a:xfrm>
              <a:off x="205396" y="2222204"/>
              <a:ext cx="8733207" cy="4247549"/>
              <a:chOff x="0" y="1197468"/>
              <a:chExt cx="9144000" cy="446306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F825AE-2DC2-4C91-9CAD-B2381D822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97468"/>
                <a:ext cx="9144000" cy="4463064"/>
              </a:xfrm>
              <a:prstGeom prst="rect">
                <a:avLst/>
              </a:prstGeom>
            </p:spPr>
          </p:pic>
          <p:pic>
            <p:nvPicPr>
              <p:cNvPr id="3" name="Picture 2" descr="Chart, histogram&#10;&#10;Description automatically generated">
                <a:extLst>
                  <a:ext uri="{FF2B5EF4-FFF2-40B4-BE49-F238E27FC236}">
                    <a16:creationId xmlns:a16="http://schemas.microsoft.com/office/drawing/2014/main" id="{3222EACA-7995-418D-A19A-C9930E22C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701" y="1390651"/>
                <a:ext cx="2547936" cy="2038349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B8B802-D025-4891-8B30-69F6013F5B4B}"/>
                </a:ext>
              </a:extLst>
            </p:cNvPr>
            <p:cNvSpPr txBox="1"/>
            <p:nvPr/>
          </p:nvSpPr>
          <p:spPr>
            <a:xfrm>
              <a:off x="3551054" y="4681852"/>
              <a:ext cx="23526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HF: Lab Experiment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942F0E-2E5C-40D3-8745-81C6BE648C09}"/>
                </a:ext>
              </a:extLst>
            </p:cNvPr>
            <p:cNvSpPr txBox="1"/>
            <p:nvPr/>
          </p:nvSpPr>
          <p:spPr>
            <a:xfrm>
              <a:off x="845068" y="2036466"/>
              <a:ext cx="270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 training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98A87-65A9-46B4-A2BD-1EFD95A0BF85}"/>
                </a:ext>
              </a:extLst>
            </p:cNvPr>
            <p:cNvSpPr txBox="1"/>
            <p:nvPr/>
          </p:nvSpPr>
          <p:spPr>
            <a:xfrm>
              <a:off x="3419835" y="2036726"/>
              <a:ext cx="270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training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AE94DC-E721-4240-ABCD-0CE86A4EE63B}"/>
                </a:ext>
              </a:extLst>
            </p:cNvPr>
            <p:cNvSpPr txBox="1"/>
            <p:nvPr/>
          </p:nvSpPr>
          <p:spPr>
            <a:xfrm>
              <a:off x="6080384" y="2036466"/>
              <a:ext cx="2705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 training data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699A2A-7AD6-402E-A9D4-22AFC6B2A8FC}"/>
              </a:ext>
            </a:extLst>
          </p:cNvPr>
          <p:cNvSpPr txBox="1"/>
          <p:nvPr/>
        </p:nvSpPr>
        <p:spPr>
          <a:xfrm>
            <a:off x="585492" y="974179"/>
            <a:ext cx="819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F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learning: Acquire one more high-fidelity measurement at the location where the uncertainty is maximized </a:t>
            </a:r>
          </a:p>
        </p:txBody>
      </p:sp>
    </p:spTree>
    <p:extLst>
      <p:ext uri="{BB962C8B-B14F-4D97-AF65-F5344CB8AC3E}">
        <p14:creationId xmlns:p14="http://schemas.microsoft.com/office/powerpoint/2010/main" val="32613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0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0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Active learning to reduce </a:t>
            </a:r>
            <a:r>
              <a:rPr lang="en-US" sz="2000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uncertainties (Animation)</a:t>
            </a:r>
            <a:endParaRPr lang="en-US" sz="20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438DCBB-E568-4179-8A5D-422104CDE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53" y="1293238"/>
            <a:ext cx="6079940" cy="48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2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Exploit UQ to find the best sensor locations (2/2):</a:t>
            </a:r>
          </a:p>
          <a:p>
            <a:r>
              <a:rPr lang="en-US" sz="22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                   Active learning to improve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74739-77F0-473B-A07F-F0B427C3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39" y="808524"/>
            <a:ext cx="7096712" cy="5992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EF513-3885-4CF8-A7A6-B76CE84A22B1}"/>
              </a:ext>
            </a:extLst>
          </p:cNvPr>
          <p:cNvSpPr txBox="1"/>
          <p:nvPr/>
        </p:nvSpPr>
        <p:spPr>
          <a:xfrm>
            <a:off x="-41009" y="154605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HF: NDP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E2C44-159C-41B2-B771-A4E8A459FA82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A866E4-FBFD-438F-82D1-5AB0F73A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B052B8-F138-4562-B2C1-E062CD5504C7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9AA1C3-6F5C-4D8F-9595-1264C118CC97}"/>
              </a:ext>
            </a:extLst>
          </p:cNvPr>
          <p:cNvSpPr txBox="1"/>
          <p:nvPr/>
        </p:nvSpPr>
        <p:spPr>
          <a:xfrm>
            <a:off x="1157501" y="4544922"/>
            <a:ext cx="270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training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8FCA3-C7F1-4B64-9E23-EAD84FC2FA33}"/>
              </a:ext>
            </a:extLst>
          </p:cNvPr>
          <p:cNvSpPr txBox="1"/>
          <p:nvPr/>
        </p:nvSpPr>
        <p:spPr>
          <a:xfrm>
            <a:off x="5292301" y="4544922"/>
            <a:ext cx="270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training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5B3FC-03E4-413E-85B7-686CD0B89ADD}"/>
              </a:ext>
            </a:extLst>
          </p:cNvPr>
          <p:cNvSpPr txBox="1"/>
          <p:nvPr/>
        </p:nvSpPr>
        <p:spPr>
          <a:xfrm>
            <a:off x="3209033" y="4544922"/>
            <a:ext cx="2705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training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B8BEB-2AF0-4C9C-BFFF-830DD67297E3}"/>
              </a:ext>
            </a:extLst>
          </p:cNvPr>
          <p:cNvSpPr txBox="1"/>
          <p:nvPr/>
        </p:nvSpPr>
        <p:spPr>
          <a:xfrm>
            <a:off x="4245235" y="1989025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85B1E-128D-4CFE-B49D-4BBE90DE7931}"/>
              </a:ext>
            </a:extLst>
          </p:cNvPr>
          <p:cNvSpPr txBox="1"/>
          <p:nvPr/>
        </p:nvSpPr>
        <p:spPr>
          <a:xfrm>
            <a:off x="6105893" y="1056871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28E28-C963-49FD-BCA9-319553D6B409}"/>
              </a:ext>
            </a:extLst>
          </p:cNvPr>
          <p:cNvSpPr txBox="1"/>
          <p:nvPr/>
        </p:nvSpPr>
        <p:spPr>
          <a:xfrm>
            <a:off x="6105893" y="1884609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</a:t>
            </a:r>
          </a:p>
        </p:txBody>
      </p:sp>
    </p:spTree>
    <p:extLst>
      <p:ext uri="{BB962C8B-B14F-4D97-AF65-F5344CB8AC3E}">
        <p14:creationId xmlns:p14="http://schemas.microsoft.com/office/powerpoint/2010/main" val="28675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8540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9E8F9E-F75E-4483-BE73-5A72D728AB14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B7F74-6B8A-4156-A52C-F85BCA1E3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1DB207-A95A-4F6D-B58A-461D6304A740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0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3167EB-6868-4A9F-AD67-984A4232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8" y="311584"/>
            <a:ext cx="8767918" cy="465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3: Multi-fidelity modeling for riser displacement reconstruction with few sensor and LF missing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D8FA8-B4E6-4B3D-AED0-EBDACEC37722}"/>
              </a:ext>
            </a:extLst>
          </p:cNvPr>
          <p:cNvSpPr/>
          <p:nvPr/>
        </p:nvSpPr>
        <p:spPr>
          <a:xfrm>
            <a:off x="-1371885" y="7470701"/>
            <a:ext cx="184731" cy="29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34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343CCA-80DB-4ECA-B940-6DE4A56C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2" y="2875574"/>
            <a:ext cx="755579" cy="11591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ED71960-8001-4C14-AE6C-BA978179F009}"/>
              </a:ext>
            </a:extLst>
          </p:cNvPr>
          <p:cNvSpPr txBox="1"/>
          <p:nvPr/>
        </p:nvSpPr>
        <p:spPr>
          <a:xfrm>
            <a:off x="36265" y="3290500"/>
            <a:ext cx="12486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D9C097-B2D2-4888-A43E-53D116B6E33E}"/>
              </a:ext>
            </a:extLst>
          </p:cNvPr>
          <p:cNvGrpSpPr/>
          <p:nvPr/>
        </p:nvGrpSpPr>
        <p:grpSpPr>
          <a:xfrm>
            <a:off x="1616598" y="4117411"/>
            <a:ext cx="1800772" cy="1483420"/>
            <a:chOff x="2056408" y="3755548"/>
            <a:chExt cx="3429000" cy="27432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91815F-8F26-422E-B1AC-8F21EF7EF841}"/>
                </a:ext>
              </a:extLst>
            </p:cNvPr>
            <p:cNvGrpSpPr/>
            <p:nvPr/>
          </p:nvGrpSpPr>
          <p:grpSpPr>
            <a:xfrm>
              <a:off x="2056408" y="3755548"/>
              <a:ext cx="3429000" cy="2743200"/>
              <a:chOff x="4590426" y="3812514"/>
              <a:chExt cx="3429000" cy="2743200"/>
            </a:xfrm>
          </p:grpSpPr>
          <p:pic>
            <p:nvPicPr>
              <p:cNvPr id="19" name="Picture 18" descr="Chart, line chart&#10;&#10;Description automatically generated">
                <a:extLst>
                  <a:ext uri="{FF2B5EF4-FFF2-40B4-BE49-F238E27FC236}">
                    <a16:creationId xmlns:a16="http://schemas.microsoft.com/office/drawing/2014/main" id="{33F0072E-E5A9-4B04-8FAA-A2971F04B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0426" y="3812514"/>
                <a:ext cx="3429000" cy="2743200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3D97238-65DB-4139-97AA-13A5CDE5CC0F}"/>
                  </a:ext>
                </a:extLst>
              </p:cNvPr>
              <p:cNvSpPr/>
              <p:nvPr/>
            </p:nvSpPr>
            <p:spPr>
              <a:xfrm>
                <a:off x="6096000" y="3935896"/>
                <a:ext cx="667578" cy="3925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1A247F-6BC9-4471-99A2-5AECA4D627EC}"/>
                </a:ext>
              </a:extLst>
            </p:cNvPr>
            <p:cNvSpPr/>
            <p:nvPr/>
          </p:nvSpPr>
          <p:spPr>
            <a:xfrm>
              <a:off x="3557217" y="5429085"/>
              <a:ext cx="137160" cy="137160"/>
            </a:xfrm>
            <a:prstGeom prst="ellipse">
              <a:avLst/>
            </a:prstGeom>
            <a:noFill/>
            <a:ln>
              <a:solidFill>
                <a:srgbClr val="1C0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A37A0D3-EDFB-46A9-AC44-01C86CA73BD4}"/>
                </a:ext>
              </a:extLst>
            </p:cNvPr>
            <p:cNvSpPr/>
            <p:nvPr/>
          </p:nvSpPr>
          <p:spPr>
            <a:xfrm>
              <a:off x="4104657" y="5566245"/>
              <a:ext cx="137160" cy="137160"/>
            </a:xfrm>
            <a:prstGeom prst="ellipse">
              <a:avLst/>
            </a:prstGeom>
            <a:noFill/>
            <a:ln>
              <a:solidFill>
                <a:srgbClr val="1C0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1F08EBE-0084-4214-8201-A595F43A952E}"/>
                </a:ext>
              </a:extLst>
            </p:cNvPr>
            <p:cNvSpPr/>
            <p:nvPr/>
          </p:nvSpPr>
          <p:spPr>
            <a:xfrm>
              <a:off x="2704144" y="5159403"/>
              <a:ext cx="137160" cy="137160"/>
            </a:xfrm>
            <a:prstGeom prst="ellipse">
              <a:avLst/>
            </a:prstGeom>
            <a:noFill/>
            <a:ln>
              <a:solidFill>
                <a:srgbClr val="1C0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55F3CE-EF46-49B0-8CEE-BCB45EA58C4B}"/>
                </a:ext>
              </a:extLst>
            </p:cNvPr>
            <p:cNvSpPr/>
            <p:nvPr/>
          </p:nvSpPr>
          <p:spPr>
            <a:xfrm>
              <a:off x="4846982" y="5429085"/>
              <a:ext cx="137160" cy="137160"/>
            </a:xfrm>
            <a:prstGeom prst="ellipse">
              <a:avLst/>
            </a:prstGeom>
            <a:noFill/>
            <a:ln>
              <a:solidFill>
                <a:srgbClr val="1C0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5520E4-5B67-45C9-8B76-9E640FF0489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178101" y="3774785"/>
            <a:ext cx="225944" cy="543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2AAA12-C2C8-4A4F-AD0F-B6F96FBDCB6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439672" y="4034753"/>
            <a:ext cx="553106" cy="824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EE23B2-7438-47E9-99B5-549C2B52AC38}"/>
              </a:ext>
            </a:extLst>
          </p:cNvPr>
          <p:cNvGrpSpPr/>
          <p:nvPr/>
        </p:nvGrpSpPr>
        <p:grpSpPr>
          <a:xfrm>
            <a:off x="2034880" y="3205372"/>
            <a:ext cx="2683565" cy="569413"/>
            <a:chOff x="3511254" y="1619811"/>
            <a:chExt cx="3578087" cy="75921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51FF653-B9A8-43C2-9AB9-40E913B2748A}"/>
                </a:ext>
              </a:extLst>
            </p:cNvPr>
            <p:cNvSpPr/>
            <p:nvPr/>
          </p:nvSpPr>
          <p:spPr>
            <a:xfrm>
              <a:off x="3706789" y="1619811"/>
              <a:ext cx="3260035" cy="7592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BB6C18-B188-4ABE-9FC3-6104A12F9185}"/>
                </a:ext>
              </a:extLst>
            </p:cNvPr>
            <p:cNvSpPr txBox="1"/>
            <p:nvPr/>
          </p:nvSpPr>
          <p:spPr>
            <a:xfrm>
              <a:off x="3511254" y="1702322"/>
              <a:ext cx="3578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Vortex induced vibration simulation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108AED-8216-4B25-879B-50945A634768}"/>
                </a:ext>
              </a:extLst>
            </p:cNvPr>
            <p:cNvSpPr txBox="1"/>
            <p:nvPr/>
          </p:nvSpPr>
          <p:spPr>
            <a:xfrm>
              <a:off x="4300613" y="1970120"/>
              <a:ext cx="1987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displacement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9FAA380-A6C1-47B7-9870-0FAF261F4628}"/>
              </a:ext>
            </a:extLst>
          </p:cNvPr>
          <p:cNvSpPr txBox="1"/>
          <p:nvPr/>
        </p:nvSpPr>
        <p:spPr>
          <a:xfrm>
            <a:off x="1289445" y="2300320"/>
            <a:ext cx="149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fidelity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D73341D-8FED-4A10-8018-2B2469A1B55D}"/>
              </a:ext>
            </a:extLst>
          </p:cNvPr>
          <p:cNvGrpSpPr/>
          <p:nvPr/>
        </p:nvGrpSpPr>
        <p:grpSpPr>
          <a:xfrm>
            <a:off x="5022475" y="2220749"/>
            <a:ext cx="3879988" cy="2175683"/>
            <a:chOff x="6927573" y="3072507"/>
            <a:chExt cx="5173317" cy="2900910"/>
          </a:xfrm>
        </p:grpSpPr>
        <p:pic>
          <p:nvPicPr>
            <p:cNvPr id="61" name="Picture 60" descr="Diagram&#10;&#10;Description automatically generated">
              <a:extLst>
                <a:ext uri="{FF2B5EF4-FFF2-40B4-BE49-F238E27FC236}">
                  <a16:creationId xmlns:a16="http://schemas.microsoft.com/office/drawing/2014/main" id="{DBD2A705-3581-4928-80FB-4CECB927E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7985"/>
            <a:stretch/>
          </p:blipFill>
          <p:spPr>
            <a:xfrm>
              <a:off x="7759309" y="3462336"/>
              <a:ext cx="3743578" cy="2162930"/>
            </a:xfrm>
            <a:prstGeom prst="rect">
              <a:avLst/>
            </a:prstGeom>
          </p:spPr>
        </p:pic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94E3456-B425-4560-87FB-87183F96ABFE}"/>
                </a:ext>
              </a:extLst>
            </p:cNvPr>
            <p:cNvSpPr/>
            <p:nvPr/>
          </p:nvSpPr>
          <p:spPr>
            <a:xfrm>
              <a:off x="6927573" y="3072507"/>
              <a:ext cx="5173317" cy="2900910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F58252-5829-43F8-B103-9BA33B90C7C5}"/>
                </a:ext>
              </a:extLst>
            </p:cNvPr>
            <p:cNvSpPr txBox="1"/>
            <p:nvPr/>
          </p:nvSpPr>
          <p:spPr>
            <a:xfrm>
              <a:off x="8368094" y="3072775"/>
              <a:ext cx="26080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Multi-fidelity modeling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1BC106C-2809-4F7C-8A61-EF4EC007FB17}"/>
                </a:ext>
              </a:extLst>
            </p:cNvPr>
            <p:cNvSpPr txBox="1"/>
            <p:nvPr/>
          </p:nvSpPr>
          <p:spPr>
            <a:xfrm>
              <a:off x="7653280" y="5645762"/>
              <a:ext cx="260809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Low-fidelity data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CA7DE7-F375-484C-8A71-1B6CACFA1DEF}"/>
                </a:ext>
              </a:extLst>
            </p:cNvPr>
            <p:cNvSpPr txBox="1"/>
            <p:nvPr/>
          </p:nvSpPr>
          <p:spPr>
            <a:xfrm>
              <a:off x="9185688" y="5645762"/>
              <a:ext cx="260809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High-fidelity data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4C90E2A-B176-4DE4-9A33-468A3C4CE59F}"/>
              </a:ext>
            </a:extLst>
          </p:cNvPr>
          <p:cNvGrpSpPr/>
          <p:nvPr/>
        </p:nvGrpSpPr>
        <p:grpSpPr>
          <a:xfrm>
            <a:off x="1510640" y="1389860"/>
            <a:ext cx="2062424" cy="1403520"/>
            <a:chOff x="2014187" y="710146"/>
            <a:chExt cx="2749898" cy="18713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4F246-A3B4-44FA-9C39-B6136E980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6246" y="710146"/>
              <a:ext cx="2292479" cy="1230937"/>
            </a:xfrm>
            <a:prstGeom prst="rect">
              <a:avLst/>
            </a:prstGeom>
          </p:spPr>
        </p:pic>
        <p:sp>
          <p:nvSpPr>
            <p:cNvPr id="93" name="Arrow: Bent-Up 92">
              <a:extLst>
                <a:ext uri="{FF2B5EF4-FFF2-40B4-BE49-F238E27FC236}">
                  <a16:creationId xmlns:a16="http://schemas.microsoft.com/office/drawing/2014/main" id="{2FF28B88-1C87-42DD-AE09-6B2803BC3C77}"/>
                </a:ext>
              </a:extLst>
            </p:cNvPr>
            <p:cNvSpPr/>
            <p:nvPr/>
          </p:nvSpPr>
          <p:spPr>
            <a:xfrm rot="10800000">
              <a:off x="2014187" y="2215745"/>
              <a:ext cx="1371600" cy="365760"/>
            </a:xfrm>
            <a:prstGeom prst="bent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Arrow: Bent-Up 95">
              <a:extLst>
                <a:ext uri="{FF2B5EF4-FFF2-40B4-BE49-F238E27FC236}">
                  <a16:creationId xmlns:a16="http://schemas.microsoft.com/office/drawing/2014/main" id="{ECE704A5-932A-423D-A1B7-6D2739B31860}"/>
                </a:ext>
              </a:extLst>
            </p:cNvPr>
            <p:cNvSpPr/>
            <p:nvPr/>
          </p:nvSpPr>
          <p:spPr>
            <a:xfrm flipV="1">
              <a:off x="3392485" y="2215746"/>
              <a:ext cx="1371600" cy="365760"/>
            </a:xfrm>
            <a:prstGeom prst="bentUp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B6BB108-ADD2-4C00-B4C1-CC42C9EC1A05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392486" y="1941083"/>
              <a:ext cx="1586" cy="2742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73ED3AF-2C0B-4F7B-8C0E-4AC118D7E8C6}"/>
              </a:ext>
            </a:extLst>
          </p:cNvPr>
          <p:cNvSpPr txBox="1"/>
          <p:nvPr/>
        </p:nvSpPr>
        <p:spPr>
          <a:xfrm>
            <a:off x="2372674" y="2300320"/>
            <a:ext cx="1490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69C3A8-C0DA-4B3B-B53F-1FFE8AD3FC14}"/>
              </a:ext>
            </a:extLst>
          </p:cNvPr>
          <p:cNvSpPr txBox="1"/>
          <p:nvPr/>
        </p:nvSpPr>
        <p:spPr>
          <a:xfrm>
            <a:off x="-84869" y="3479407"/>
            <a:ext cx="1490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0" name="Arrow: Bent-Up 109">
            <a:extLst>
              <a:ext uri="{FF2B5EF4-FFF2-40B4-BE49-F238E27FC236}">
                <a16:creationId xmlns:a16="http://schemas.microsoft.com/office/drawing/2014/main" id="{E17CAA28-E808-4514-905E-23C88234D9F9}"/>
              </a:ext>
            </a:extLst>
          </p:cNvPr>
          <p:cNvSpPr/>
          <p:nvPr/>
        </p:nvSpPr>
        <p:spPr>
          <a:xfrm>
            <a:off x="3452812" y="4476074"/>
            <a:ext cx="3824288" cy="417530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37B41DB-F339-425C-9F76-F3354D826A3C}"/>
              </a:ext>
            </a:extLst>
          </p:cNvPr>
          <p:cNvSpPr txBox="1"/>
          <p:nvPr/>
        </p:nvSpPr>
        <p:spPr>
          <a:xfrm>
            <a:off x="4386919" y="4913648"/>
            <a:ext cx="19560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assimilation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62C715-1DDC-4C3E-9940-8331057492A7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F8E267-512A-4F2E-AE3C-56AFED8D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24C521-A609-43ED-A166-DA610CDFF7AE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60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0945" y="1532483"/>
            <a:ext cx="85621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Multi-fidelity modeling of vortex-induced vibrations (</a:t>
            </a:r>
            <a:r>
              <a:rPr lang="en-US" sz="28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800" i="1" dirty="0" err="1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en-US" sz="2800" dirty="0">
                <a:solidFill>
                  <a:srgbClr val="0070C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 VIVA as LF model and few sensor data as HF</a:t>
            </a:r>
            <a:endParaRPr 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Approaches for training: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90596-2191-4203-BDD7-A8E3B87F273D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8F6403-5B1D-4947-8EDE-577135FF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79DD77-F5E3-4E6B-B303-858EE9F4DDBB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F3DC4F-8E14-4D06-AF05-555E4150220C}"/>
              </a:ext>
            </a:extLst>
          </p:cNvPr>
          <p:cNvSpPr txBox="1"/>
          <p:nvPr/>
        </p:nvSpPr>
        <p:spPr>
          <a:xfrm>
            <a:off x="921542" y="4047765"/>
            <a:ext cx="7300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FF"/>
              </a:buClr>
            </a:pP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Maximum a posteriori probability (</a:t>
            </a:r>
            <a:r>
              <a:rPr lang="en-US" sz="2800" i="1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): fast but no UQ</a:t>
            </a:r>
          </a:p>
          <a:p>
            <a:pPr>
              <a:buClr>
                <a:srgbClr val="0000FF"/>
              </a:buClr>
            </a:pPr>
            <a:endParaRPr lang="en-US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Clr>
                <a:srgbClr val="0000FF"/>
              </a:buClr>
            </a:pP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2800" dirty="0"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Bayesian inference with uncertainty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25308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9F9335F-469F-4ED1-A2F9-89D1C59D27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05" y="1593356"/>
            <a:ext cx="2571750" cy="20574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11385D2-BD62-43A5-92D0-9CE0720809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05" y="4153748"/>
            <a:ext cx="2571750" cy="2057400"/>
          </a:xfrm>
          <a:prstGeom prst="rect">
            <a:avLst/>
          </a:prstGeom>
        </p:spPr>
      </p:pic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C3F1564E-8B78-4AB2-9C0A-5893099766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177" y="1593356"/>
            <a:ext cx="2571750" cy="2057400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D4B219-72FD-4950-ABD4-FAEB915D73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0" y="1593356"/>
            <a:ext cx="2571750" cy="205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11D08-3EAE-48EF-A83D-BF7CEE23D66E}"/>
              </a:ext>
            </a:extLst>
          </p:cNvPr>
          <p:cNvSpPr txBox="1"/>
          <p:nvPr/>
        </p:nvSpPr>
        <p:spPr>
          <a:xfrm>
            <a:off x="329612" y="4554738"/>
            <a:ext cx="269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DNN for LF: 2 hidden layers with </a:t>
            </a:r>
          </a:p>
          <a:p>
            <a:r>
              <a:rPr lang="en-US" sz="1350" dirty="0"/>
              <a:t>                     20 neurons per layer</a:t>
            </a:r>
          </a:p>
          <a:p>
            <a:r>
              <a:rPr lang="en-US" sz="1350" dirty="0"/>
              <a:t>DNN for HF: 2 hidden layers with </a:t>
            </a:r>
          </a:p>
          <a:p>
            <a:r>
              <a:rPr lang="en-US" sz="1350" dirty="0"/>
              <a:t>                      10 neurons per layer</a:t>
            </a: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5632DF2E-4B8F-46BC-A50E-A3A0B345A2F7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Motivation (1/2) : Multi-fidelity DNNs (A math example)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3DA38A-D3F3-4901-9389-9E967E511E08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315889-1726-45DC-BD03-B0AB618EA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12DA4-FA23-4618-A904-8C085C28F2FE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E7E62F-B457-4AD0-B5AB-FDEFA99762DD}"/>
              </a:ext>
            </a:extLst>
          </p:cNvPr>
          <p:cNvGrpSpPr/>
          <p:nvPr/>
        </p:nvGrpSpPr>
        <p:grpSpPr>
          <a:xfrm>
            <a:off x="1453191" y="829661"/>
            <a:ext cx="5247141" cy="677950"/>
            <a:chOff x="1017257" y="1017097"/>
            <a:chExt cx="5247141" cy="6779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A9A905-471D-4918-8204-5AEFFD19A369}"/>
                    </a:ext>
                  </a:extLst>
                </p:cNvPr>
                <p:cNvSpPr txBox="1"/>
                <p:nvPr/>
              </p:nvSpPr>
              <p:spPr>
                <a:xfrm>
                  <a:off x="2421682" y="1017097"/>
                  <a:ext cx="3842716" cy="633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∈[0, 1]</m:t>
                            </m:r>
                          </m:e>
                        </m:fun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=0.1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A9A905-471D-4918-8204-5AEFFD19A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682" y="1017097"/>
                  <a:ext cx="3842716" cy="633507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B46A88-16A6-4F1C-B88A-2B4C7975E972}"/>
                </a:ext>
              </a:extLst>
            </p:cNvPr>
            <p:cNvSpPr txBox="1"/>
            <p:nvPr/>
          </p:nvSpPr>
          <p:spPr>
            <a:xfrm>
              <a:off x="1017258" y="1017518"/>
              <a:ext cx="1805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Low-fidelity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(LF)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4F0C49-6EC5-4EC6-AA3D-8ECD259DBA70}"/>
                </a:ext>
              </a:extLst>
            </p:cNvPr>
            <p:cNvSpPr txBox="1"/>
            <p:nvPr/>
          </p:nvSpPr>
          <p:spPr>
            <a:xfrm>
              <a:off x="1017257" y="1356493"/>
              <a:ext cx="1805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High-fidelity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(HF)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13038C2-84CC-42C5-B120-D0BFB9F0BB48}"/>
              </a:ext>
            </a:extLst>
          </p:cNvPr>
          <p:cNvSpPr txBox="1"/>
          <p:nvPr/>
        </p:nvSpPr>
        <p:spPr>
          <a:xfrm>
            <a:off x="475771" y="3719008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LF and HF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14E111-3791-4BFE-8D87-2690D7C54A07}"/>
              </a:ext>
            </a:extLst>
          </p:cNvPr>
          <p:cNvSpPr txBox="1"/>
          <p:nvPr/>
        </p:nvSpPr>
        <p:spPr>
          <a:xfrm>
            <a:off x="5498694" y="3719008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correlation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D0B30-E76D-44BD-825D-F904A4A39D8F}"/>
              </a:ext>
            </a:extLst>
          </p:cNvPr>
          <p:cNvSpPr txBox="1"/>
          <p:nvPr/>
        </p:nvSpPr>
        <p:spPr>
          <a:xfrm>
            <a:off x="3098770" y="3719009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 modeling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1B168-EB45-40B5-AFD8-1E62CE2DAABC}"/>
              </a:ext>
            </a:extLst>
          </p:cNvPr>
          <p:cNvSpPr txBox="1"/>
          <p:nvPr/>
        </p:nvSpPr>
        <p:spPr>
          <a:xfrm>
            <a:off x="3140636" y="6211148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 modeling</a:t>
            </a:r>
          </a:p>
        </p:txBody>
      </p:sp>
    </p:spTree>
    <p:extLst>
      <p:ext uri="{BB962C8B-B14F-4D97-AF65-F5344CB8AC3E}">
        <p14:creationId xmlns:p14="http://schemas.microsoft.com/office/powerpoint/2010/main" val="83575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A9A905-471D-4918-8204-5AEFFD19A369}"/>
                  </a:ext>
                </a:extLst>
              </p:cNvPr>
              <p:cNvSpPr txBox="1"/>
              <p:nvPr/>
            </p:nvSpPr>
            <p:spPr>
              <a:xfrm>
                <a:off x="1941890" y="1116202"/>
                <a:ext cx="5260220" cy="633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[2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+0.2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))]+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∈[0, 1]</m:t>
                          </m:r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=0.1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A9A905-471D-4918-8204-5AEFFD19A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90" y="1116202"/>
                <a:ext cx="5260220" cy="633507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FEAB5F3-C3BB-44A4-956C-B45ADF8FEA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08" y="1849622"/>
            <a:ext cx="2511184" cy="2008947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7B9FD17-DF10-4757-994D-FAF4AF9E0F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47" y="4290582"/>
            <a:ext cx="2571750" cy="2057400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463D4FF7-A358-4043-8754-D15A3A693A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2" y="1825396"/>
            <a:ext cx="2571750" cy="205740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63A21D4-B8FC-4634-A47C-5DECD00E41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77" y="1825396"/>
            <a:ext cx="2571750" cy="2057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5E6536-5A40-4F54-942C-E7FF3ACA20C1}"/>
              </a:ext>
            </a:extLst>
          </p:cNvPr>
          <p:cNvSpPr txBox="1"/>
          <p:nvPr/>
        </p:nvSpPr>
        <p:spPr>
          <a:xfrm>
            <a:off x="371477" y="4756458"/>
            <a:ext cx="269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DNN for LF: 2 hidden layers with </a:t>
            </a:r>
          </a:p>
          <a:p>
            <a:r>
              <a:rPr lang="en-US" sz="1350" dirty="0"/>
              <a:t>                     20 neurons per layer</a:t>
            </a:r>
          </a:p>
          <a:p>
            <a:r>
              <a:rPr lang="en-US" sz="1350" dirty="0"/>
              <a:t>DNN for HF: 2 hidden layers with </a:t>
            </a:r>
          </a:p>
          <a:p>
            <a:r>
              <a:rPr lang="en-US" sz="1350" dirty="0"/>
              <a:t>                      10 neurons per layer</a:t>
            </a:r>
          </a:p>
        </p:txBody>
      </p:sp>
      <p:sp>
        <p:nvSpPr>
          <p:cNvPr id="5" name="圆角矩形 7">
            <a:extLst>
              <a:ext uri="{FF2B5EF4-FFF2-40B4-BE49-F238E27FC236}">
                <a16:creationId xmlns:a16="http://schemas.microsoft.com/office/drawing/2014/main" id="{D1DBDD30-F5DF-463F-A4FF-CF0B5FE43ED1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Motivation (2/2) : Multi-fidelity DNNs (A math example)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11042B-38EC-421C-8F89-118C4FB2237C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AD743B-43DA-4FFA-A005-8F2FCC18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50DD5E-A47A-4F95-91A5-F52CC3CB8B56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B0FE575-BA75-487D-972B-D6381F40066C}"/>
              </a:ext>
            </a:extLst>
          </p:cNvPr>
          <p:cNvSpPr txBox="1"/>
          <p:nvPr/>
        </p:nvSpPr>
        <p:spPr>
          <a:xfrm>
            <a:off x="3478573" y="742920"/>
            <a:ext cx="2186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error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459F3-751B-4D68-B677-296A989AD5D5}"/>
              </a:ext>
            </a:extLst>
          </p:cNvPr>
          <p:cNvSpPr txBox="1"/>
          <p:nvPr/>
        </p:nvSpPr>
        <p:spPr>
          <a:xfrm>
            <a:off x="372517" y="1116424"/>
            <a:ext cx="180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(LF)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14AD5-3F2F-48DE-9797-6DB88D70257D}"/>
              </a:ext>
            </a:extLst>
          </p:cNvPr>
          <p:cNvSpPr txBox="1"/>
          <p:nvPr/>
        </p:nvSpPr>
        <p:spPr>
          <a:xfrm>
            <a:off x="372516" y="1388305"/>
            <a:ext cx="1805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(HF)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ECA65-4587-45B9-ACCD-C935DF080B16}"/>
              </a:ext>
            </a:extLst>
          </p:cNvPr>
          <p:cNvSpPr txBox="1"/>
          <p:nvPr/>
        </p:nvSpPr>
        <p:spPr>
          <a:xfrm>
            <a:off x="497372" y="3860728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LF and HF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94BE72-9A5C-4666-82C7-5DFD11C1A252}"/>
              </a:ext>
            </a:extLst>
          </p:cNvPr>
          <p:cNvSpPr txBox="1"/>
          <p:nvPr/>
        </p:nvSpPr>
        <p:spPr>
          <a:xfrm>
            <a:off x="5574894" y="3858569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correlation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CE691-4649-4EF8-8481-1DEDDE2383CA}"/>
              </a:ext>
            </a:extLst>
          </p:cNvPr>
          <p:cNvSpPr txBox="1"/>
          <p:nvPr/>
        </p:nvSpPr>
        <p:spPr>
          <a:xfrm>
            <a:off x="3316408" y="3860728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 modeling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645D1-B386-4A43-9D99-E941FE8F4DB7}"/>
              </a:ext>
            </a:extLst>
          </p:cNvPr>
          <p:cNvSpPr txBox="1"/>
          <p:nvPr/>
        </p:nvSpPr>
        <p:spPr>
          <a:xfrm>
            <a:off x="3295178" y="6301592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 modeling</a:t>
            </a:r>
          </a:p>
        </p:txBody>
      </p:sp>
    </p:spTree>
    <p:extLst>
      <p:ext uri="{BB962C8B-B14F-4D97-AF65-F5344CB8AC3E}">
        <p14:creationId xmlns:p14="http://schemas.microsoft.com/office/powerpoint/2010/main" val="342204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Multi-fidelity modeling in modal space (1/2)</a:t>
            </a:r>
          </a:p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WORKING IN MODAL SPACE IS A BREAKTHROUGH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22689AD-EA04-486E-B95F-A075E1C1E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85" y="4096334"/>
            <a:ext cx="3149622" cy="2519698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8F7E95-3C8A-465C-801C-C172014DF9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29" y="1025489"/>
            <a:ext cx="3429000" cy="27432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802C4F6-D4C6-4F35-B5B1-5848F4D2DCE4}"/>
              </a:ext>
            </a:extLst>
          </p:cNvPr>
          <p:cNvGrpSpPr/>
          <p:nvPr/>
        </p:nvGrpSpPr>
        <p:grpSpPr>
          <a:xfrm>
            <a:off x="1143000" y="1025489"/>
            <a:ext cx="3429000" cy="2743200"/>
            <a:chOff x="752755" y="1243012"/>
            <a:chExt cx="3429000" cy="2743200"/>
          </a:xfrm>
        </p:grpSpPr>
        <p:pic>
          <p:nvPicPr>
            <p:cNvPr id="12" name="Picture 11" descr="Chart, line chart&#10;&#10;Description automatically generated">
              <a:extLst>
                <a:ext uri="{FF2B5EF4-FFF2-40B4-BE49-F238E27FC236}">
                  <a16:creationId xmlns:a16="http://schemas.microsoft.com/office/drawing/2014/main" id="{E90314D1-B219-45A8-891C-6BA70BB0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55" y="1243012"/>
              <a:ext cx="3429000" cy="2743200"/>
            </a:xfrm>
            <a:prstGeom prst="rect">
              <a:avLst/>
            </a:prstGeom>
          </p:spPr>
        </p:pic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552F7520-D422-4049-8770-B15BDC8064E3}"/>
                </a:ext>
              </a:extLst>
            </p:cNvPr>
            <p:cNvSpPr/>
            <p:nvPr/>
          </p:nvSpPr>
          <p:spPr>
            <a:xfrm rot="1287135">
              <a:off x="2181059" y="1780695"/>
              <a:ext cx="122663" cy="1106243"/>
            </a:xfrm>
            <a:prstGeom prst="downArrow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DC5D7D-800F-4E39-BEBA-1ED428AC0AA3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14503A-A410-41AD-895C-1889576A8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06332F-F379-43C6-AD84-95F77691EFE1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E011E0-ABE7-4B18-8BA1-D659E991594C}"/>
              </a:ext>
            </a:extLst>
          </p:cNvPr>
          <p:cNvCxnSpPr>
            <a:cxnSpLocks/>
          </p:cNvCxnSpPr>
          <p:nvPr/>
        </p:nvCxnSpPr>
        <p:spPr>
          <a:xfrm>
            <a:off x="3644421" y="1126469"/>
            <a:ext cx="0" cy="2314575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9D2375-C074-4D68-B6B1-89FDAA789528}"/>
              </a:ext>
            </a:extLst>
          </p:cNvPr>
          <p:cNvSpPr txBox="1"/>
          <p:nvPr/>
        </p:nvSpPr>
        <p:spPr>
          <a:xfrm>
            <a:off x="6086439" y="4312815"/>
            <a:ext cx="240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(LF)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15ACB-4F71-4FF8-A511-86BC3800BE2B}"/>
              </a:ext>
            </a:extLst>
          </p:cNvPr>
          <p:cNvSpPr txBox="1"/>
          <p:nvPr/>
        </p:nvSpPr>
        <p:spPr>
          <a:xfrm>
            <a:off x="6286500" y="5722224"/>
            <a:ext cx="210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(HF)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B97B6-1F6A-47A3-A1C1-13039639AFDB}"/>
              </a:ext>
            </a:extLst>
          </p:cNvPr>
          <p:cNvSpPr txBox="1"/>
          <p:nvPr/>
        </p:nvSpPr>
        <p:spPr>
          <a:xfrm>
            <a:off x="3573376" y="3768689"/>
            <a:ext cx="23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D497D0-2E02-4A21-939F-2E80DDC9EA26}"/>
                  </a:ext>
                </a:extLst>
              </p:cNvPr>
              <p:cNvSpPr txBox="1"/>
              <p:nvPr/>
            </p:nvSpPr>
            <p:spPr>
              <a:xfrm>
                <a:off x="-68066" y="4284730"/>
                <a:ext cx="1872603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D497D0-2E02-4A21-939F-2E80DDC9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066" y="4284730"/>
                <a:ext cx="1872603" cy="424283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D191FA-3B44-4452-A202-C1E36A94CCCD}"/>
                  </a:ext>
                </a:extLst>
              </p:cNvPr>
              <p:cNvSpPr txBox="1"/>
              <p:nvPr/>
            </p:nvSpPr>
            <p:spPr>
              <a:xfrm>
                <a:off x="-80360" y="5620369"/>
                <a:ext cx="1872603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D191FA-3B44-4452-A202-C1E36A94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360" y="5620369"/>
                <a:ext cx="1872603" cy="424283"/>
              </a:xfrm>
              <a:prstGeom prst="rect">
                <a:avLst/>
              </a:prstGeom>
              <a:blipFill>
                <a:blip r:embed="rId7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53C1D7C-5637-4E07-9BA7-152AD011CB18}"/>
              </a:ext>
            </a:extLst>
          </p:cNvPr>
          <p:cNvSpPr txBox="1"/>
          <p:nvPr/>
        </p:nvSpPr>
        <p:spPr>
          <a:xfrm>
            <a:off x="765205" y="3912096"/>
            <a:ext cx="265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5E5B4B-31A3-42A7-AD61-A02CC65E0204}"/>
              </a:ext>
            </a:extLst>
          </p:cNvPr>
          <p:cNvCxnSpPr>
            <a:cxnSpLocks/>
          </p:cNvCxnSpPr>
          <p:nvPr/>
        </p:nvCxnSpPr>
        <p:spPr>
          <a:xfrm>
            <a:off x="1143000" y="4563239"/>
            <a:ext cx="17826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58D93B-5718-447D-98F4-C64F725A91CF}"/>
              </a:ext>
            </a:extLst>
          </p:cNvPr>
          <p:cNvSpPr txBox="1"/>
          <p:nvPr/>
        </p:nvSpPr>
        <p:spPr>
          <a:xfrm>
            <a:off x="806775" y="5227827"/>
            <a:ext cx="265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EE17D-8C39-4E7C-841D-DA0009B0E5BA}"/>
              </a:ext>
            </a:extLst>
          </p:cNvPr>
          <p:cNvCxnSpPr>
            <a:cxnSpLocks/>
          </p:cNvCxnSpPr>
          <p:nvPr/>
        </p:nvCxnSpPr>
        <p:spPr>
          <a:xfrm>
            <a:off x="1184570" y="5878970"/>
            <a:ext cx="17826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4D239C-4E16-47BB-943A-023F0509F9DA}"/>
              </a:ext>
            </a:extLst>
          </p:cNvPr>
          <p:cNvSpPr txBox="1"/>
          <p:nvPr/>
        </p:nvSpPr>
        <p:spPr>
          <a:xfrm>
            <a:off x="5367084" y="776006"/>
            <a:ext cx="248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LF and HF</a:t>
            </a:r>
          </a:p>
        </p:txBody>
      </p:sp>
    </p:spTree>
    <p:extLst>
      <p:ext uri="{BB962C8B-B14F-4D97-AF65-F5344CB8AC3E}">
        <p14:creationId xmlns:p14="http://schemas.microsoft.com/office/powerpoint/2010/main" val="33762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7CD10A68-4331-4757-AA38-98935A23D5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1" r="5543"/>
          <a:stretch/>
        </p:blipFill>
        <p:spPr>
          <a:xfrm>
            <a:off x="4327851" y="3179541"/>
            <a:ext cx="3482060" cy="1371600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BFCB1782-899F-46FA-9651-2F6C0D924A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6" b="48700"/>
          <a:stretch/>
        </p:blipFill>
        <p:spPr>
          <a:xfrm>
            <a:off x="4365853" y="1576021"/>
            <a:ext cx="3390681" cy="13716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Multi-fidelity modeling in modal space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616334-C8C2-42E4-BD7B-277C6A83F5AE}"/>
                  </a:ext>
                </a:extLst>
              </p:cNvPr>
              <p:cNvSpPr txBox="1"/>
              <p:nvPr/>
            </p:nvSpPr>
            <p:spPr>
              <a:xfrm>
                <a:off x="825069" y="1855217"/>
                <a:ext cx="1872603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616334-C8C2-42E4-BD7B-277C6A83F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69" y="1855217"/>
                <a:ext cx="1872603" cy="424283"/>
              </a:xfrm>
              <a:prstGeom prst="rect">
                <a:avLst/>
              </a:prstGeom>
              <a:blipFill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D24171-CE09-4F52-9951-C4FF87F51732}"/>
              </a:ext>
            </a:extLst>
          </p:cNvPr>
          <p:cNvCxnSpPr>
            <a:cxnSpLocks/>
          </p:cNvCxnSpPr>
          <p:nvPr/>
        </p:nvCxnSpPr>
        <p:spPr>
          <a:xfrm flipH="1">
            <a:off x="2100841" y="2292249"/>
            <a:ext cx="21682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1A1402-6D59-4E44-804E-DA38BE656D56}"/>
              </a:ext>
            </a:extLst>
          </p:cNvPr>
          <p:cNvSpPr txBox="1"/>
          <p:nvPr/>
        </p:nvSpPr>
        <p:spPr>
          <a:xfrm>
            <a:off x="1884537" y="1416215"/>
            <a:ext cx="265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AF242-C7B6-475C-9CBD-ACC318E1AF08}"/>
              </a:ext>
            </a:extLst>
          </p:cNvPr>
          <p:cNvSpPr txBox="1"/>
          <p:nvPr/>
        </p:nvSpPr>
        <p:spPr>
          <a:xfrm>
            <a:off x="2535227" y="2292249"/>
            <a:ext cx="1396240" cy="36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AAFBD8-6B61-4C42-A3B1-2BDE76D83DD1}"/>
              </a:ext>
            </a:extLst>
          </p:cNvPr>
          <p:cNvCxnSpPr/>
          <p:nvPr/>
        </p:nvCxnSpPr>
        <p:spPr>
          <a:xfrm>
            <a:off x="5824139" y="1529031"/>
            <a:ext cx="0" cy="1242927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520D47-5C46-4428-A0DC-4B666EE686B0}"/>
                  </a:ext>
                </a:extLst>
              </p:cNvPr>
              <p:cNvSpPr txBox="1"/>
              <p:nvPr/>
            </p:nvSpPr>
            <p:spPr>
              <a:xfrm>
                <a:off x="7387848" y="1886864"/>
                <a:ext cx="2036867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&lt;0.01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520D47-5C46-4428-A0DC-4B666EE6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48" y="1886864"/>
                <a:ext cx="2036867" cy="681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02DCA9-7846-43D2-9771-59EC86D6E773}"/>
              </a:ext>
            </a:extLst>
          </p:cNvPr>
          <p:cNvCxnSpPr>
            <a:cxnSpLocks/>
          </p:cNvCxnSpPr>
          <p:nvPr/>
        </p:nvCxnSpPr>
        <p:spPr>
          <a:xfrm flipH="1">
            <a:off x="2130044" y="5137137"/>
            <a:ext cx="21682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4F37DE-3DE7-4265-9C3E-7B7EF5FAF0EC}"/>
              </a:ext>
            </a:extLst>
          </p:cNvPr>
          <p:cNvSpPr txBox="1"/>
          <p:nvPr/>
        </p:nvSpPr>
        <p:spPr>
          <a:xfrm>
            <a:off x="2564430" y="5137137"/>
            <a:ext cx="1396240" cy="36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9EA614-AF56-4C24-8CD6-85FA7CE26D81}"/>
              </a:ext>
            </a:extLst>
          </p:cNvPr>
          <p:cNvCxnSpPr/>
          <p:nvPr/>
        </p:nvCxnSpPr>
        <p:spPr>
          <a:xfrm>
            <a:off x="2100841" y="3752311"/>
            <a:ext cx="21682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EE06EB-2AAC-4FD6-9DF8-5DC0B6CDEB0C}"/>
              </a:ext>
            </a:extLst>
          </p:cNvPr>
          <p:cNvSpPr txBox="1"/>
          <p:nvPr/>
        </p:nvSpPr>
        <p:spPr>
          <a:xfrm>
            <a:off x="2564430" y="3330282"/>
            <a:ext cx="1396240" cy="36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33DA37-49E5-4ABC-95D9-B825412E487B}"/>
              </a:ext>
            </a:extLst>
          </p:cNvPr>
          <p:cNvCxnSpPr/>
          <p:nvPr/>
        </p:nvCxnSpPr>
        <p:spPr>
          <a:xfrm>
            <a:off x="5824139" y="3179541"/>
            <a:ext cx="0" cy="1242927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22EF7-D635-4F31-B6D1-7725AFFF2F74}"/>
                  </a:ext>
                </a:extLst>
              </p:cNvPr>
              <p:cNvSpPr txBox="1"/>
              <p:nvPr/>
            </p:nvSpPr>
            <p:spPr>
              <a:xfrm>
                <a:off x="4732709" y="4952471"/>
                <a:ext cx="30772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,0,0,…]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0A22EF7-D635-4F31-B6D1-7725AFFF2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709" y="4952471"/>
                <a:ext cx="307720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A8D1CE-D8C1-45C9-AD0C-79967563D0F1}"/>
              </a:ext>
            </a:extLst>
          </p:cNvPr>
          <p:cNvCxnSpPr/>
          <p:nvPr/>
        </p:nvCxnSpPr>
        <p:spPr>
          <a:xfrm>
            <a:off x="2130044" y="2067358"/>
            <a:ext cx="21682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FC3FB4-12C0-4E30-8CC3-150ED1569288}"/>
                  </a:ext>
                </a:extLst>
              </p:cNvPr>
              <p:cNvSpPr txBox="1"/>
              <p:nvPr/>
            </p:nvSpPr>
            <p:spPr>
              <a:xfrm>
                <a:off x="807723" y="4850953"/>
                <a:ext cx="1872603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FC3FB4-12C0-4E30-8CC3-150ED15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3" y="4850953"/>
                <a:ext cx="1872603" cy="424283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BDD00-169C-4216-A67D-D490DC3DB218}"/>
                  </a:ext>
                </a:extLst>
              </p:cNvPr>
              <p:cNvSpPr txBox="1"/>
              <p:nvPr/>
            </p:nvSpPr>
            <p:spPr>
              <a:xfrm>
                <a:off x="3429551" y="5863377"/>
                <a:ext cx="1872603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BDD00-169C-4216-A67D-D490DC3DB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51" y="5863377"/>
                <a:ext cx="1872603" cy="424283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B996BBC-640D-4FA2-8BEB-C367DF9BF8F6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9EDF3F3-1B9D-43E2-A471-AC2D2C290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516444-9EC7-4AA2-AAE8-5141B2B18613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4A1461-69C0-400F-8E9C-89C695265299}"/>
              </a:ext>
            </a:extLst>
          </p:cNvPr>
          <p:cNvSpPr txBox="1"/>
          <p:nvPr/>
        </p:nvSpPr>
        <p:spPr>
          <a:xfrm>
            <a:off x="603750" y="911814"/>
            <a:ext cx="23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6E6AC-8B55-465E-A2D3-DD06DC6CC061}"/>
              </a:ext>
            </a:extLst>
          </p:cNvPr>
          <p:cNvSpPr txBox="1"/>
          <p:nvPr/>
        </p:nvSpPr>
        <p:spPr>
          <a:xfrm>
            <a:off x="4911261" y="906063"/>
            <a:ext cx="231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5E1BD0-C156-4EDB-A30E-86844542CFEC}"/>
              </a:ext>
            </a:extLst>
          </p:cNvPr>
          <p:cNvSpPr txBox="1"/>
          <p:nvPr/>
        </p:nvSpPr>
        <p:spPr>
          <a:xfrm>
            <a:off x="1557355" y="2549638"/>
            <a:ext cx="325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(inverse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2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Training Approach (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):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44ED4-C3E1-4B9B-8129-A1B6E3B39A91}"/>
              </a:ext>
            </a:extLst>
          </p:cNvPr>
          <p:cNvSpPr txBox="1"/>
          <p:nvPr/>
        </p:nvSpPr>
        <p:spPr>
          <a:xfrm>
            <a:off x="1249456" y="800109"/>
            <a:ext cx="6948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posteriori probability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38CA0B-66E5-40F1-A583-E84F9021CBFF}"/>
                  </a:ext>
                </a:extLst>
              </p:cNvPr>
              <p:cNvSpPr txBox="1"/>
              <p:nvPr/>
            </p:nvSpPr>
            <p:spPr>
              <a:xfrm>
                <a:off x="2508741" y="3131275"/>
                <a:ext cx="6373422" cy="331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=0.01,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𝐼𝑚𝑎𝑥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38CA0B-66E5-40F1-A583-E84F9021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41" y="3131275"/>
                <a:ext cx="6373422" cy="331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5C3054-0F96-4939-A337-B27A1B31D96D}"/>
                  </a:ext>
                </a:extLst>
              </p:cNvPr>
              <p:cNvSpPr txBox="1"/>
              <p:nvPr/>
            </p:nvSpPr>
            <p:spPr>
              <a:xfrm>
                <a:off x="2607584" y="2755234"/>
                <a:ext cx="4755462" cy="50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5C3054-0F96-4939-A337-B27A1B31D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584" y="2755234"/>
                <a:ext cx="4755462" cy="507896"/>
              </a:xfrm>
              <a:prstGeom prst="rect">
                <a:avLst/>
              </a:prstGeom>
              <a:blipFill>
                <a:blip r:embed="rId4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D2D55308-24E4-4A60-A2EE-AB9F32A66B1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75"/>
          <a:stretch/>
        </p:blipFill>
        <p:spPr>
          <a:xfrm>
            <a:off x="2718848" y="1197583"/>
            <a:ext cx="4009504" cy="1578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9A923-B083-43E1-8D09-CBEB60444F4A}"/>
              </a:ext>
            </a:extLst>
          </p:cNvPr>
          <p:cNvSpPr txBox="1"/>
          <p:nvPr/>
        </p:nvSpPr>
        <p:spPr>
          <a:xfrm>
            <a:off x="5867728" y="3446472"/>
            <a:ext cx="1983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endParaRPr lang="en-US" i="1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088A-A9B5-4736-B5ED-D52A61524563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2DA96E2-C56C-4050-B492-43CFEBCD7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AD45F-7C1A-4EE3-A49C-A1D949C324FD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1866BF-32AD-40B9-B5C2-557F275644C4}"/>
              </a:ext>
            </a:extLst>
          </p:cNvPr>
          <p:cNvSpPr txBox="1"/>
          <p:nvPr/>
        </p:nvSpPr>
        <p:spPr>
          <a:xfrm>
            <a:off x="209996" y="4765505"/>
            <a:ext cx="35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Amplitudes in two subdomains: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497B3-D66E-46CC-95C3-8106696DA0CA}"/>
              </a:ext>
            </a:extLst>
          </p:cNvPr>
          <p:cNvSpPr txBox="1"/>
          <p:nvPr/>
        </p:nvSpPr>
        <p:spPr>
          <a:xfrm>
            <a:off x="21268" y="3963332"/>
            <a:ext cx="35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 for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81380-8AA8-45A3-8AD0-1AA901798013}"/>
              </a:ext>
            </a:extLst>
          </p:cNvPr>
          <p:cNvSpPr txBox="1"/>
          <p:nvPr/>
        </p:nvSpPr>
        <p:spPr>
          <a:xfrm>
            <a:off x="21268" y="5766197"/>
            <a:ext cx="389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for waves in two subdomains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9E731-2F10-4146-A826-2424409B64BF}"/>
              </a:ext>
            </a:extLst>
          </p:cNvPr>
          <p:cNvSpPr txBox="1"/>
          <p:nvPr/>
        </p:nvSpPr>
        <p:spPr>
          <a:xfrm>
            <a:off x="3745121" y="3446472"/>
            <a:ext cx="217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0DEDB1A-7253-43EC-9947-9B9E1E8A8808}"/>
              </a:ext>
            </a:extLst>
          </p:cNvPr>
          <p:cNvSpPr/>
          <p:nvPr/>
        </p:nvSpPr>
        <p:spPr>
          <a:xfrm rot="16200000">
            <a:off x="4732246" y="2501964"/>
            <a:ext cx="200108" cy="1621468"/>
          </a:xfrm>
          <a:prstGeom prst="leftBrace">
            <a:avLst>
              <a:gd name="adj1" fmla="val 72512"/>
              <a:gd name="adj2" fmla="val 49016"/>
            </a:avLst>
          </a:prstGeom>
          <a:ln w="19050">
            <a:solidFill>
              <a:srgbClr val="333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02E7B0B5-2F09-413D-8E5D-091A47EF35A7}"/>
              </a:ext>
            </a:extLst>
          </p:cNvPr>
          <p:cNvSpPr/>
          <p:nvPr/>
        </p:nvSpPr>
        <p:spPr>
          <a:xfrm rot="16200000">
            <a:off x="6687985" y="2993854"/>
            <a:ext cx="153535" cy="584527"/>
          </a:xfrm>
          <a:prstGeom prst="leftBrace">
            <a:avLst>
              <a:gd name="adj1" fmla="val 72512"/>
              <a:gd name="adj2" fmla="val 49925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9B1664-AEA3-4FCA-B0FA-39DF341BC267}"/>
              </a:ext>
            </a:extLst>
          </p:cNvPr>
          <p:cNvSpPr txBox="1"/>
          <p:nvPr/>
        </p:nvSpPr>
        <p:spPr>
          <a:xfrm>
            <a:off x="-240586" y="2840018"/>
            <a:ext cx="35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512ABC-2BD3-47B2-B879-4995AFD51E38}"/>
              </a:ext>
            </a:extLst>
          </p:cNvPr>
          <p:cNvSpPr txBox="1"/>
          <p:nvPr/>
        </p:nvSpPr>
        <p:spPr>
          <a:xfrm>
            <a:off x="-240586" y="1562327"/>
            <a:ext cx="351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data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 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8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: Low-fidelity data matters</a:t>
            </a:r>
          </a:p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VIV-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MFnet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 works well if well regularized (Bottom left)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6DBE8A-4941-4821-9F4B-BC16777D1092}"/>
              </a:ext>
            </a:extLst>
          </p:cNvPr>
          <p:cNvGrpSpPr/>
          <p:nvPr/>
        </p:nvGrpSpPr>
        <p:grpSpPr>
          <a:xfrm>
            <a:off x="1608029" y="803434"/>
            <a:ext cx="7142787" cy="5914153"/>
            <a:chOff x="1036529" y="779622"/>
            <a:chExt cx="7142787" cy="59141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490E99-2870-4200-A0B7-5A6058EFF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529" y="2642019"/>
              <a:ext cx="7142787" cy="405175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F29D81C-8313-499D-B731-EC3C2CA5B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5" y="779622"/>
              <a:ext cx="4520843" cy="19042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B49D61-19A3-4FCF-BC12-4B5215100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3868" y="881490"/>
              <a:ext cx="2240318" cy="182591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3BF641-CD0C-4BCE-BDE1-5D9C6917BF9B}"/>
              </a:ext>
            </a:extLst>
          </p:cNvPr>
          <p:cNvSpPr txBox="1"/>
          <p:nvPr/>
        </p:nvSpPr>
        <p:spPr>
          <a:xfrm>
            <a:off x="-106436" y="1525869"/>
            <a:ext cx="235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LF: VIVA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HF: Lab Experiment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FB1D9-8738-4C2B-9522-6C0174C7BCCA}"/>
              </a:ext>
            </a:extLst>
          </p:cNvPr>
          <p:cNvSpPr txBox="1"/>
          <p:nvPr/>
        </p:nvSpPr>
        <p:spPr>
          <a:xfrm>
            <a:off x="4463203" y="1003548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3AFFA-0A87-46C7-B7BF-9FFA4F2AD7DC}"/>
              </a:ext>
            </a:extLst>
          </p:cNvPr>
          <p:cNvSpPr txBox="1"/>
          <p:nvPr/>
        </p:nvSpPr>
        <p:spPr>
          <a:xfrm>
            <a:off x="6975096" y="1097469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1D8C7-73A8-4D08-BA41-CEFE65262F43}"/>
              </a:ext>
            </a:extLst>
          </p:cNvPr>
          <p:cNvSpPr txBox="1"/>
          <p:nvPr/>
        </p:nvSpPr>
        <p:spPr>
          <a:xfrm>
            <a:off x="6975095" y="2018780"/>
            <a:ext cx="143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</a:t>
            </a:r>
          </a:p>
        </p:txBody>
      </p:sp>
    </p:spTree>
    <p:extLst>
      <p:ext uri="{BB962C8B-B14F-4D97-AF65-F5344CB8AC3E}">
        <p14:creationId xmlns:p14="http://schemas.microsoft.com/office/powerpoint/2010/main" val="122461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10747</TotalTime>
  <Words>649</Words>
  <Application>Microsoft Office PowerPoint</Application>
  <PresentationFormat>On-screen Show (4:3)</PresentationFormat>
  <Paragraphs>174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Microsoft YaHei UI</vt:lpstr>
      <vt:lpstr>Algerian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Presentation</vt:lpstr>
      <vt:lpstr>UNIT 3: Multi-fidelity modeling for riser displacement reconstruction with few sensor and LF missing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Meng, Xuhui</cp:lastModifiedBy>
  <cp:revision>960</cp:revision>
  <dcterms:created xsi:type="dcterms:W3CDTF">2017-09-04T15:34:47Z</dcterms:created>
  <dcterms:modified xsi:type="dcterms:W3CDTF">2021-11-28T01:37:01Z</dcterms:modified>
</cp:coreProperties>
</file>