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33" r:id="rId3"/>
    <p:sldId id="409" r:id="rId4"/>
    <p:sldId id="306" r:id="rId5"/>
    <p:sldId id="377" r:id="rId6"/>
    <p:sldId id="395" r:id="rId7"/>
    <p:sldId id="392" r:id="rId8"/>
    <p:sldId id="411" r:id="rId9"/>
    <p:sldId id="410" r:id="rId10"/>
    <p:sldId id="397" r:id="rId11"/>
    <p:sldId id="396" r:id="rId12"/>
    <p:sldId id="398" r:id="rId13"/>
    <p:sldId id="402" r:id="rId14"/>
    <p:sldId id="401" r:id="rId15"/>
    <p:sldId id="405" r:id="rId16"/>
    <p:sldId id="404" r:id="rId17"/>
    <p:sldId id="403" r:id="rId18"/>
    <p:sldId id="407" r:id="rId19"/>
    <p:sldId id="413" r:id="rId20"/>
    <p:sldId id="412" r:id="rId21"/>
    <p:sldId id="415" r:id="rId22"/>
    <p:sldId id="414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4" r:id="rId31"/>
    <p:sldId id="427" r:id="rId32"/>
    <p:sldId id="423" r:id="rId33"/>
    <p:sldId id="425" r:id="rId34"/>
    <p:sldId id="426" r:id="rId35"/>
    <p:sldId id="406" r:id="rId36"/>
    <p:sldId id="408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6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6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7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4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30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1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3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0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8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0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2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4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2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3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0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7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3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2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18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3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180.png"/><Relationship Id="rId1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230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180.png"/><Relationship Id="rId15" Type="http://schemas.openxmlformats.org/officeDocument/2006/relationships/image" Target="../media/image43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360.png"/><Relationship Id="rId10" Type="http://schemas.openxmlformats.org/officeDocument/2006/relationships/image" Target="../media/image25.png"/><Relationship Id="rId4" Type="http://schemas.openxmlformats.org/officeDocument/2006/relationships/image" Target="../media/image45.png"/><Relationship Id="rId9" Type="http://schemas.openxmlformats.org/officeDocument/2006/relationships/image" Target="../media/image24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500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180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23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23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6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6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9.png"/><Relationship Id="rId7" Type="http://schemas.openxmlformats.org/officeDocument/2006/relationships/image" Target="../media/image92.png"/><Relationship Id="rId12" Type="http://schemas.openxmlformats.org/officeDocument/2006/relationships/image" Target="../media/image10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103.png"/><Relationship Id="rId5" Type="http://schemas.openxmlformats.org/officeDocument/2006/relationships/image" Target="../media/image71.png"/><Relationship Id="rId10" Type="http://schemas.openxmlformats.org/officeDocument/2006/relationships/image" Target="../media/image102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23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image" Target="../media/image590.png"/><Relationship Id="rId4" Type="http://schemas.openxmlformats.org/officeDocument/2006/relationships/image" Target="../media/image510.png"/><Relationship Id="rId9" Type="http://schemas.openxmlformats.org/officeDocument/2006/relationships/image" Target="../media/image5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8" Type="http://schemas.openxmlformats.org/officeDocument/2006/relationships/image" Target="../media/image3.wmf"/><Relationship Id="rId13" Type="http://schemas.openxmlformats.org/officeDocument/2006/relationships/image" Target="../media/image80.png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25" Type="http://schemas.openxmlformats.org/officeDocument/2006/relationships/image" Target="../media/image20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.wmf"/><Relationship Id="rId17" Type="http://schemas.openxmlformats.org/officeDocument/2006/relationships/image" Target="../media/image12.png"/><Relationship Id="rId3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3.wmf"/><Relationship Id="rId16" Type="http://schemas.openxmlformats.org/officeDocument/2006/relationships/image" Target="../media/image110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4" Type="http://schemas.openxmlformats.org/officeDocument/2006/relationships/image" Target="../media/image19.png"/><Relationship Id="rId11" Type="http://schemas.openxmlformats.org/officeDocument/2006/relationships/oleObject" Target="../embeddings/oleObject2.bin"/><Relationship Id="rId32" Type="http://schemas.openxmlformats.org/officeDocument/2006/relationships/image" Target="../media/image6.png"/><Relationship Id="rId28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19" Type="http://schemas.openxmlformats.org/officeDocument/2006/relationships/image" Target="../media/image14.png"/><Relationship Id="rId31" Type="http://schemas.openxmlformats.org/officeDocument/2006/relationships/image" Target="../media/image5.png"/><Relationship Id="rId27" Type="http://schemas.openxmlformats.org/officeDocument/2006/relationships/image" Target="../media/image4.png"/><Relationship Id="rId30" Type="http://schemas.openxmlformats.org/officeDocument/2006/relationships/oleObject" Target="../embeddings/oleObject2.bin"/><Relationship Id="rId1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0.png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.wmf"/><Relationship Id="rId17" Type="http://schemas.openxmlformats.org/officeDocument/2006/relationships/image" Target="../media/image12.png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.bin"/><Relationship Id="rId24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0.png"/><Relationship Id="rId2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00.png"/><Relationship Id="rId18" Type="http://schemas.openxmlformats.org/officeDocument/2006/relationships/image" Target="../media/image130.png"/><Relationship Id="rId26" Type="http://schemas.openxmlformats.org/officeDocument/2006/relationships/image" Target="../media/image21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60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0.wmf"/><Relationship Id="rId17" Type="http://schemas.openxmlformats.org/officeDocument/2006/relationships/image" Target="../media/image120.png"/><Relationship Id="rId25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0.png"/><Relationship Id="rId20" Type="http://schemas.openxmlformats.org/officeDocument/2006/relationships/image" Target="../media/image15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90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04.png"/><Relationship Id="rId23" Type="http://schemas.openxmlformats.org/officeDocument/2006/relationships/image" Target="../media/image18.png"/><Relationship Id="rId19" Type="http://schemas.openxmlformats.org/officeDocument/2006/relationships/image" Target="../media/image140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00.png"/><Relationship Id="rId22" Type="http://schemas.openxmlformats.org/officeDocument/2006/relationships/image" Target="../media/image170.png"/><Relationship Id="rId27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9" y="150224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781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4: On Universal Approximation Theorem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3/15/2024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4240CD9-065F-4CC2-88CA-FCA2D92522A3}"/>
              </a:ext>
            </a:extLst>
          </p:cNvPr>
          <p:cNvGrpSpPr/>
          <p:nvPr/>
        </p:nvGrpSpPr>
        <p:grpSpPr>
          <a:xfrm>
            <a:off x="1059926" y="4187965"/>
            <a:ext cx="6633315" cy="2496993"/>
            <a:chOff x="1059926" y="4187965"/>
            <a:chExt cx="6633315" cy="249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08480AA-1894-40DD-ACD0-22E8A6DA2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26" y="4187965"/>
              <a:ext cx="3121241" cy="249699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40BA80D-C954-4961-9849-0BF613D31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87965"/>
              <a:ext cx="3121241" cy="249699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EE9886A-F3DB-411D-B719-9344E6332E39}"/>
                    </a:ext>
                  </a:extLst>
                </p:cNvPr>
                <p:cNvSpPr txBox="1"/>
                <p:nvPr/>
              </p:nvSpPr>
              <p:spPr>
                <a:xfrm>
                  <a:off x="1617407" y="5047493"/>
                  <a:ext cx="203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EE9886A-F3DB-411D-B719-9344E6332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407" y="5047493"/>
                  <a:ext cx="203814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5067D0-23FE-4077-9513-92BCE22875CA}"/>
                    </a:ext>
                  </a:extLst>
                </p:cNvPr>
                <p:cNvSpPr txBox="1"/>
                <p:nvPr/>
              </p:nvSpPr>
              <p:spPr>
                <a:xfrm>
                  <a:off x="5033293" y="5041205"/>
                  <a:ext cx="203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=5,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5067D0-23FE-4077-9513-92BCE2287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93" y="5041205"/>
                  <a:ext cx="203814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44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13EC21F9-69AF-4550-A6F4-CC1E61207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06" y="3851371"/>
            <a:ext cx="3641817" cy="291345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219C5F-BCE4-4050-8946-8DAA626F3110}"/>
              </a:ext>
            </a:extLst>
          </p:cNvPr>
          <p:cNvGrpSpPr/>
          <p:nvPr/>
        </p:nvGrpSpPr>
        <p:grpSpPr>
          <a:xfrm>
            <a:off x="0" y="3851371"/>
            <a:ext cx="3641851" cy="2913481"/>
            <a:chOff x="322096" y="3910468"/>
            <a:chExt cx="3641851" cy="291348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A161A4C-B885-4192-A520-995A9F29E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96" y="3910468"/>
              <a:ext cx="3641851" cy="29134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EBC51B-E5E3-4074-8986-8477C278353A}"/>
                    </a:ext>
                  </a:extLst>
                </p:cNvPr>
                <p:cNvSpPr txBox="1"/>
                <p:nvPr/>
              </p:nvSpPr>
              <p:spPr>
                <a:xfrm>
                  <a:off x="2969342" y="5810865"/>
                  <a:ext cx="5112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EBC51B-E5E3-4074-8986-8477C2783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342" y="5810865"/>
                  <a:ext cx="51127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D3F3B05-1B94-4AE0-BBD4-252430433E19}"/>
                    </a:ext>
                  </a:extLst>
                </p:cNvPr>
                <p:cNvSpPr txBox="1"/>
                <p:nvPr/>
              </p:nvSpPr>
              <p:spPr>
                <a:xfrm>
                  <a:off x="2453923" y="5079128"/>
                  <a:ext cx="5112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D3F3B05-1B94-4AE0-BBD4-252430433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923" y="5079128"/>
                  <a:ext cx="51127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D1FA6B-641D-493B-892C-E06117D27A19}"/>
              </a:ext>
            </a:extLst>
          </p:cNvPr>
          <p:cNvCxnSpPr>
            <a:cxnSpLocks/>
          </p:cNvCxnSpPr>
          <p:nvPr/>
        </p:nvCxnSpPr>
        <p:spPr>
          <a:xfrm flipV="1">
            <a:off x="3892233" y="5288000"/>
            <a:ext cx="114800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/>
              <p:nvPr/>
            </p:nvSpPr>
            <p:spPr>
              <a:xfrm>
                <a:off x="3478215" y="4755353"/>
                <a:ext cx="2131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15" y="4755353"/>
                <a:ext cx="2131448" cy="9233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F7EAC3D-2FD7-46E0-8028-A4061E994907}"/>
                  </a:ext>
                </a:extLst>
              </p:cNvPr>
              <p:cNvSpPr txBox="1"/>
              <p:nvPr/>
            </p:nvSpPr>
            <p:spPr>
              <a:xfrm>
                <a:off x="577236" y="4155741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F7EAC3D-2FD7-46E0-8028-A4061E994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6" y="4155741"/>
                <a:ext cx="203814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ED8A5C-D0CE-4179-B8D4-4199D0CB2658}"/>
                  </a:ext>
                </a:extLst>
              </p:cNvPr>
              <p:cNvSpPr txBox="1"/>
              <p:nvPr/>
            </p:nvSpPr>
            <p:spPr>
              <a:xfrm>
                <a:off x="509846" y="4570687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ED8A5C-D0CE-4179-B8D4-4199D0CB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6" y="4570687"/>
                <a:ext cx="20381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79E7BF8-39EC-4B1B-A7BF-1DC6973FC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53" y="3990355"/>
            <a:ext cx="3438978" cy="275118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D1FA6B-641D-493B-892C-E06117D27A19}"/>
              </a:ext>
            </a:extLst>
          </p:cNvPr>
          <p:cNvCxnSpPr>
            <a:cxnSpLocks/>
          </p:cNvCxnSpPr>
          <p:nvPr/>
        </p:nvCxnSpPr>
        <p:spPr>
          <a:xfrm flipV="1">
            <a:off x="3892233" y="5288000"/>
            <a:ext cx="114800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/>
              <p:nvPr/>
            </p:nvSpPr>
            <p:spPr>
              <a:xfrm>
                <a:off x="3513118" y="4806841"/>
                <a:ext cx="2131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118" y="4806841"/>
                <a:ext cx="2131448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87598A4-F04A-4468-B8CB-6C5A765FB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4" y="3990355"/>
            <a:ext cx="3294354" cy="2635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325F7A-AB9E-461B-92DA-D31BAC927827}"/>
                  </a:ext>
                </a:extLst>
              </p:cNvPr>
              <p:cNvSpPr txBox="1"/>
              <p:nvPr/>
            </p:nvSpPr>
            <p:spPr>
              <a:xfrm>
                <a:off x="509846" y="5831352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325F7A-AB9E-461B-92DA-D31BAC927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6" y="5831352"/>
                <a:ext cx="203814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EFA0C28-776F-4E75-AAF7-BB74B60770E9}"/>
                  </a:ext>
                </a:extLst>
              </p:cNvPr>
              <p:cNvSpPr txBox="1"/>
              <p:nvPr/>
            </p:nvSpPr>
            <p:spPr>
              <a:xfrm>
                <a:off x="1110221" y="4397808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EFA0C28-776F-4E75-AAF7-BB74B607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21" y="4397808"/>
                <a:ext cx="203814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6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E9F71ED-90D1-4C68-B8FE-A5F1EE900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45" y="4096940"/>
            <a:ext cx="3389851" cy="27118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5F0A4D1-B861-4153-BE4B-E9526E3D3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2" y="4108811"/>
            <a:ext cx="3360175" cy="268814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219C5F-BCE4-4050-8946-8DAA626F3110}"/>
              </a:ext>
            </a:extLst>
          </p:cNvPr>
          <p:cNvGrpSpPr/>
          <p:nvPr/>
        </p:nvGrpSpPr>
        <p:grpSpPr>
          <a:xfrm>
            <a:off x="2143022" y="4766882"/>
            <a:ext cx="1140597" cy="863883"/>
            <a:chOff x="2465118" y="4825979"/>
            <a:chExt cx="1140597" cy="863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EBC51B-E5E3-4074-8986-8477C278353A}"/>
                    </a:ext>
                  </a:extLst>
                </p:cNvPr>
                <p:cNvSpPr txBox="1"/>
                <p:nvPr/>
              </p:nvSpPr>
              <p:spPr>
                <a:xfrm>
                  <a:off x="2465118" y="4825979"/>
                  <a:ext cx="5112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EBC51B-E5E3-4074-8986-8477C2783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118" y="4825979"/>
                  <a:ext cx="51127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D3F3B05-1B94-4AE0-BBD4-252430433E19}"/>
                    </a:ext>
                  </a:extLst>
                </p:cNvPr>
                <p:cNvSpPr txBox="1"/>
                <p:nvPr/>
              </p:nvSpPr>
              <p:spPr>
                <a:xfrm>
                  <a:off x="3094438" y="5320530"/>
                  <a:ext cx="5112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D3F3B05-1B94-4AE0-BBD4-252430433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438" y="5320530"/>
                  <a:ext cx="51127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D1FA6B-641D-493B-892C-E06117D27A19}"/>
              </a:ext>
            </a:extLst>
          </p:cNvPr>
          <p:cNvCxnSpPr>
            <a:cxnSpLocks/>
          </p:cNvCxnSpPr>
          <p:nvPr/>
        </p:nvCxnSpPr>
        <p:spPr>
          <a:xfrm flipV="1">
            <a:off x="3892233" y="5288000"/>
            <a:ext cx="114800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/>
              <p:nvPr/>
            </p:nvSpPr>
            <p:spPr>
              <a:xfrm>
                <a:off x="3513118" y="4806841"/>
                <a:ext cx="2131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118" y="4806841"/>
                <a:ext cx="2131448" cy="9233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0FBBDE-2562-48D9-AD00-8F2541D33689}"/>
                  </a:ext>
                </a:extLst>
              </p:cNvPr>
              <p:cNvSpPr txBox="1"/>
              <p:nvPr/>
            </p:nvSpPr>
            <p:spPr>
              <a:xfrm>
                <a:off x="577236" y="4256870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0FBBDE-2562-48D9-AD00-8F2541D3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6" y="4256870"/>
                <a:ext cx="203814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E3EE37-ED1E-4A0C-B69F-CAE71E10EC9F}"/>
                  </a:ext>
                </a:extLst>
              </p:cNvPr>
              <p:cNvSpPr txBox="1"/>
              <p:nvPr/>
            </p:nvSpPr>
            <p:spPr>
              <a:xfrm>
                <a:off x="989835" y="5750160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E3EE37-ED1E-4A0C-B69F-CAE71E10E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35" y="5750160"/>
                <a:ext cx="20381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3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29C3881-E42C-43B7-A4A4-B0303DF4EDFB}"/>
              </a:ext>
            </a:extLst>
          </p:cNvPr>
          <p:cNvSpPr txBox="1"/>
          <p:nvPr/>
        </p:nvSpPr>
        <p:spPr>
          <a:xfrm>
            <a:off x="619433" y="4277032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9F05C-B685-4B25-AA2D-B55F6B6A8ADF}"/>
                  </a:ext>
                </a:extLst>
              </p:cNvPr>
              <p:cNvSpPr txBox="1"/>
              <p:nvPr/>
            </p:nvSpPr>
            <p:spPr>
              <a:xfrm>
                <a:off x="840247" y="4796182"/>
                <a:ext cx="74286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decomposition/Partition: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in each subdomain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9F05C-B685-4B25-AA2D-B55F6B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" y="4796182"/>
                <a:ext cx="7428682" cy="1477328"/>
              </a:xfrm>
              <a:prstGeom prst="rect">
                <a:avLst/>
              </a:prstGeom>
              <a:blipFill>
                <a:blip r:embed="rId11"/>
                <a:stretch>
                  <a:fillRect l="-575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7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8" y="770153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551040" y="10139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40" y="1013956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551040" y="211597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40" y="2115971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3667638" y="75613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38" y="756138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3788291" y="237999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91" y="237999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3207969" y="1522879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7E3E30-2357-4870-8064-7BFFC352D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28" y="2997049"/>
            <a:ext cx="4545802" cy="363664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F5D8A15-FF21-47DA-80A8-3556081793E5}"/>
              </a:ext>
            </a:extLst>
          </p:cNvPr>
          <p:cNvCxnSpPr/>
          <p:nvPr/>
        </p:nvCxnSpPr>
        <p:spPr>
          <a:xfrm>
            <a:off x="5899356" y="2884998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4511AE2-C265-4690-8E4F-4A8659476C7A}"/>
              </a:ext>
            </a:extLst>
          </p:cNvPr>
          <p:cNvCxnSpPr/>
          <p:nvPr/>
        </p:nvCxnSpPr>
        <p:spPr>
          <a:xfrm>
            <a:off x="5112773" y="2884997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7679A06-4A42-49B1-8105-9B6CF1E1241A}"/>
              </a:ext>
            </a:extLst>
          </p:cNvPr>
          <p:cNvCxnSpPr/>
          <p:nvPr/>
        </p:nvCxnSpPr>
        <p:spPr>
          <a:xfrm>
            <a:off x="4409767" y="2867812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C01B11-8521-4E61-8953-8F9BE5D7C3B5}"/>
              </a:ext>
            </a:extLst>
          </p:cNvPr>
          <p:cNvCxnSpPr/>
          <p:nvPr/>
        </p:nvCxnSpPr>
        <p:spPr>
          <a:xfrm>
            <a:off x="3577301" y="2884996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30B23A6-C081-4689-AD67-867C82AD6265}"/>
              </a:ext>
            </a:extLst>
          </p:cNvPr>
          <p:cNvCxnSpPr/>
          <p:nvPr/>
        </p:nvCxnSpPr>
        <p:spPr>
          <a:xfrm>
            <a:off x="2893959" y="2884996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F67CCAF-2745-4973-843B-B9A0B5812BC2}"/>
              </a:ext>
            </a:extLst>
          </p:cNvPr>
          <p:cNvSpPr>
            <a:spLocks noChangeAspect="1"/>
          </p:cNvSpPr>
          <p:nvPr/>
        </p:nvSpPr>
        <p:spPr>
          <a:xfrm>
            <a:off x="2575647" y="467137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567B9E-0ECA-4EA3-8758-D88662FF0C27}"/>
              </a:ext>
            </a:extLst>
          </p:cNvPr>
          <p:cNvSpPr>
            <a:spLocks noChangeAspect="1"/>
          </p:cNvSpPr>
          <p:nvPr/>
        </p:nvSpPr>
        <p:spPr>
          <a:xfrm>
            <a:off x="3091630" y="553394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EF5368-8AAB-4EE5-B1F6-31C7FC8B6700}"/>
              </a:ext>
            </a:extLst>
          </p:cNvPr>
          <p:cNvSpPr>
            <a:spLocks noChangeAspect="1"/>
          </p:cNvSpPr>
          <p:nvPr/>
        </p:nvSpPr>
        <p:spPr>
          <a:xfrm>
            <a:off x="3879229" y="40038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3043895-357F-4FA7-ABC9-A276522406D5}"/>
              </a:ext>
            </a:extLst>
          </p:cNvPr>
          <p:cNvSpPr>
            <a:spLocks noChangeAspect="1"/>
          </p:cNvSpPr>
          <p:nvPr/>
        </p:nvSpPr>
        <p:spPr>
          <a:xfrm>
            <a:off x="4639593" y="40038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8DC7DF2-4562-417F-BA7C-36BE487659D9}"/>
              </a:ext>
            </a:extLst>
          </p:cNvPr>
          <p:cNvSpPr>
            <a:spLocks noChangeAspect="1"/>
          </p:cNvSpPr>
          <p:nvPr/>
        </p:nvSpPr>
        <p:spPr>
          <a:xfrm>
            <a:off x="5409775" y="40038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90FECB2-4774-4DB3-8328-09594A58F92C}"/>
              </a:ext>
            </a:extLst>
          </p:cNvPr>
          <p:cNvSpPr>
            <a:spLocks noChangeAspect="1"/>
          </p:cNvSpPr>
          <p:nvPr/>
        </p:nvSpPr>
        <p:spPr>
          <a:xfrm>
            <a:off x="5956938" y="40038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2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8" y="770153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551040" y="10139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40" y="1013956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551040" y="211597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40" y="2115971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3667638" y="75613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38" y="756138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3788291" y="237999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91" y="237999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3207969" y="1522879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F56DE4-05E5-449E-9A00-6690308A7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57" y="2997049"/>
            <a:ext cx="476190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54" y="1391321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29C3881-E42C-43B7-A4A4-B0303DF4EDFB}"/>
              </a:ext>
            </a:extLst>
          </p:cNvPr>
          <p:cNvSpPr txBox="1"/>
          <p:nvPr/>
        </p:nvSpPr>
        <p:spPr>
          <a:xfrm>
            <a:off x="619433" y="4277032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9F05C-B685-4B25-AA2D-B55F6B6A8ADF}"/>
                  </a:ext>
                </a:extLst>
              </p:cNvPr>
              <p:cNvSpPr txBox="1"/>
              <p:nvPr/>
            </p:nvSpPr>
            <p:spPr>
              <a:xfrm>
                <a:off x="840247" y="4796182"/>
                <a:ext cx="74286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decomposition/Partition: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number of subdomains: (n + 1)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target function in each subdomain is approximated by a linear function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9F05C-B685-4B25-AA2D-B55F6B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" y="4796182"/>
                <a:ext cx="7428682" cy="1477328"/>
              </a:xfrm>
              <a:prstGeom prst="rect">
                <a:avLst/>
              </a:prstGeom>
              <a:blipFill>
                <a:blip r:embed="rId9"/>
                <a:stretch>
                  <a:fillRect l="-575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2667195" y="2144047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Training NNs is difficult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54" y="1391321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2667195" y="2144047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070371-D063-4BB7-A274-10835AB634B2}"/>
              </a:ext>
            </a:extLst>
          </p:cNvPr>
          <p:cNvSpPr txBox="1"/>
          <p:nvPr/>
        </p:nvSpPr>
        <p:spPr>
          <a:xfrm>
            <a:off x="509028" y="4258892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 neural networks: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7DE7DB-474D-4EF1-934E-C8B9B6970156}"/>
                  </a:ext>
                </a:extLst>
              </p:cNvPr>
              <p:cNvSpPr txBox="1"/>
              <p:nvPr/>
            </p:nvSpPr>
            <p:spPr>
              <a:xfrm>
                <a:off x="840247" y="4796182"/>
                <a:ext cx="7428682" cy="147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target function in each subdomain is approximated by a linear function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7DE7DB-474D-4EF1-934E-C8B9B6970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" y="4796182"/>
                <a:ext cx="7428682" cy="1477649"/>
              </a:xfrm>
              <a:prstGeom prst="rect">
                <a:avLst/>
              </a:prstGeom>
              <a:blipFill>
                <a:blip r:embed="rId9"/>
                <a:stretch>
                  <a:fillRect l="-575" t="-82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8B7841F-FB0A-47F9-BBD1-919CAA740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77" y="2626135"/>
            <a:ext cx="3829885" cy="3063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886539"/>
                <a:ext cx="4076700" cy="129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Xavier initialization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50000 steps: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886539"/>
                <a:ext cx="4076700" cy="1292020"/>
              </a:xfrm>
              <a:prstGeom prst="rect">
                <a:avLst/>
              </a:prstGeom>
              <a:blipFill>
                <a:blip r:embed="rId5"/>
                <a:stretch>
                  <a:fillRect l="-1048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7A38B60A-05D9-4F93-BA4A-7795B0639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626135"/>
            <a:ext cx="3829885" cy="30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309716" y="1699894"/>
            <a:ext cx="8524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 with single hidden layer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Universal Approximation Theorem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4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2943A56-4459-4734-AA53-93BAFBCFF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178559"/>
            <a:ext cx="2988171" cy="23905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BCE5BBE-1106-4234-B627-A608F379A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83" y="2178558"/>
            <a:ext cx="2988173" cy="23905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D27B34C-FA2E-48EC-88C5-BACF7405E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54" y="2178556"/>
            <a:ext cx="2988171" cy="23905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C44FCCC-751B-4E63-B3CD-653F6A8E9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43" y="4471838"/>
            <a:ext cx="2844701" cy="22757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A59E8C7-23B8-4211-A2A7-A5069172B6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85" y="4481616"/>
            <a:ext cx="2809101" cy="224728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8CECE62-77C6-4763-BC01-68C1B7007050}"/>
              </a:ext>
            </a:extLst>
          </p:cNvPr>
          <p:cNvSpPr txBox="1"/>
          <p:nvPr/>
        </p:nvSpPr>
        <p:spPr>
          <a:xfrm>
            <a:off x="722560" y="26471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C39987-FBAF-47E3-AC16-81B9C28F52A2}"/>
              </a:ext>
            </a:extLst>
          </p:cNvPr>
          <p:cNvSpPr txBox="1"/>
          <p:nvPr/>
        </p:nvSpPr>
        <p:spPr>
          <a:xfrm>
            <a:off x="3604467" y="2680085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8EC8EC-BD3F-4F6E-9F85-007185C59791}"/>
              </a:ext>
            </a:extLst>
          </p:cNvPr>
          <p:cNvSpPr txBox="1"/>
          <p:nvPr/>
        </p:nvSpPr>
        <p:spPr>
          <a:xfrm>
            <a:off x="6626500" y="2689864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803FDF-4101-42CE-B068-39DF90F7A83D}"/>
              </a:ext>
            </a:extLst>
          </p:cNvPr>
          <p:cNvSpPr txBox="1"/>
          <p:nvPr/>
        </p:nvSpPr>
        <p:spPr>
          <a:xfrm>
            <a:off x="2250504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300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446A8-902F-46A7-8FBE-B799AE7A51B4}"/>
              </a:ext>
            </a:extLst>
          </p:cNvPr>
          <p:cNvSpPr txBox="1"/>
          <p:nvPr/>
        </p:nvSpPr>
        <p:spPr>
          <a:xfrm>
            <a:off x="5344939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256359" y="889873"/>
                <a:ext cx="4076700" cy="128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Xavier initialization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50000 steps: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359" y="889873"/>
                <a:ext cx="4076700" cy="1288686"/>
              </a:xfrm>
              <a:prstGeom prst="rect">
                <a:avLst/>
              </a:prstGeom>
              <a:blipFill>
                <a:blip r:embed="rId4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6BB498F-1508-4723-BD7C-9B0147CFF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7" y="2687479"/>
            <a:ext cx="3829885" cy="30639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B3A414-35E8-4331-AB17-404950D98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7479"/>
            <a:ext cx="3829885" cy="30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1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F4B798F-5673-4BC2-8C26-B151F196D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21" y="4580749"/>
            <a:ext cx="2818319" cy="22546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F32D0B-1115-48D2-930C-A41DBCDE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59" y="4538696"/>
            <a:ext cx="2899130" cy="23193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BCF545-0E88-4CC9-8B6C-6A8F4C228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85" y="2195020"/>
            <a:ext cx="3031410" cy="24251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D1F075-B1F7-4FED-85A5-5071D1737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65" y="2184885"/>
            <a:ext cx="3044080" cy="2435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61103D-C707-499F-8908-7CC99B502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" y="2137741"/>
            <a:ext cx="3103009" cy="248240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8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9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8CECE62-77C6-4763-BC01-68C1B7007050}"/>
              </a:ext>
            </a:extLst>
          </p:cNvPr>
          <p:cNvSpPr txBox="1"/>
          <p:nvPr/>
        </p:nvSpPr>
        <p:spPr>
          <a:xfrm>
            <a:off x="722560" y="26471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C39987-FBAF-47E3-AC16-81B9C28F52A2}"/>
              </a:ext>
            </a:extLst>
          </p:cNvPr>
          <p:cNvSpPr txBox="1"/>
          <p:nvPr/>
        </p:nvSpPr>
        <p:spPr>
          <a:xfrm>
            <a:off x="3604467" y="2680085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8EC8EC-BD3F-4F6E-9F85-007185C59791}"/>
              </a:ext>
            </a:extLst>
          </p:cNvPr>
          <p:cNvSpPr txBox="1"/>
          <p:nvPr/>
        </p:nvSpPr>
        <p:spPr>
          <a:xfrm>
            <a:off x="6626500" y="2689864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803FDF-4101-42CE-B068-39DF90F7A83D}"/>
              </a:ext>
            </a:extLst>
          </p:cNvPr>
          <p:cNvSpPr txBox="1"/>
          <p:nvPr/>
        </p:nvSpPr>
        <p:spPr>
          <a:xfrm>
            <a:off x="2250504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300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446A8-902F-46A7-8FBE-B799AE7A51B4}"/>
              </a:ext>
            </a:extLst>
          </p:cNvPr>
          <p:cNvSpPr txBox="1"/>
          <p:nvPr/>
        </p:nvSpPr>
        <p:spPr>
          <a:xfrm>
            <a:off x="5344939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4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EC369B1-3D56-48BE-BB33-80CC765105B0}"/>
              </a:ext>
            </a:extLst>
          </p:cNvPr>
          <p:cNvGrpSpPr/>
          <p:nvPr/>
        </p:nvGrpSpPr>
        <p:grpSpPr>
          <a:xfrm>
            <a:off x="342863" y="2801614"/>
            <a:ext cx="3757189" cy="2911431"/>
            <a:chOff x="4688721" y="4580749"/>
            <a:chExt cx="2818319" cy="225465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F4B798F-5673-4BC2-8C26-B151F196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721" y="4580749"/>
              <a:ext cx="2818319" cy="2254655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B7446A8-902F-46A7-8FBE-B799AE7A51B4}"/>
                </a:ext>
              </a:extLst>
            </p:cNvPr>
            <p:cNvSpPr txBox="1"/>
            <p:nvPr/>
          </p:nvSpPr>
          <p:spPr>
            <a:xfrm>
              <a:off x="5344939" y="4866796"/>
              <a:ext cx="154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step: 50000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19A9145-C4C5-4E90-9E88-E88DA53FA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78" y="2801614"/>
            <a:ext cx="3520199" cy="28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886539"/>
                <a:ext cx="4076700" cy="129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50000 steps: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886539"/>
                <a:ext cx="4076700" cy="1292020"/>
              </a:xfrm>
              <a:prstGeom prst="rect">
                <a:avLst/>
              </a:prstGeom>
              <a:blipFill>
                <a:blip r:embed="rId4"/>
                <a:stretch>
                  <a:fillRect l="-1048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3AEA169-2974-4F2C-84C4-3A359C3F0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29" y="2576052"/>
            <a:ext cx="3770856" cy="30166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048955-FA59-4899-B1AF-2E65DD87C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99773"/>
            <a:ext cx="3770856" cy="30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3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793B49C-B948-48DA-A1DF-00D601D8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21" y="4518867"/>
            <a:ext cx="2863653" cy="22909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DDF56BC-7F13-4459-8350-BE3EBCED9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64" y="4490979"/>
            <a:ext cx="2821294" cy="2257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2E35CC-C406-4B07-BDE3-34AF788A1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20" y="2228920"/>
            <a:ext cx="3000200" cy="2400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4289B3-D28A-427E-9B55-3CB07DED0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01" y="2228920"/>
            <a:ext cx="3000201" cy="24001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254BDB-F973-48E9-9AEA-7887A02FD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920"/>
            <a:ext cx="3000202" cy="240016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8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9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8CECE62-77C6-4763-BC01-68C1B7007050}"/>
              </a:ext>
            </a:extLst>
          </p:cNvPr>
          <p:cNvSpPr txBox="1"/>
          <p:nvPr/>
        </p:nvSpPr>
        <p:spPr>
          <a:xfrm>
            <a:off x="722560" y="26471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C39987-FBAF-47E3-AC16-81B9C28F52A2}"/>
              </a:ext>
            </a:extLst>
          </p:cNvPr>
          <p:cNvSpPr txBox="1"/>
          <p:nvPr/>
        </p:nvSpPr>
        <p:spPr>
          <a:xfrm>
            <a:off x="3604467" y="2680085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8EC8EC-BD3F-4F6E-9F85-007185C59791}"/>
              </a:ext>
            </a:extLst>
          </p:cNvPr>
          <p:cNvSpPr txBox="1"/>
          <p:nvPr/>
        </p:nvSpPr>
        <p:spPr>
          <a:xfrm>
            <a:off x="6626500" y="2689864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803FDF-4101-42CE-B068-39DF90F7A83D}"/>
              </a:ext>
            </a:extLst>
          </p:cNvPr>
          <p:cNvSpPr txBox="1"/>
          <p:nvPr/>
        </p:nvSpPr>
        <p:spPr>
          <a:xfrm>
            <a:off x="2250504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300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446A8-902F-46A7-8FBE-B799AE7A51B4}"/>
              </a:ext>
            </a:extLst>
          </p:cNvPr>
          <p:cNvSpPr txBox="1"/>
          <p:nvPr/>
        </p:nvSpPr>
        <p:spPr>
          <a:xfrm>
            <a:off x="5344939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4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20EC861-A2D2-404E-AE95-3D1DE3DAD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3" y="2682750"/>
            <a:ext cx="3722614" cy="29780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070669-B7C6-4BD8-B096-A356A4EDACC8}"/>
              </a:ext>
            </a:extLst>
          </p:cNvPr>
          <p:cNvSpPr txBox="1"/>
          <p:nvPr/>
        </p:nvSpPr>
        <p:spPr>
          <a:xfrm>
            <a:off x="985093" y="3059668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7C164A-3E10-4E63-B091-D945001BF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2750"/>
            <a:ext cx="3722614" cy="29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EB7682-BD29-4BEB-92E2-8823C47A9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45" y="2734112"/>
            <a:ext cx="3451306" cy="315284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4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029087"/>
                <a:ext cx="4076700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029087"/>
                <a:ext cx="4076700" cy="873572"/>
              </a:xfrm>
              <a:prstGeom prst="rect">
                <a:avLst/>
              </a:prstGeom>
              <a:blipFill>
                <a:blip r:embed="rId5"/>
                <a:stretch>
                  <a:fillRect l="-1048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AA4D4F-DEEF-4195-85BB-AAA8B736D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930012"/>
            <a:ext cx="3451306" cy="2761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EA27AC-0CDF-4423-963B-D0C01B9A9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81" y="2930011"/>
            <a:ext cx="3451307" cy="27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C09E6D95-E02C-4EDD-AF68-9FBDFD209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83" y="4760148"/>
            <a:ext cx="2622315" cy="20978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F88B01-B83C-4297-8F9C-96A06A61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06" y="4793137"/>
            <a:ext cx="2581079" cy="20648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34CAAA-4CDE-4844-9D89-209F2A236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16" y="2401310"/>
            <a:ext cx="3075457" cy="24603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4DAC7C-A61F-48C7-8405-BD4EECC62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15" y="2403871"/>
            <a:ext cx="3075457" cy="24603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47DC0C-CCBC-498A-9D8E-EDCA4BD55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5151"/>
            <a:ext cx="3075456" cy="24603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8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9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8CECE62-77C6-4763-BC01-68C1B7007050}"/>
              </a:ext>
            </a:extLst>
          </p:cNvPr>
          <p:cNvSpPr txBox="1"/>
          <p:nvPr/>
        </p:nvSpPr>
        <p:spPr>
          <a:xfrm>
            <a:off x="722560" y="26471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C39987-FBAF-47E3-AC16-81B9C28F52A2}"/>
              </a:ext>
            </a:extLst>
          </p:cNvPr>
          <p:cNvSpPr txBox="1"/>
          <p:nvPr/>
        </p:nvSpPr>
        <p:spPr>
          <a:xfrm>
            <a:off x="3604467" y="2680085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8EC8EC-BD3F-4F6E-9F85-007185C59791}"/>
              </a:ext>
            </a:extLst>
          </p:cNvPr>
          <p:cNvSpPr txBox="1"/>
          <p:nvPr/>
        </p:nvSpPr>
        <p:spPr>
          <a:xfrm>
            <a:off x="6626500" y="2689864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803FDF-4101-42CE-B068-39DF90F7A83D}"/>
              </a:ext>
            </a:extLst>
          </p:cNvPr>
          <p:cNvSpPr txBox="1"/>
          <p:nvPr/>
        </p:nvSpPr>
        <p:spPr>
          <a:xfrm>
            <a:off x="2250504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300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446A8-902F-46A7-8FBE-B799AE7A51B4}"/>
              </a:ext>
            </a:extLst>
          </p:cNvPr>
          <p:cNvSpPr txBox="1"/>
          <p:nvPr/>
        </p:nvSpPr>
        <p:spPr>
          <a:xfrm>
            <a:off x="5344939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8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7C713F7-7E9A-4FDE-A86D-081B6BE43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4" y="2682751"/>
            <a:ext cx="3553723" cy="284297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4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5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5070669-B7C6-4BD8-B096-A356A4EDACC8}"/>
              </a:ext>
            </a:extLst>
          </p:cNvPr>
          <p:cNvSpPr txBox="1"/>
          <p:nvPr/>
        </p:nvSpPr>
        <p:spPr>
          <a:xfrm>
            <a:off x="985093" y="3059668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2DCED3-8349-4F8D-A716-4A5C1316D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75" y="2776519"/>
            <a:ext cx="3553723" cy="28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309716" y="1699894"/>
            <a:ext cx="8524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 with single hidden layer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Universal Approximation Theorem</a:t>
            </a:r>
          </a:p>
        </p:txBody>
      </p:sp>
    </p:spTree>
    <p:extLst>
      <p:ext uri="{BB962C8B-B14F-4D97-AF65-F5344CB8AC3E}">
        <p14:creationId xmlns:p14="http://schemas.microsoft.com/office/powerpoint/2010/main" val="36244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233078" y="1106180"/>
                <a:ext cx="4076700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78" y="1106180"/>
                <a:ext cx="4076700" cy="873572"/>
              </a:xfrm>
              <a:prstGeom prst="rect">
                <a:avLst/>
              </a:prstGeom>
              <a:blipFill>
                <a:blip r:embed="rId4"/>
                <a:stretch>
                  <a:fillRect l="-897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7B3A414-35E8-4331-AB17-404950D98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9174"/>
            <a:ext cx="3022815" cy="2418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DB74C-17E0-48F7-8268-B8D18482B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92" y="2979174"/>
            <a:ext cx="3022816" cy="24182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E5EDBB-DB93-43B3-844C-78086815D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85" y="2979174"/>
            <a:ext cx="3022814" cy="24182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824113-EB11-4D16-B093-BB92832A5F9D}"/>
                  </a:ext>
                </a:extLst>
              </p:cNvPr>
              <p:cNvSpPr txBox="1"/>
              <p:nvPr/>
            </p:nvSpPr>
            <p:spPr>
              <a:xfrm>
                <a:off x="3268822" y="2389918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824113-EB11-4D16-B093-BB92832A5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2" y="2389918"/>
                <a:ext cx="29103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2E450B-4469-4C77-B663-ADE07C29D161}"/>
                  </a:ext>
                </a:extLst>
              </p:cNvPr>
              <p:cNvSpPr txBox="1"/>
              <p:nvPr/>
            </p:nvSpPr>
            <p:spPr>
              <a:xfrm>
                <a:off x="150244" y="5432684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2E450B-4469-4C77-B663-ADE07C29D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44" y="5432684"/>
                <a:ext cx="29103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23D949-7091-467A-BA08-C488E7E2D3F1}"/>
                  </a:ext>
                </a:extLst>
              </p:cNvPr>
              <p:cNvSpPr txBox="1"/>
              <p:nvPr/>
            </p:nvSpPr>
            <p:spPr>
              <a:xfrm>
                <a:off x="3173060" y="5432684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23D949-7091-467A-BA08-C488E7E2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60" y="5432684"/>
                <a:ext cx="2910348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54AC09-BC6A-463E-A998-B87F0E1D206E}"/>
                  </a:ext>
                </a:extLst>
              </p:cNvPr>
              <p:cNvSpPr txBox="1"/>
              <p:nvPr/>
            </p:nvSpPr>
            <p:spPr>
              <a:xfrm>
                <a:off x="6271428" y="5397426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54AC09-BC6A-463E-A998-B87F0E1D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28" y="5397426"/>
                <a:ext cx="29103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1E7B888-6119-4519-8E37-17ECDCFB9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r="19355"/>
          <a:stretch/>
        </p:blipFill>
        <p:spPr>
          <a:xfrm>
            <a:off x="4021709" y="3258969"/>
            <a:ext cx="1404574" cy="14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2 hidden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030562"/>
                <a:ext cx="4076700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∗2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Xavier initialization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030562"/>
                <a:ext cx="4076700" cy="873572"/>
              </a:xfrm>
              <a:prstGeom prst="rect">
                <a:avLst/>
              </a:prstGeom>
              <a:blipFill>
                <a:blip r:embed="rId4"/>
                <a:stretch>
                  <a:fillRect l="-1048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06F356B-5F99-4AF4-920A-54DC1B5A1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21429"/>
            <a:ext cx="3892198" cy="3113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26F67F-90B2-4EF9-B4F9-89082ED75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921429"/>
            <a:ext cx="3892197" cy="31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2 hidden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030562"/>
                <a:ext cx="4076700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∗2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Xavier initialization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030562"/>
                <a:ext cx="4076700" cy="873572"/>
              </a:xfrm>
              <a:prstGeom prst="rect">
                <a:avLst/>
              </a:prstGeom>
              <a:blipFill>
                <a:blip r:embed="rId4"/>
                <a:stretch>
                  <a:fillRect l="-1048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06F356B-5F99-4AF4-920A-54DC1B5A1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42" y="3113721"/>
            <a:ext cx="3829885" cy="30639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99CB80-E273-45E6-AC74-8DF7FA18D1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113721"/>
            <a:ext cx="3829885" cy="30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From 1D to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nD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F3EF6AF-80DD-43A0-BD3E-89E4F1372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5" y="1464533"/>
            <a:ext cx="3517428" cy="28139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DB3370E-D88C-4966-96FE-39FD5773EF53}"/>
                  </a:ext>
                </a:extLst>
              </p:cNvPr>
              <p:cNvSpPr txBox="1"/>
              <p:nvPr/>
            </p:nvSpPr>
            <p:spPr>
              <a:xfrm>
                <a:off x="3116826" y="819898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DB3370E-D88C-4966-96FE-39FD5773E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26" y="819898"/>
                <a:ext cx="29103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8B2A3941-578C-4559-BD98-7563AE83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36" y="1595394"/>
            <a:ext cx="4505393" cy="235654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5CA66DC-8A2D-4680-B14A-C8E170AA5B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84" y="4189984"/>
            <a:ext cx="2910348" cy="25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On Universal Approximation Theorem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701F89-49DE-4D1E-BC4A-13474DDEC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19" y="1149197"/>
            <a:ext cx="6384170" cy="16465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269918-C012-4EB2-91C4-D5DCF4C68C62}"/>
                  </a:ext>
                </a:extLst>
              </p:cNvPr>
              <p:cNvSpPr txBox="1"/>
              <p:nvPr/>
            </p:nvSpPr>
            <p:spPr>
              <a:xfrm>
                <a:off x="747251" y="3138878"/>
                <a:ext cx="64401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/>
                  <a:t>: 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Adaptive partition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activation functions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269918-C012-4EB2-91C4-D5DCF4C6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51" y="3138878"/>
                <a:ext cx="6440129" cy="923330"/>
              </a:xfrm>
              <a:prstGeom prst="rect">
                <a:avLst/>
              </a:prstGeom>
              <a:blipFill>
                <a:blip r:embed="rId4"/>
                <a:stretch>
                  <a:fillRect l="-663" t="-4636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8AD06AB-47B0-4CC8-8B89-963ABD203D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48" y="4127821"/>
            <a:ext cx="4810103" cy="24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7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54" y="1391321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2667195" y="2144047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3AFF5F-666B-4D5B-ACFD-ABE9C6B32D6F}"/>
                  </a:ext>
                </a:extLst>
              </p:cNvPr>
              <p:cNvSpPr txBox="1"/>
              <p:nvPr/>
            </p:nvSpPr>
            <p:spPr>
              <a:xfrm>
                <a:off x="672491" y="4851011"/>
                <a:ext cx="7677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3AFF5F-666B-4D5B-ACFD-ABE9C6B32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1" y="4851011"/>
                <a:ext cx="767776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0132D6-CFE1-47C0-8FB8-0ADA911F913A}"/>
              </a:ext>
            </a:extLst>
          </p:cNvPr>
          <p:cNvSpPr txBox="1"/>
          <p:nvPr/>
        </p:nvSpPr>
        <p:spPr>
          <a:xfrm>
            <a:off x="509028" y="4258892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rate: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5E3FED-3723-4485-A415-DCA3D67A9E8E}"/>
              </a:ext>
            </a:extLst>
          </p:cNvPr>
          <p:cNvSpPr txBox="1"/>
          <p:nvPr/>
        </p:nvSpPr>
        <p:spPr>
          <a:xfrm>
            <a:off x="509028" y="5282013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expansion: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0D932C0-0CBC-4FB6-B061-FADD2B8A090E}"/>
                  </a:ext>
                </a:extLst>
              </p:cNvPr>
              <p:cNvSpPr txBox="1"/>
              <p:nvPr/>
            </p:nvSpPr>
            <p:spPr>
              <a:xfrm>
                <a:off x="831439" y="5672957"/>
                <a:ext cx="7677765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0D932C0-0CBC-4FB6-B061-FADD2B8A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39" y="5672957"/>
                <a:ext cx="7677765" cy="887935"/>
              </a:xfrm>
              <a:prstGeom prst="rect">
                <a:avLst/>
              </a:prstGeom>
              <a:blipFill>
                <a:blip r:embed="rId10"/>
                <a:stretch>
                  <a:fillRect b="-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1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3AFF5F-666B-4D5B-ACFD-ABE9C6B32D6F}"/>
                  </a:ext>
                </a:extLst>
              </p:cNvPr>
              <p:cNvSpPr txBox="1"/>
              <p:nvPr/>
            </p:nvSpPr>
            <p:spPr>
              <a:xfrm>
                <a:off x="443891" y="1450586"/>
                <a:ext cx="7677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3AFF5F-666B-4D5B-ACFD-ABE9C6B32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1" y="1450586"/>
                <a:ext cx="767776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0132D6-CFE1-47C0-8FB8-0ADA911F913A}"/>
              </a:ext>
            </a:extLst>
          </p:cNvPr>
          <p:cNvSpPr txBox="1"/>
          <p:nvPr/>
        </p:nvSpPr>
        <p:spPr>
          <a:xfrm>
            <a:off x="280428" y="858467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rate: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5E3FED-3723-4485-A415-DCA3D67A9E8E}"/>
              </a:ext>
            </a:extLst>
          </p:cNvPr>
          <p:cNvSpPr txBox="1"/>
          <p:nvPr/>
        </p:nvSpPr>
        <p:spPr>
          <a:xfrm>
            <a:off x="280428" y="1881588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expansion: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0D932C0-0CBC-4FB6-B061-FADD2B8A090E}"/>
                  </a:ext>
                </a:extLst>
              </p:cNvPr>
              <p:cNvSpPr txBox="1"/>
              <p:nvPr/>
            </p:nvSpPr>
            <p:spPr>
              <a:xfrm>
                <a:off x="602839" y="2272532"/>
                <a:ext cx="7677765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0D932C0-0CBC-4FB6-B061-FADD2B8A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39" y="2272532"/>
                <a:ext cx="7677765" cy="887935"/>
              </a:xfrm>
              <a:prstGeom prst="rect">
                <a:avLst/>
              </a:prstGeom>
              <a:blipFill>
                <a:blip r:embed="rId4"/>
                <a:stretch>
                  <a:fillRect b="-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1375374" y="3697534"/>
                <a:ext cx="4076700" cy="249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𝑁𝑁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)2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≈2.09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74" y="3697534"/>
                <a:ext cx="4076700" cy="2493760"/>
              </a:xfrm>
              <a:prstGeom prst="rect">
                <a:avLst/>
              </a:prstGeom>
              <a:blipFill>
                <a:blip r:embed="rId5"/>
                <a:stretch>
                  <a:fillRect l="-1048" b="-1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BB8A606E-D6BD-4370-ADE5-C9063EDBFE0B}"/>
              </a:ext>
            </a:extLst>
          </p:cNvPr>
          <p:cNvGrpSpPr/>
          <p:nvPr/>
        </p:nvGrpSpPr>
        <p:grpSpPr>
          <a:xfrm>
            <a:off x="4282773" y="3697534"/>
            <a:ext cx="3485853" cy="2788682"/>
            <a:chOff x="4441721" y="3745242"/>
            <a:chExt cx="3485853" cy="278868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13CA158-6C2E-49EB-872A-5581485C3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721" y="3745242"/>
              <a:ext cx="3485853" cy="2788682"/>
            </a:xfrm>
            <a:prstGeom prst="rect">
              <a:avLst/>
            </a:prstGeom>
          </p:spPr>
        </p:pic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CBD7F39-AEA1-411D-BFF6-C59D82DECFDF}"/>
                </a:ext>
              </a:extLst>
            </p:cNvPr>
            <p:cNvCxnSpPr>
              <a:cxnSpLocks/>
            </p:cNvCxnSpPr>
            <p:nvPr/>
          </p:nvCxnSpPr>
          <p:spPr>
            <a:xfrm>
              <a:off x="6076950" y="4500563"/>
              <a:ext cx="228600" cy="300037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B2198A-526A-4366-AAEE-276020701FE5}"/>
                </a:ext>
              </a:extLst>
            </p:cNvPr>
            <p:cNvSpPr txBox="1"/>
            <p:nvPr/>
          </p:nvSpPr>
          <p:spPr>
            <a:xfrm>
              <a:off x="5629275" y="4131231"/>
              <a:ext cx="135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slope: 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5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 Neural Networks (DNNs): Universal Approximation Theorem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232400" y="1222772"/>
            <a:ext cx="3474611" cy="2004879"/>
            <a:chOff x="5151229" y="1346753"/>
            <a:chExt cx="3474611" cy="2004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232400" y="1859364"/>
                  <a:ext cx="3393440" cy="1492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</a:p>
                <a:p>
                  <a:pPr algn="ctr"/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400" y="1859364"/>
                  <a:ext cx="3393440" cy="1492268"/>
                </a:xfrm>
                <a:prstGeom prst="rect">
                  <a:avLst/>
                </a:prstGeom>
                <a:blipFill>
                  <a:blip r:embed="rId25"/>
                  <a:stretch>
                    <a:fillRect b="-1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/>
          <p:cNvSpPr/>
          <p:nvPr/>
        </p:nvSpPr>
        <p:spPr>
          <a:xfrm>
            <a:off x="6479905" y="6581001"/>
            <a:ext cx="2584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Hornik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Neural Networks, 1989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6801" y="4280373"/>
            <a:ext cx="80564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multilayer feedforward networks are capable of approximating any measurable function to any desired degree of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rate increases as the number of hidden units grows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755640" y="3323302"/>
                <a:ext cx="2346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40" y="3323302"/>
                <a:ext cx="2346960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7AEA88CC-58A0-4269-8F98-0C7A2E35EF59}"/>
              </a:ext>
            </a:extLst>
          </p:cNvPr>
          <p:cNvGrpSpPr/>
          <p:nvPr/>
        </p:nvGrpSpPr>
        <p:grpSpPr>
          <a:xfrm>
            <a:off x="639445" y="951223"/>
            <a:ext cx="5116231" cy="2717346"/>
            <a:chOff x="506801" y="843508"/>
            <a:chExt cx="5116231" cy="271734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1950ABC-DBC1-48C1-B7FA-6533961E3509}"/>
                </a:ext>
              </a:extLst>
            </p:cNvPr>
            <p:cNvGrpSpPr/>
            <p:nvPr/>
          </p:nvGrpSpPr>
          <p:grpSpPr>
            <a:xfrm>
              <a:off x="506801" y="1046480"/>
              <a:ext cx="4725599" cy="2514374"/>
              <a:chOff x="334081" y="1249680"/>
              <a:chExt cx="4725599" cy="2514374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58C750DE-62B0-4B86-92B4-B2C6EADDFF54}"/>
                  </a:ext>
                </a:extLst>
              </p:cNvPr>
              <p:cNvGrpSpPr/>
              <p:nvPr/>
            </p:nvGrpSpPr>
            <p:grpSpPr>
              <a:xfrm>
                <a:off x="334081" y="1249680"/>
                <a:ext cx="4725599" cy="2514374"/>
                <a:chOff x="2014680" y="794893"/>
                <a:chExt cx="5143358" cy="2938641"/>
              </a:xfrm>
            </p:grpSpPr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B7189A4B-46D7-4546-A170-6D613A9B5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99296" y="794893"/>
                  <a:ext cx="4493189" cy="2938641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2" name="对象 41">
                      <a:extLst>
                        <a:ext uri="{FF2B5EF4-FFF2-40B4-BE49-F238E27FC236}">
                          <a16:creationId xmlns:a16="http://schemas.microsoft.com/office/drawing/2014/main" id="{60D151A5-8E11-4214-9A4F-D1CCDBE00BF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2014680" y="1882775"/>
                    <a:ext cx="312882" cy="34417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306" name="Equation" r:id="rId28" imgW="126720" imgH="139680" progId="Equation.DSMT4">
                            <p:embed/>
                          </p:oleObj>
                        </mc:Choice>
                        <mc:Fallback>
                          <p:oleObj name="Equation" r:id="rId28" imgW="126720" imgH="139680" progId="Equation.DSMT4">
                            <p:embed/>
                            <p:pic>
                              <p:nvPicPr>
                                <p:cNvPr id="7" name="对象 6"/>
                                <p:cNvPicPr/>
                                <p:nvPr/>
                              </p:nvPicPr>
                              <p:blipFill>
                                <a:blip r:embed="rId2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14680" y="1882775"/>
                                  <a:ext cx="312882" cy="34417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7" name="对象 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550979354"/>
                        </p:ext>
                      </p:extLst>
                    </p:nvPr>
                  </p:nvGraphicFramePr>
                  <p:xfrm>
                    <a:off x="2014680" y="1882775"/>
                    <a:ext cx="312882" cy="34417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44" name="Equation" r:id="rId7" imgW="126720" imgH="139680" progId="Equation.DSMT4">
                            <p:embed/>
                          </p:oleObj>
                        </mc:Choice>
                        <mc:Fallback>
                          <p:oleObj name="Equation" r:id="rId7" imgW="126720" imgH="139680" progId="Equation.DSMT4">
                            <p:embed/>
                            <p:pic>
                              <p:nvPicPr>
                                <p:cNvPr id="13" name="对象 12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14680" y="1882775"/>
                                  <a:ext cx="312882" cy="34417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3" name="对象 42">
                      <a:extLst>
                        <a:ext uri="{FF2B5EF4-FFF2-40B4-BE49-F238E27FC236}">
                          <a16:creationId xmlns:a16="http://schemas.microsoft.com/office/drawing/2014/main" id="{03B6E8D3-24D6-4F5E-898B-CAAFBF28E145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6813550" y="1852613"/>
                    <a:ext cx="344488" cy="40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307" name="Equation" r:id="rId30" imgW="139680" imgH="164880" progId="Equation.DSMT4">
                            <p:embed/>
                          </p:oleObj>
                        </mc:Choice>
                        <mc:Fallback>
                          <p:oleObj name="Equation" r:id="rId30" imgW="139680" imgH="164880" progId="Equation.DSMT4">
                            <p:embed/>
                            <p:pic>
                              <p:nvPicPr>
                                <p:cNvPr id="9" name="对象 8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813550" y="1852613"/>
                                  <a:ext cx="344488" cy="40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9" name="对象 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95750796"/>
                        </p:ext>
                      </p:extLst>
                    </p:nvPr>
                  </p:nvGraphicFramePr>
                  <p:xfrm>
                    <a:off x="6813550" y="1852613"/>
                    <a:ext cx="344488" cy="40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45" name="Equation" r:id="rId11" imgW="139680" imgH="164880" progId="Equation.DSMT4">
                            <p:embed/>
                          </p:oleObj>
                        </mc:Choice>
                        <mc:Fallback>
                          <p:oleObj name="Equation" r:id="rId11" imgW="139680" imgH="164880" progId="Equation.DSMT4">
                            <p:embed/>
                            <p:pic>
                              <p:nvPicPr>
                                <p:cNvPr id="14" name="对象 13"/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813550" y="1852613"/>
                                  <a:ext cx="344488" cy="40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36752C8-EFC7-48AC-9648-7FFFEF3DB006}"/>
                      </a:ext>
                    </a:extLst>
                  </p:cNvPr>
                  <p:cNvSpPr txBox="1"/>
                  <p:nvPr/>
                </p:nvSpPr>
                <p:spPr>
                  <a:xfrm>
                    <a:off x="1778000" y="1249680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1249680"/>
                    <a:ext cx="77216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A5A382B8-535A-46F2-B823-7394A320D65F}"/>
                      </a:ext>
                    </a:extLst>
                  </p:cNvPr>
                  <p:cNvSpPr txBox="1"/>
                  <p:nvPr/>
                </p:nvSpPr>
                <p:spPr>
                  <a:xfrm>
                    <a:off x="1778000" y="1846319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1846319"/>
                    <a:ext cx="77216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BA5FCEFF-7F8C-4018-B85B-438DC9A874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680" y="2435854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680" y="2435854"/>
                    <a:ext cx="77216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F71D42CB-D556-4CCE-9E6A-CC96A6451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778000" y="3025389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3025389"/>
                    <a:ext cx="77216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0CCCA0BC-FA63-427E-A4E5-1396F8EB813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183" y="1283652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1283652"/>
                    <a:ext cx="77216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47C2D9F3-F7CA-46B3-84DE-B92FE5DB4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183" y="1837945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1837945"/>
                    <a:ext cx="77216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AF43F4D-170F-40D8-9FAD-A008A071BDC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183" y="2435854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2435854"/>
                    <a:ext cx="77216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134DD782-64B1-4561-BEE9-DBD0999E2B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183" y="3033763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3033763"/>
                    <a:ext cx="77216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98218F-BA3B-4D28-9B91-B372D5B1BC9E}"/>
                    </a:ext>
                  </a:extLst>
                </p:cNvPr>
                <p:cNvSpPr txBox="1"/>
                <p:nvPr/>
              </p:nvSpPr>
              <p:spPr>
                <a:xfrm>
                  <a:off x="1320656" y="943950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98218F-BA3B-4D28-9B91-B372D5B1B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656" y="943950"/>
                  <a:ext cx="772160" cy="391646"/>
                </a:xfrm>
                <a:prstGeom prst="rect">
                  <a:avLst/>
                </a:prstGeom>
                <a:blipFill>
                  <a:blip r:embed="rId3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C724994-080F-465E-A23A-894C4964625A}"/>
                    </a:ext>
                  </a:extLst>
                </p:cNvPr>
                <p:cNvSpPr txBox="1"/>
                <p:nvPr/>
              </p:nvSpPr>
              <p:spPr>
                <a:xfrm>
                  <a:off x="3854063" y="1335596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C724994-080F-465E-A23A-894C496462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063" y="1335596"/>
                  <a:ext cx="772160" cy="391646"/>
                </a:xfrm>
                <a:prstGeom prst="rect">
                  <a:avLst/>
                </a:prstGeom>
                <a:blipFill>
                  <a:blip r:embed="rId3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5AC00B9-FA14-4BDF-9697-82F8B9E548AD}"/>
                    </a:ext>
                  </a:extLst>
                </p:cNvPr>
                <p:cNvSpPr txBox="1"/>
                <p:nvPr/>
              </p:nvSpPr>
              <p:spPr>
                <a:xfrm>
                  <a:off x="2538216" y="843508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5AC00B9-FA14-4BDF-9697-82F8B9E54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216" y="843508"/>
                  <a:ext cx="772160" cy="391646"/>
                </a:xfrm>
                <a:prstGeom prst="rect">
                  <a:avLst/>
                </a:prstGeom>
                <a:blipFill>
                  <a:blip r:embed="rId3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05C8210-4574-44C9-9FDD-EAEBFCB020FC}"/>
                </a:ext>
              </a:extLst>
            </p:cNvPr>
            <p:cNvSpPr txBox="1"/>
            <p:nvPr/>
          </p:nvSpPr>
          <p:spPr>
            <a:xfrm>
              <a:off x="4944606" y="1820355"/>
              <a:ext cx="6784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 Neural Networks (DNNs): Universal Approximation Theorem</a:t>
            </a:r>
          </a:p>
        </p:txBody>
      </p:sp>
      <p:sp>
        <p:nvSpPr>
          <p:cNvPr id="22" name="矩形 21"/>
          <p:cNvSpPr/>
          <p:nvPr/>
        </p:nvSpPr>
        <p:spPr>
          <a:xfrm>
            <a:off x="6665436" y="6581001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Hornik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Neural Networks, 1989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2AB21C2-4511-473C-A2F3-BDD1BD2E90D4}"/>
              </a:ext>
            </a:extLst>
          </p:cNvPr>
          <p:cNvGrpSpPr/>
          <p:nvPr/>
        </p:nvGrpSpPr>
        <p:grpSpPr>
          <a:xfrm>
            <a:off x="639445" y="951223"/>
            <a:ext cx="5116231" cy="2717346"/>
            <a:chOff x="506801" y="843508"/>
            <a:chExt cx="5116231" cy="2717346"/>
          </a:xfrm>
        </p:grpSpPr>
        <p:grpSp>
          <p:nvGrpSpPr>
            <p:cNvPr id="4" name="组合 3"/>
            <p:cNvGrpSpPr/>
            <p:nvPr/>
          </p:nvGrpSpPr>
          <p:grpSpPr>
            <a:xfrm>
              <a:off x="506801" y="1046480"/>
              <a:ext cx="4725599" cy="2514374"/>
              <a:chOff x="334081" y="1249680"/>
              <a:chExt cx="4725599" cy="251437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34081" y="1249680"/>
                <a:ext cx="4725599" cy="2514374"/>
                <a:chOff x="2014680" y="794893"/>
                <a:chExt cx="5143358" cy="2938641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99296" y="794893"/>
                  <a:ext cx="4493189" cy="2938641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7" name="对象 6"/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2014680" y="1882775"/>
                    <a:ext cx="312882" cy="34417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380" name="Equation" r:id="rId5" imgW="126720" imgH="139680" progId="Equation.DSMT4">
                            <p:embed/>
                          </p:oleObj>
                        </mc:Choice>
                        <mc:Fallback>
                          <p:oleObj name="Equation" r:id="rId5" imgW="126720" imgH="139680" progId="Equation.DSMT4">
                            <p:embed/>
                            <p:pic>
                              <p:nvPicPr>
                                <p:cNvPr id="7" name="对象 6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14680" y="1882775"/>
                                  <a:ext cx="312882" cy="34417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7" name="对象 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550979354"/>
                        </p:ext>
                      </p:extLst>
                    </p:nvPr>
                  </p:nvGraphicFramePr>
                  <p:xfrm>
                    <a:off x="2014680" y="1882775"/>
                    <a:ext cx="312882" cy="34417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44" name="Equation" r:id="rId7" imgW="126720" imgH="139680" progId="Equation.DSMT4">
                            <p:embed/>
                          </p:oleObj>
                        </mc:Choice>
                        <mc:Fallback>
                          <p:oleObj name="Equation" r:id="rId7" imgW="126720" imgH="139680" progId="Equation.DSMT4">
                            <p:embed/>
                            <p:pic>
                              <p:nvPicPr>
                                <p:cNvPr id="13" name="对象 12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14680" y="1882775"/>
                                  <a:ext cx="312882" cy="34417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9" name="对象 8"/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6813550" y="1852613"/>
                    <a:ext cx="344488" cy="40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381" name="Equation" r:id="rId9" imgW="139680" imgH="164880" progId="Equation.DSMT4">
                            <p:embed/>
                          </p:oleObj>
                        </mc:Choice>
                        <mc:Fallback>
                          <p:oleObj name="Equation" r:id="rId9" imgW="139680" imgH="164880" progId="Equation.DSMT4">
                            <p:embed/>
                            <p:pic>
                              <p:nvPicPr>
                                <p:cNvPr id="9" name="对象 8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813550" y="1852613"/>
                                  <a:ext cx="344488" cy="40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9" name="对象 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95750796"/>
                        </p:ext>
                      </p:extLst>
                    </p:nvPr>
                  </p:nvGraphicFramePr>
                  <p:xfrm>
                    <a:off x="6813550" y="1852613"/>
                    <a:ext cx="344488" cy="40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45" name="Equation" r:id="rId11" imgW="139680" imgH="164880" progId="Equation.DSMT4">
                            <p:embed/>
                          </p:oleObj>
                        </mc:Choice>
                        <mc:Fallback>
                          <p:oleObj name="Equation" r:id="rId11" imgW="139680" imgH="164880" progId="Equation.DSMT4">
                            <p:embed/>
                            <p:pic>
                              <p:nvPicPr>
                                <p:cNvPr id="14" name="对象 13"/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813550" y="1852613"/>
                                  <a:ext cx="344488" cy="40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778000" y="1249680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1249680"/>
                    <a:ext cx="77216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778000" y="1846319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1846319"/>
                    <a:ext cx="77216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757680" y="2435854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680" y="2435854"/>
                    <a:ext cx="77216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778000" y="3025389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3025389"/>
                    <a:ext cx="77216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2909183" y="1283652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1283652"/>
                    <a:ext cx="77216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2909183" y="1837945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1837945"/>
                    <a:ext cx="77216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2909183" y="2435854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2435854"/>
                    <a:ext cx="77216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909183" y="3033763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3033763"/>
                    <a:ext cx="77216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320656" y="943950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656" y="943950"/>
                  <a:ext cx="772160" cy="391646"/>
                </a:xfrm>
                <a:prstGeom prst="rect">
                  <a:avLst/>
                </a:prstGeom>
                <a:blipFill>
                  <a:blip r:embed="rId2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54063" y="1335596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063" y="1335596"/>
                  <a:ext cx="772160" cy="391646"/>
                </a:xfrm>
                <a:prstGeom prst="rect">
                  <a:avLst/>
                </a:prstGeom>
                <a:blipFill>
                  <a:blip r:embed="rId2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538216" y="843508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216" y="843508"/>
                  <a:ext cx="772160" cy="391646"/>
                </a:xfrm>
                <a:prstGeom prst="rect">
                  <a:avLst/>
                </a:prstGeom>
                <a:blipFill>
                  <a:blip r:embed="rId2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2B310FD-7F4A-4CB2-AE6E-AFAAD35D6ECE}"/>
                </a:ext>
              </a:extLst>
            </p:cNvPr>
            <p:cNvSpPr txBox="1"/>
            <p:nvPr/>
          </p:nvSpPr>
          <p:spPr>
            <a:xfrm>
              <a:off x="4944606" y="1820355"/>
              <a:ext cx="6784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B350B54-4082-4671-9FE7-4F4210FDAA3F}"/>
                  </a:ext>
                </a:extLst>
              </p:cNvPr>
              <p:cNvSpPr txBox="1"/>
              <p:nvPr/>
            </p:nvSpPr>
            <p:spPr>
              <a:xfrm>
                <a:off x="1022555" y="3928743"/>
                <a:ext cx="8121445" cy="2608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hidden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hidden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…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last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B350B54-4082-4671-9FE7-4F4210FDA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5" y="3928743"/>
                <a:ext cx="8121445" cy="2608535"/>
              </a:xfrm>
              <a:prstGeom prst="rect">
                <a:avLst/>
              </a:prstGeom>
              <a:blipFill>
                <a:blip r:embed="rId24"/>
                <a:stretch>
                  <a:fillRect l="-526" t="-935" b="-2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00EFF1-1C5F-4222-A22E-9165A0BA64C4}"/>
                  </a:ext>
                </a:extLst>
              </p:cNvPr>
              <p:cNvSpPr txBox="1"/>
              <p:nvPr/>
            </p:nvSpPr>
            <p:spPr>
              <a:xfrm>
                <a:off x="5480083" y="1238706"/>
                <a:ext cx="3392876" cy="204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Width: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Depth: # of hidden layers + 1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function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00EFF1-1C5F-4222-A22E-9165A0BA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83" y="1238706"/>
                <a:ext cx="3392876" cy="2042226"/>
              </a:xfrm>
              <a:prstGeom prst="rect">
                <a:avLst/>
              </a:prstGeom>
              <a:blipFill>
                <a:blip r:embed="rId25"/>
                <a:stretch>
                  <a:fillRect l="-1257" b="-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DNNs: About activation functions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D94F79C-8D3D-408A-9DC1-DA7BF705A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0" y="825910"/>
            <a:ext cx="8636979" cy="434008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4A426E8-F1AA-45F9-B47C-9A9375D361C4}"/>
              </a:ext>
            </a:extLst>
          </p:cNvPr>
          <p:cNvSpPr txBox="1"/>
          <p:nvPr/>
        </p:nvSpPr>
        <p:spPr>
          <a:xfrm>
            <a:off x="442452" y="5165992"/>
            <a:ext cx="8259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choice: tanh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very deep NNs, try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 activation function first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DNNs: Optimization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6801" y="1046480"/>
            <a:ext cx="4725599" cy="2514374"/>
            <a:chOff x="334081" y="1249680"/>
            <a:chExt cx="4725599" cy="2514374"/>
          </a:xfrm>
        </p:grpSpPr>
        <p:grpSp>
          <p:nvGrpSpPr>
            <p:cNvPr id="5" name="组合 4"/>
            <p:cNvGrpSpPr/>
            <p:nvPr/>
          </p:nvGrpSpPr>
          <p:grpSpPr>
            <a:xfrm>
              <a:off x="334081" y="1249680"/>
              <a:ext cx="4725599" cy="2514374"/>
              <a:chOff x="2014680" y="794893"/>
              <a:chExt cx="5143358" cy="293864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9296" y="794893"/>
                <a:ext cx="4493189" cy="293864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" name="对象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92" name="Equation" r:id="rId5" imgW="126720" imgH="139680" progId="Equation.DSMT4">
                          <p:embed/>
                        </p:oleObj>
                      </mc:Choice>
                      <mc:Fallback>
                        <p:oleObj name="Equation" r:id="rId5" imgW="126720" imgH="139680" progId="Equation.DSMT4">
                          <p:embed/>
                          <p:pic>
                            <p:nvPicPr>
                              <p:cNvPr id="7" name="对象 6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7" name="对象 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50979354"/>
                      </p:ext>
                    </p:extLst>
                  </p:nvPr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44" name="Equation" r:id="rId7" imgW="126720" imgH="139680" progId="Equation.DSMT4">
                          <p:embed/>
                        </p:oleObj>
                      </mc:Choice>
                      <mc:Fallback>
                        <p:oleObj name="Equation" r:id="rId7" imgW="126720" imgH="139680" progId="Equation.DSMT4">
                          <p:embed/>
                          <p:pic>
                            <p:nvPicPr>
                              <p:cNvPr id="13" name="对象 12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" name="对象 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13550" y="1852613"/>
                  <a:ext cx="344488" cy="4064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93" name="Equation" r:id="rId9" imgW="139680" imgH="164880" progId="Equation.DSMT4">
                          <p:embed/>
                        </p:oleObj>
                      </mc:Choice>
                      <mc:Fallback>
                        <p:oleObj name="Equation" r:id="rId9" imgW="139680" imgH="164880" progId="Equation.DSMT4">
                          <p:embed/>
                          <p:pic>
                            <p:nvPicPr>
                              <p:cNvPr id="9" name="对象 8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13550" y="1852613"/>
                                <a:ext cx="344488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9" name="对象 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95750796"/>
                      </p:ext>
                    </p:extLst>
                  </p:nvPr>
                </p:nvGraphicFramePr>
                <p:xfrm>
                  <a:off x="6813550" y="1852613"/>
                  <a:ext cx="344488" cy="4064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45" name="Equation" r:id="rId11" imgW="139680" imgH="164880" progId="Equation.DSMT4">
                          <p:embed/>
                        </p:oleObj>
                      </mc:Choice>
                      <mc:Fallback>
                        <p:oleObj name="Equation" r:id="rId11" imgW="139680" imgH="164880" progId="Equation.DSMT4">
                          <p:embed/>
                          <p:pic>
                            <p:nvPicPr>
                              <p:cNvPr id="14" name="对象 13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13550" y="1852613"/>
                                <a:ext cx="344488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20656" y="943950"/>
                <a:ext cx="77216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56" y="943950"/>
                <a:ext cx="772160" cy="391646"/>
              </a:xfrm>
              <a:prstGeom prst="rect">
                <a:avLst/>
              </a:prstGeom>
              <a:blipFill>
                <a:blip r:embed="rId2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54063" y="1335596"/>
                <a:ext cx="77216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63" y="1335596"/>
                <a:ext cx="772160" cy="391646"/>
              </a:xfrm>
              <a:prstGeom prst="rect">
                <a:avLst/>
              </a:prstGeom>
              <a:blipFill>
                <a:blip r:embed="rId2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538216" y="843508"/>
                <a:ext cx="77216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16" y="843508"/>
                <a:ext cx="772160" cy="391646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5232400" y="1222772"/>
            <a:ext cx="3416215" cy="1992233"/>
            <a:chOff x="5151229" y="1346753"/>
            <a:chExt cx="3416215" cy="1992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174004" y="1846718"/>
                  <a:ext cx="3393440" cy="1492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</a:p>
                <a:p>
                  <a:pPr algn="ctr"/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004" y="1846718"/>
                  <a:ext cx="3393440" cy="1492268"/>
                </a:xfrm>
                <a:prstGeom prst="rect">
                  <a:avLst/>
                </a:prstGeom>
                <a:blipFill>
                  <a:blip r:embed="rId25"/>
                  <a:stretch>
                    <a:fillRect b="-1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/>
          <p:cNvSpPr/>
          <p:nvPr/>
        </p:nvSpPr>
        <p:spPr>
          <a:xfrm>
            <a:off x="6665436" y="6581001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Hornik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Neural Networks, 1989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755640" y="3323302"/>
                <a:ext cx="2346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40" y="3323302"/>
                <a:ext cx="2346960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92B310FD-7F4A-4CB2-AE6E-AFAAD35D6ECE}"/>
              </a:ext>
            </a:extLst>
          </p:cNvPr>
          <p:cNvSpPr txBox="1"/>
          <p:nvPr/>
        </p:nvSpPr>
        <p:spPr>
          <a:xfrm>
            <a:off x="4944606" y="1820355"/>
            <a:ext cx="6784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EBCBCE-9884-4845-B641-D7050158A3D8}"/>
              </a:ext>
            </a:extLst>
          </p:cNvPr>
          <p:cNvSpPr txBox="1"/>
          <p:nvPr/>
        </p:nvSpPr>
        <p:spPr>
          <a:xfrm>
            <a:off x="481073" y="3788960"/>
            <a:ext cx="80564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multilayer feedforward networks are capable of approximating any measurable function to any desired degree of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rate increases as the number of hidden units grows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E71C554-E56C-4B0C-944A-94D552CEC248}"/>
                  </a:ext>
                </a:extLst>
              </p:cNvPr>
              <p:cNvSpPr txBox="1"/>
              <p:nvPr/>
            </p:nvSpPr>
            <p:spPr>
              <a:xfrm>
                <a:off x="794270" y="5304601"/>
                <a:ext cx="8056476" cy="112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(stochastic gradient decent)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E71C554-E56C-4B0C-944A-94D552CEC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0" y="5304601"/>
                <a:ext cx="8056476" cy="1120050"/>
              </a:xfrm>
              <a:prstGeom prst="rect">
                <a:avLst/>
              </a:prstGeom>
              <a:blipFill>
                <a:blip r:embed="rId27"/>
                <a:stretch>
                  <a:fillRect l="-756" t="-2174" b="-8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NN for regression problems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74370CF-A457-4D03-AB92-42052E4EA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/>
          <a:stretch/>
        </p:blipFill>
        <p:spPr>
          <a:xfrm>
            <a:off x="1034844" y="756138"/>
            <a:ext cx="7251291" cy="41569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337ED8-5DEE-4F19-9EFB-68592128D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6" y="4913129"/>
            <a:ext cx="7800989" cy="16436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088A2A-00A2-47E2-8E3E-1EC577F8B1D9}"/>
              </a:ext>
            </a:extLst>
          </p:cNvPr>
          <p:cNvSpPr txBox="1"/>
          <p:nvPr/>
        </p:nvSpPr>
        <p:spPr>
          <a:xfrm>
            <a:off x="3559278" y="2718793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309716" y="1699894"/>
            <a:ext cx="8524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NN with single hidden layer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Universal Approximation Theorem</a:t>
            </a:r>
          </a:p>
        </p:txBody>
      </p:sp>
    </p:spTree>
    <p:extLst>
      <p:ext uri="{BB962C8B-B14F-4D97-AF65-F5344CB8AC3E}">
        <p14:creationId xmlns:p14="http://schemas.microsoft.com/office/powerpoint/2010/main" val="1861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14246</TotalTime>
  <Words>1610</Words>
  <Application>Microsoft Office PowerPoint</Application>
  <PresentationFormat>全屏显示(4:3)</PresentationFormat>
  <Paragraphs>413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1247</cp:revision>
  <dcterms:created xsi:type="dcterms:W3CDTF">2017-09-04T15:34:47Z</dcterms:created>
  <dcterms:modified xsi:type="dcterms:W3CDTF">2024-03-15T03:11:31Z</dcterms:modified>
</cp:coreProperties>
</file>