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sldIdLst>
    <p:sldId id="256" r:id="rId2"/>
    <p:sldId id="333" r:id="rId3"/>
    <p:sldId id="523" r:id="rId4"/>
    <p:sldId id="543" r:id="rId5"/>
    <p:sldId id="544" r:id="rId6"/>
    <p:sldId id="546" r:id="rId7"/>
    <p:sldId id="547" r:id="rId8"/>
    <p:sldId id="548" r:id="rId9"/>
    <p:sldId id="549" r:id="rId10"/>
    <p:sldId id="486" r:id="rId11"/>
    <p:sldId id="527" r:id="rId12"/>
    <p:sldId id="528" r:id="rId13"/>
    <p:sldId id="524" r:id="rId14"/>
    <p:sldId id="526" r:id="rId15"/>
    <p:sldId id="529" r:id="rId16"/>
    <p:sldId id="531" r:id="rId17"/>
    <p:sldId id="530" r:id="rId18"/>
    <p:sldId id="532" r:id="rId19"/>
    <p:sldId id="537" r:id="rId20"/>
    <p:sldId id="533" r:id="rId21"/>
    <p:sldId id="534" r:id="rId22"/>
    <p:sldId id="542" r:id="rId23"/>
    <p:sldId id="535" r:id="rId24"/>
    <p:sldId id="536" r:id="rId25"/>
    <p:sldId id="538" r:id="rId26"/>
    <p:sldId id="539" r:id="rId27"/>
    <p:sldId id="541" r:id="rId28"/>
    <p:sldId id="33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8FD"/>
    <a:srgbClr val="3333FD"/>
    <a:srgbClr val="0000CC"/>
    <a:srgbClr val="CC1704"/>
    <a:srgbClr val="000099"/>
    <a:srgbClr val="003399"/>
    <a:srgbClr val="673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5619" autoAdjust="0"/>
  </p:normalViewPr>
  <p:slideViewPr>
    <p:cSldViewPr snapToGrid="0">
      <p:cViewPr varScale="1">
        <p:scale>
          <a:sx n="97" d="100"/>
          <a:sy n="97" d="100"/>
        </p:scale>
        <p:origin x="20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4CD06-CDB8-463C-82C0-327730F8ACA7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96392-4F4E-4DC5-B4DA-6DF644E23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35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08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10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02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98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18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26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33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14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35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55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827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77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129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0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53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858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165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916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613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37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92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62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96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00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36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11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05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6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7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2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1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6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D91E-FFF0-45B5-AFE0-22E101FDFDB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7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452A146-20B8-4FD8-A214-319B3897D56E}"/>
              </a:ext>
            </a:extLst>
          </p:cNvPr>
          <p:cNvSpPr txBox="1"/>
          <p:nvPr/>
        </p:nvSpPr>
        <p:spPr>
          <a:xfrm>
            <a:off x="375658" y="246221"/>
            <a:ext cx="83926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Scientific Machine Learning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82D0D78-D0B9-403E-B5AC-66E83F5AC8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207" y="155558"/>
            <a:ext cx="973866" cy="7045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2604B1-DFD6-4A0E-BA4B-23A06DBE53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5" r="82409"/>
          <a:stretch/>
        </p:blipFill>
        <p:spPr>
          <a:xfrm>
            <a:off x="992586" y="37675"/>
            <a:ext cx="893400" cy="9403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B7CEB32-1021-4218-A4D5-F1083BF5322E}"/>
              </a:ext>
            </a:extLst>
          </p:cNvPr>
          <p:cNvSpPr txBox="1"/>
          <p:nvPr/>
        </p:nvSpPr>
        <p:spPr>
          <a:xfrm>
            <a:off x="629265" y="1784198"/>
            <a:ext cx="8239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10: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Operator-Learning operators using neural networks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6BF80A-5EF6-4539-ACB8-DA297CF81EAA}"/>
              </a:ext>
            </a:extLst>
          </p:cNvPr>
          <p:cNvSpPr txBox="1"/>
          <p:nvPr/>
        </p:nvSpPr>
        <p:spPr>
          <a:xfrm>
            <a:off x="629265" y="3137509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孟旭辉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126DFE-D15F-47B5-9240-27C4587C9024}"/>
              </a:ext>
            </a:extLst>
          </p:cNvPr>
          <p:cNvSpPr txBox="1"/>
          <p:nvPr/>
        </p:nvSpPr>
        <p:spPr>
          <a:xfrm>
            <a:off x="629265" y="3648390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数学与统计学院数学与应用学科交叉创新研究院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1EAB51D-75B4-4BB3-B37B-27082A9E9E93}"/>
              </a:ext>
            </a:extLst>
          </p:cNvPr>
          <p:cNvSpPr txBox="1"/>
          <p:nvPr/>
        </p:nvSpPr>
        <p:spPr>
          <a:xfrm>
            <a:off x="629265" y="6242447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4/17/2023</a:t>
            </a:r>
            <a:endParaRPr lang="zh-CN" altLang="en-US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9D2569-83C5-47AE-B0C1-B755D485CBD5}"/>
              </a:ext>
            </a:extLst>
          </p:cNvPr>
          <p:cNvSpPr txBox="1"/>
          <p:nvPr/>
        </p:nvSpPr>
        <p:spPr>
          <a:xfrm>
            <a:off x="629265" y="4213821"/>
            <a:ext cx="7885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办公室：欣苑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栋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111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室</a:t>
            </a:r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Email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xuhui_meng@hust.edu.cn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1361427-37D8-46C8-9C84-F47E163DF02A}"/>
              </a:ext>
            </a:extLst>
          </p:cNvPr>
          <p:cNvSpPr/>
          <p:nvPr/>
        </p:nvSpPr>
        <p:spPr>
          <a:xfrm>
            <a:off x="2497488" y="5505133"/>
            <a:ext cx="4149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https://github.com/XuhuiM/SciML-Course</a:t>
            </a:r>
          </a:p>
        </p:txBody>
      </p:sp>
    </p:spTree>
    <p:extLst>
      <p:ext uri="{BB962C8B-B14F-4D97-AF65-F5344CB8AC3E}">
        <p14:creationId xmlns:p14="http://schemas.microsoft.com/office/powerpoint/2010/main" val="60508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Fourier Neural Operator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E26E1F-9EDD-4AA7-9879-5EA856166F61}"/>
              </a:ext>
            </a:extLst>
          </p:cNvPr>
          <p:cNvSpPr txBox="1"/>
          <p:nvPr/>
        </p:nvSpPr>
        <p:spPr>
          <a:xfrm>
            <a:off x="7531510" y="6629484"/>
            <a:ext cx="2359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Z. Li, et al., ICLR, 2020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2D45B4-8981-4E55-A36C-97389968C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500" y="1408386"/>
            <a:ext cx="2925000" cy="735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143BBC4-D34B-41D1-B887-28B807ACA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77157"/>
            <a:ext cx="9144000" cy="248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2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Convolution Theorem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E26E1F-9EDD-4AA7-9879-5EA856166F61}"/>
              </a:ext>
            </a:extLst>
          </p:cNvPr>
          <p:cNvSpPr txBox="1"/>
          <p:nvPr/>
        </p:nvSpPr>
        <p:spPr>
          <a:xfrm>
            <a:off x="8308259" y="6581001"/>
            <a:ext cx="2359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Wiki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DDB227-ACA3-4709-B451-287526112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365" y="1169704"/>
            <a:ext cx="4867954" cy="4477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B434F5C-B383-46F1-B9E0-1A982CC91F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366" y="2125303"/>
            <a:ext cx="3715268" cy="102884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A573FF0-9A5C-4837-B509-F4ECFFF894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761" y="3722135"/>
            <a:ext cx="3248478" cy="73352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14F08A8-4B34-4D73-B081-631951DE51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29" y="4884701"/>
            <a:ext cx="3343742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3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Fourier Neural Operator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E26E1F-9EDD-4AA7-9879-5EA856166F61}"/>
              </a:ext>
            </a:extLst>
          </p:cNvPr>
          <p:cNvSpPr txBox="1"/>
          <p:nvPr/>
        </p:nvSpPr>
        <p:spPr>
          <a:xfrm>
            <a:off x="7531510" y="6629484"/>
            <a:ext cx="2359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Z. Li, et al., ICLR, 2021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2D45B4-8981-4E55-A36C-97389968C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500" y="1054425"/>
            <a:ext cx="2925000" cy="735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143BBC4-D34B-41D1-B887-28B807ACAD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8011"/>
          <a:stretch/>
        </p:blipFill>
        <p:spPr>
          <a:xfrm>
            <a:off x="0" y="2087712"/>
            <a:ext cx="9144000" cy="5460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6A7D39C-AE94-47EB-A35B-F246C82AC12F}"/>
                  </a:ext>
                </a:extLst>
              </p:cNvPr>
              <p:cNvSpPr txBox="1"/>
              <p:nvPr/>
            </p:nvSpPr>
            <p:spPr>
              <a:xfrm>
                <a:off x="1799303" y="3500284"/>
                <a:ext cx="5545393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=∫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6A7D39C-AE94-47EB-A35B-F246C82AC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303" y="3500284"/>
                <a:ext cx="5545393" cy="379848"/>
              </a:xfrm>
              <a:prstGeom prst="rect">
                <a:avLst/>
              </a:prstGeom>
              <a:blipFill>
                <a:blip r:embed="rId5"/>
                <a:stretch>
                  <a:fillRect b="-17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D8A5E5E-1FCA-4CE6-A800-6976A78523EF}"/>
              </a:ext>
            </a:extLst>
          </p:cNvPr>
          <p:cNvCxnSpPr>
            <a:stCxn id="10" idx="2"/>
            <a:endCxn id="2" idx="0"/>
          </p:cNvCxnSpPr>
          <p:nvPr/>
        </p:nvCxnSpPr>
        <p:spPr>
          <a:xfrm>
            <a:off x="4572000" y="2633810"/>
            <a:ext cx="0" cy="8664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CC2FCCB-63D8-494D-A230-060849E69FD4}"/>
                  </a:ext>
                </a:extLst>
              </p:cNvPr>
              <p:cNvSpPr txBox="1"/>
              <p:nvPr/>
            </p:nvSpPr>
            <p:spPr>
              <a:xfrm>
                <a:off x="1804222" y="4822153"/>
                <a:ext cx="5545393" cy="40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=∫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CC2FCCB-63D8-494D-A230-060849E69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222" y="4822153"/>
                <a:ext cx="5545393" cy="407163"/>
              </a:xfrm>
              <a:prstGeom prst="rect">
                <a:avLst/>
              </a:prstGeom>
              <a:blipFill>
                <a:blip r:embed="rId6"/>
                <a:stretch>
                  <a:fillRect t="-5970" b="-13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EEA20EA-6C31-44E3-B8DE-00B724BF0B89}"/>
              </a:ext>
            </a:extLst>
          </p:cNvPr>
          <p:cNvCxnSpPr/>
          <p:nvPr/>
        </p:nvCxnSpPr>
        <p:spPr>
          <a:xfrm>
            <a:off x="4567082" y="3880132"/>
            <a:ext cx="0" cy="8664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28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Fourier Neural Operator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D1B663-3191-44CB-AD88-7F435FC90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29207"/>
            <a:ext cx="9144000" cy="29953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B790C4B-3594-49C1-B480-3564DF9E15E6}"/>
                  </a:ext>
                </a:extLst>
              </p:cNvPr>
              <p:cNvSpPr txBox="1"/>
              <p:nvPr/>
            </p:nvSpPr>
            <p:spPr>
              <a:xfrm>
                <a:off x="2664542" y="945114"/>
                <a:ext cx="38149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B790C4B-3594-49C1-B480-3564DF9E1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542" y="945114"/>
                <a:ext cx="3814916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44E26E1F-9EDD-4AA7-9879-5EA856166F61}"/>
              </a:ext>
            </a:extLst>
          </p:cNvPr>
          <p:cNvSpPr txBox="1"/>
          <p:nvPr/>
        </p:nvSpPr>
        <p:spPr>
          <a:xfrm>
            <a:off x="7531510" y="6629484"/>
            <a:ext cx="2359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Z. Li, et al., ICLR, 2021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4DA8BD-4CC1-444E-A3C5-3E93A0E433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58" y="1378329"/>
            <a:ext cx="7411484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5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FNO: Universal Approximation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E26E1F-9EDD-4AA7-9879-5EA856166F61}"/>
              </a:ext>
            </a:extLst>
          </p:cNvPr>
          <p:cNvSpPr txBox="1"/>
          <p:nvPr/>
        </p:nvSpPr>
        <p:spPr>
          <a:xfrm>
            <a:off x="7344697" y="6581001"/>
            <a:ext cx="2359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Kovichki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JML, 2021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C63283-37A3-4F1A-8AAC-B7F457979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5" y="4420574"/>
            <a:ext cx="8022066" cy="16754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81FA018-529E-4A85-93F4-98FD56A0D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48590"/>
            <a:ext cx="9144000" cy="299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5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FNO: Universal Approximation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E26E1F-9EDD-4AA7-9879-5EA856166F61}"/>
              </a:ext>
            </a:extLst>
          </p:cNvPr>
          <p:cNvSpPr txBox="1"/>
          <p:nvPr/>
        </p:nvSpPr>
        <p:spPr>
          <a:xfrm>
            <a:off x="7344697" y="6581001"/>
            <a:ext cx="2359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Kovichki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JML, 2021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C63283-37A3-4F1A-8AAC-B7F457979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5" y="4420574"/>
            <a:ext cx="8022066" cy="16754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81FA018-529E-4A85-93F4-98FD56A0D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48590"/>
            <a:ext cx="9144000" cy="299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5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Normalization of training data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F1BF80-BE92-495B-B21D-600E67C49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3540"/>
            <a:ext cx="8926171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3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DeepONet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vs FNO: Burgers equation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D7C87A-5996-4E2A-951A-69945975D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100" y="1349395"/>
            <a:ext cx="3543795" cy="5144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2F0470-B652-4DCA-8B2F-81EE8BAE32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66" y="2370145"/>
            <a:ext cx="8630854" cy="8097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F89A836-DE9D-47FE-92EC-FD52C72249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66" y="3678117"/>
            <a:ext cx="8707065" cy="98121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AE8D468-7B82-4B32-9B9D-ACE6F9D77BD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1" b="40675"/>
          <a:stretch/>
        </p:blipFill>
        <p:spPr>
          <a:xfrm>
            <a:off x="1223493" y="5157563"/>
            <a:ext cx="6620799" cy="107171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2EC01D4-266D-4567-B162-38456D40FFBA}"/>
              </a:ext>
            </a:extLst>
          </p:cNvPr>
          <p:cNvSpPr txBox="1"/>
          <p:nvPr/>
        </p:nvSpPr>
        <p:spPr>
          <a:xfrm>
            <a:off x="6597445" y="6589013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Lu&amp;Meng&amp;Cai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CMAME, 2022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67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DeepONet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vs FNO: Darcy Problem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EC01D4-266D-4567-B162-38456D40FFBA}"/>
              </a:ext>
            </a:extLst>
          </p:cNvPr>
          <p:cNvSpPr txBox="1"/>
          <p:nvPr/>
        </p:nvSpPr>
        <p:spPr>
          <a:xfrm>
            <a:off x="6597445" y="6589013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Lu&amp;Meng&amp;Cai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CMAME, 2022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B4E039-4487-4960-81DE-5CB6EFFEC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83" y="834596"/>
            <a:ext cx="8659433" cy="10002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6081DA5-95FE-484C-9185-5F62D305AA9C}"/>
                  </a:ext>
                </a:extLst>
              </p:cNvPr>
              <p:cNvSpPr txBox="1"/>
              <p:nvPr/>
            </p:nvSpPr>
            <p:spPr>
              <a:xfrm>
                <a:off x="1238865" y="2202426"/>
                <a:ext cx="599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6081DA5-95FE-484C-9185-5F62D305A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865" y="2202426"/>
                <a:ext cx="5997677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41F32E7A-C0C0-415E-86E2-8279040BBA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865" y="4632306"/>
            <a:ext cx="7097115" cy="137179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6D1BD08-F800-4BB4-8D3F-1D0F0DDD06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83" y="2866820"/>
            <a:ext cx="8497486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4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DeepONet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vs FNO: Darcy Problem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EC01D4-266D-4567-B162-38456D40FFBA}"/>
              </a:ext>
            </a:extLst>
          </p:cNvPr>
          <p:cNvSpPr txBox="1"/>
          <p:nvPr/>
        </p:nvSpPr>
        <p:spPr>
          <a:xfrm>
            <a:off x="6597445" y="6589013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Lu&amp;Meng&amp;Cai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CMAME, 2022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B4E039-4487-4960-81DE-5CB6EFFEC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83" y="834596"/>
            <a:ext cx="8659433" cy="10002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6081DA5-95FE-484C-9185-5F62D305AA9C}"/>
                  </a:ext>
                </a:extLst>
              </p:cNvPr>
              <p:cNvSpPr txBox="1"/>
              <p:nvPr/>
            </p:nvSpPr>
            <p:spPr>
              <a:xfrm>
                <a:off x="1238865" y="2202426"/>
                <a:ext cx="599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6081DA5-95FE-484C-9185-5F62D305A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865" y="2202426"/>
                <a:ext cx="5997677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41F32E7A-C0C0-415E-86E2-8279040BBA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865" y="4632306"/>
            <a:ext cx="7097115" cy="137179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6D1BD08-F800-4BB4-8D3F-1D0F0DDD06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83" y="2866820"/>
            <a:ext cx="8497486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7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C4B3CC-4919-4B0C-BEDA-5A309DD3CCAF}"/>
              </a:ext>
            </a:extLst>
          </p:cNvPr>
          <p:cNvSpPr txBox="1"/>
          <p:nvPr/>
        </p:nvSpPr>
        <p:spPr>
          <a:xfrm>
            <a:off x="494686" y="1333902"/>
            <a:ext cx="852456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Operator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DeepONet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Deep operator networks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FNO: Fourier Neural Operator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3018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DeepONet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vs FNO: Darcy Problem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EC01D4-266D-4567-B162-38456D40FFBA}"/>
              </a:ext>
            </a:extLst>
          </p:cNvPr>
          <p:cNvSpPr txBox="1"/>
          <p:nvPr/>
        </p:nvSpPr>
        <p:spPr>
          <a:xfrm>
            <a:off x="6597445" y="6589013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Lu&amp;Meng&amp;Cai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CMAME, 2022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87021C-BEA6-4EA6-AEF1-6EBD3E337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73" y="3605243"/>
            <a:ext cx="8268854" cy="1790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E7B3EB-1EEF-4147-B7BC-B33F4BDE42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9860"/>
            <a:ext cx="8764223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6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DeepONet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vs FNO: Darcy Problem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EC01D4-266D-4567-B162-38456D40FFBA}"/>
              </a:ext>
            </a:extLst>
          </p:cNvPr>
          <p:cNvSpPr txBox="1"/>
          <p:nvPr/>
        </p:nvSpPr>
        <p:spPr>
          <a:xfrm>
            <a:off x="6597445" y="6589013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Lu&amp;Meng&amp;Cai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CMAME, 2022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6C03D1-E719-4D35-BFB7-35FD224B4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7" y="1293438"/>
            <a:ext cx="8678486" cy="22767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0370917-5099-4906-B179-AEC500F80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99" y="3849823"/>
            <a:ext cx="8792802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DeepONet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vs FNO: Darcy Problem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EC01D4-266D-4567-B162-38456D40FFBA}"/>
              </a:ext>
            </a:extLst>
          </p:cNvPr>
          <p:cNvSpPr txBox="1"/>
          <p:nvPr/>
        </p:nvSpPr>
        <p:spPr>
          <a:xfrm>
            <a:off x="6597445" y="6589013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Lu&amp;Meng&amp;Cai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CMAME, 2022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36602A-95AE-488B-BD9A-2D20E42A2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3" y="1706132"/>
            <a:ext cx="9050013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9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DeepONet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vs FNO: Darcy Problem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EC01D4-266D-4567-B162-38456D40FFBA}"/>
              </a:ext>
            </a:extLst>
          </p:cNvPr>
          <p:cNvSpPr txBox="1"/>
          <p:nvPr/>
        </p:nvSpPr>
        <p:spPr>
          <a:xfrm>
            <a:off x="6597445" y="6589013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Lu&amp;Meng&amp;Cai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CMAME, 2022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668AB8-DB08-4C22-A77A-E332FEC6B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7" y="1583641"/>
            <a:ext cx="8135485" cy="17242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BB9673F-99B9-49FB-9177-39B8364810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68" y="3550094"/>
            <a:ext cx="7983064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DeepONet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vs FNO: Darcy Problem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EC01D4-266D-4567-B162-38456D40FFBA}"/>
              </a:ext>
            </a:extLst>
          </p:cNvPr>
          <p:cNvSpPr txBox="1"/>
          <p:nvPr/>
        </p:nvSpPr>
        <p:spPr>
          <a:xfrm>
            <a:off x="6597445" y="6589013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Lu&amp;Meng&amp;Cai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CMAME, 2022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FC6E1B-CDDD-4C40-9407-210EFC19B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95" y="3651443"/>
            <a:ext cx="7760010" cy="15774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20CEA7A-0605-4F99-A7BD-4ECFCA8FB7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68" y="1131359"/>
            <a:ext cx="7983064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4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DeepONet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vs FNO: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Navier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-Stokes equations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EC01D4-266D-4567-B162-38456D40FFBA}"/>
              </a:ext>
            </a:extLst>
          </p:cNvPr>
          <p:cNvSpPr txBox="1"/>
          <p:nvPr/>
        </p:nvSpPr>
        <p:spPr>
          <a:xfrm>
            <a:off x="6597445" y="6589013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Lu&amp;Meng&amp;Cai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CMAME, 2022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4EF5C7-1C78-49F4-AAFC-43571CA2C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67" y="1254456"/>
            <a:ext cx="8707065" cy="11241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850EBE3-69D5-498D-9B66-B3CD1AB70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312" y="2953599"/>
            <a:ext cx="3753374" cy="6477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5CA716-10F8-4DD0-81FD-E19E1C7539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657" y="3924066"/>
            <a:ext cx="5477639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8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DeepONet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vs FNO: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Navier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-Stokes equation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EC01D4-266D-4567-B162-38456D40FFBA}"/>
              </a:ext>
            </a:extLst>
          </p:cNvPr>
          <p:cNvSpPr txBox="1"/>
          <p:nvPr/>
        </p:nvSpPr>
        <p:spPr>
          <a:xfrm>
            <a:off x="6597445" y="6589013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Lu&amp;Meng&amp;Cai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CMAME, 2022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9449CF-1B0C-4F4F-B200-E67B4DE9BB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643"/>
          <a:stretch/>
        </p:blipFill>
        <p:spPr>
          <a:xfrm>
            <a:off x="142257" y="946476"/>
            <a:ext cx="8859486" cy="10676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B9A6321-39C5-4028-A4C0-2CAFB050AC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54"/>
          <a:stretch/>
        </p:blipFill>
        <p:spPr>
          <a:xfrm>
            <a:off x="73431" y="2139853"/>
            <a:ext cx="8859486" cy="18074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F31D4D9-6345-4431-8FD1-9646731A9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57" y="3947345"/>
            <a:ext cx="8878539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4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DeepONet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vs FNO: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Navier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-Stokes equations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EC01D4-266D-4567-B162-38456D40FFBA}"/>
              </a:ext>
            </a:extLst>
          </p:cNvPr>
          <p:cNvSpPr txBox="1"/>
          <p:nvPr/>
        </p:nvSpPr>
        <p:spPr>
          <a:xfrm>
            <a:off x="6597445" y="6589013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Lu&amp;Meng&amp;Cai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CMAME, 2022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C2C646-0E6F-4DE8-BC5D-6F354F98C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64" y="3804028"/>
            <a:ext cx="7440063" cy="19243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D9EFCB0-9339-48BC-A5C1-018D9DA00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9" y="1839182"/>
            <a:ext cx="8992855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0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4233" y="3075057"/>
            <a:ext cx="7175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DC31F1-D89B-4C21-B37C-7E760FAC0C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759" y="6263149"/>
            <a:ext cx="822241" cy="59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0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6"/>
    </mc:Choice>
    <mc:Fallback xmlns="">
      <p:transition spd="slow" advTm="192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C4B3CC-4919-4B0C-BEDA-5A309DD3CCAF}"/>
              </a:ext>
            </a:extLst>
          </p:cNvPr>
          <p:cNvSpPr txBox="1"/>
          <p:nvPr/>
        </p:nvSpPr>
        <p:spPr>
          <a:xfrm>
            <a:off x="494686" y="1333902"/>
            <a:ext cx="852456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Operator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DeepONet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Deep operator networks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FNO: Fourier Neural Operator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7673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Extensions of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DeepONet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9D5811-9A7E-4616-9069-260D2F5C69FA}"/>
              </a:ext>
            </a:extLst>
          </p:cNvPr>
          <p:cNvSpPr txBox="1"/>
          <p:nvPr/>
        </p:nvSpPr>
        <p:spPr>
          <a:xfrm>
            <a:off x="6597445" y="6589013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Lu&amp;Meng&amp;Cai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CMAME, 2022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469CED-53F7-408B-9817-FB095D0C5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04" y="1214128"/>
            <a:ext cx="8716591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Extensions of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DeepONet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9D5811-9A7E-4616-9069-260D2F5C69FA}"/>
              </a:ext>
            </a:extLst>
          </p:cNvPr>
          <p:cNvSpPr txBox="1"/>
          <p:nvPr/>
        </p:nvSpPr>
        <p:spPr>
          <a:xfrm>
            <a:off x="6597445" y="6589013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Lu&amp;Meng&amp;Cai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CMAME, 2022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A1C474-F678-4A4A-BD83-6746CFA44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46" y="1356280"/>
            <a:ext cx="8830907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2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Extensions of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DeepONet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9D5811-9A7E-4616-9069-260D2F5C69FA}"/>
              </a:ext>
            </a:extLst>
          </p:cNvPr>
          <p:cNvSpPr txBox="1"/>
          <p:nvPr/>
        </p:nvSpPr>
        <p:spPr>
          <a:xfrm>
            <a:off x="6597445" y="6589013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Lu&amp;Meng&amp;Cai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CMAME, 2022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316687-5587-4FC0-BEEC-A464C4AD7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09" y="1457050"/>
            <a:ext cx="8821381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7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Extensions of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DeepONet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910664-44A5-488D-A6FE-934162177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10" y="789971"/>
            <a:ext cx="7981199" cy="593754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39D5811-9A7E-4616-9069-260D2F5C69FA}"/>
              </a:ext>
            </a:extLst>
          </p:cNvPr>
          <p:cNvSpPr txBox="1"/>
          <p:nvPr/>
        </p:nvSpPr>
        <p:spPr>
          <a:xfrm>
            <a:off x="6597445" y="6589013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Lu&amp;Meng&amp;Cai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CMAME, 2022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4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Extensions of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DeepONet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9D5811-9A7E-4616-9069-260D2F5C69FA}"/>
              </a:ext>
            </a:extLst>
          </p:cNvPr>
          <p:cNvSpPr txBox="1"/>
          <p:nvPr/>
        </p:nvSpPr>
        <p:spPr>
          <a:xfrm>
            <a:off x="6597445" y="6589013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Lu&amp;Meng&amp;Cai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CMAME, 2022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845454-5049-4E2B-951F-34CF7391B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8" y="2019103"/>
            <a:ext cx="8945223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1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C4B3CC-4919-4B0C-BEDA-5A309DD3CCAF}"/>
              </a:ext>
            </a:extLst>
          </p:cNvPr>
          <p:cNvSpPr txBox="1"/>
          <p:nvPr/>
        </p:nvSpPr>
        <p:spPr>
          <a:xfrm>
            <a:off x="494686" y="1333902"/>
            <a:ext cx="852456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Operator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DeepONet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Deep operator networks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FNO: Fourier Neural Operator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0037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14588</TotalTime>
  <Words>535</Words>
  <Application>Microsoft Office PowerPoint</Application>
  <PresentationFormat>全屏显示(4:3)</PresentationFormat>
  <Paragraphs>130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Microsoft YaHei UI</vt:lpstr>
      <vt:lpstr>等线</vt:lpstr>
      <vt:lpstr>等线 Light</vt:lpstr>
      <vt:lpstr>华文楷体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xhmeng</dc:creator>
  <cp:lastModifiedBy>Xuhui Meng</cp:lastModifiedBy>
  <cp:revision>1400</cp:revision>
  <dcterms:created xsi:type="dcterms:W3CDTF">2017-09-04T15:34:47Z</dcterms:created>
  <dcterms:modified xsi:type="dcterms:W3CDTF">2023-04-16T07:20:48Z</dcterms:modified>
</cp:coreProperties>
</file>