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98" r:id="rId3"/>
    <p:sldId id="299" r:id="rId4"/>
    <p:sldId id="300" r:id="rId5"/>
    <p:sldId id="321" r:id="rId6"/>
    <p:sldId id="317" r:id="rId7"/>
    <p:sldId id="322" r:id="rId8"/>
    <p:sldId id="302" r:id="rId9"/>
    <p:sldId id="307" r:id="rId10"/>
    <p:sldId id="319" r:id="rId11"/>
    <p:sldId id="318" r:id="rId12"/>
    <p:sldId id="312" r:id="rId13"/>
    <p:sldId id="315" r:id="rId14"/>
    <p:sldId id="323" r:id="rId15"/>
    <p:sldId id="305" r:id="rId16"/>
    <p:sldId id="306" r:id="rId17"/>
    <p:sldId id="324" r:id="rId18"/>
    <p:sldId id="310" r:id="rId19"/>
    <p:sldId id="325" r:id="rId20"/>
    <p:sldId id="320" r:id="rId21"/>
    <p:sldId id="304" r:id="rId22"/>
    <p:sldId id="30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D"/>
    <a:srgbClr val="3338FD"/>
    <a:srgbClr val="0000FF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3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3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13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13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6.wmf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1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7.wmf"/><Relationship Id="rId3" Type="http://schemas.openxmlformats.org/officeDocument/2006/relationships/image" Target="../media/image29.png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30.png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4.bin"/><Relationship Id="rId18" Type="http://schemas.openxmlformats.org/officeDocument/2006/relationships/oleObject" Target="../embeddings/oleObject36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4.wmf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.bin"/><Relationship Id="rId20" Type="http://schemas.openxmlformats.org/officeDocument/2006/relationships/image" Target="../media/image38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image" Target="../media/image1.png"/><Relationship Id="rId10" Type="http://schemas.openxmlformats.org/officeDocument/2006/relationships/image" Target="../media/image33.wmf"/><Relationship Id="rId19" Type="http://schemas.openxmlformats.org/officeDocument/2006/relationships/image" Target="../media/image37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89526" y="1660456"/>
            <a:ext cx="8303491" cy="796417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Horovod</a:t>
            </a:r>
            <a:r>
              <a:rPr 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Distributed training framework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41598" y="4031796"/>
            <a:ext cx="399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Xuhui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Meng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Khemraj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Shukla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60945" y="5283406"/>
            <a:ext cx="602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Division of Applied Mathematics, Brown University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572327" y="6103648"/>
            <a:ext cx="399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September 27</a:t>
            </a:r>
            <a:r>
              <a:rPr lang="en-US" baseline="30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</a:t>
            </a:r>
            <a:r>
              <a:rPr lang="en-US" baseline="-25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, 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11" y="5781964"/>
            <a:ext cx="1076036" cy="10760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44C9AC7-69A4-4355-BABB-7774384A1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624" y="3243792"/>
            <a:ext cx="1322862" cy="180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Show me the code: Data parallelism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185" y="820790"/>
            <a:ext cx="479367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tensorflow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as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tf</a:t>
            </a:r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 </a:t>
            </a:r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horovod.tensorflow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as </a:t>
            </a:r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</a:t>
            </a:r>
            <a:endParaRPr lang="en-US" sz="16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hvd.init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endParaRPr lang="en-US" sz="1600" dirty="0">
              <a:solidFill>
                <a:srgbClr val="3338F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tf.ConfigProto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 </a:t>
            </a:r>
          </a:p>
          <a:p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config.gpu_options.visible_device_list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 </a:t>
            </a:r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hvd.local_rank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())</a:t>
            </a: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 </a:t>
            </a:r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hvd.rank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 == 0:</a:t>
            </a:r>
          </a:p>
          <a:p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read_chunk_0</a:t>
            </a:r>
          </a:p>
          <a:p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else:</a:t>
            </a:r>
          </a:p>
          <a:p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read_chunk_n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loss = ...</a:t>
            </a:r>
          </a:p>
          <a:p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opt = </a:t>
            </a:r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tf.train.AdamOptimizer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learning_rate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* </a:t>
            </a:r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hvd.size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())</a:t>
            </a: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opt = </a:t>
            </a:r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hvd.DistributedOptimizer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(opt)</a:t>
            </a: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train =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opt.minimize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(loss)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68985" y="820790"/>
            <a:ext cx="47936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init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tf.global_variables_initializer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sess.run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init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bcast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hvd.broadcast_global_variables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(0)</a:t>
            </a:r>
          </a:p>
          <a:p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sess.run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bcast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while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train_step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&lt;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step_max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sess.run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([train, loss],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feed_dict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=…) 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11" y="5781964"/>
            <a:ext cx="1076036" cy="107603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56000" y="1016000"/>
            <a:ext cx="49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33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55965" y="1513287"/>
            <a:ext cx="49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33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99163" y="2667449"/>
            <a:ext cx="49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33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673928" y="3625272"/>
            <a:ext cx="49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33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548910" y="4932217"/>
            <a:ext cx="49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33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48910" y="5643417"/>
            <a:ext cx="49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33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299528" y="1851730"/>
            <a:ext cx="49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33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433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How to use </a:t>
            </a:r>
            <a:r>
              <a:rPr lang="en-US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Horovod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– Ensemble training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359460"/>
            <a:ext cx="4815453" cy="43994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47961" y="1173018"/>
            <a:ext cx="488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33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Run multiple copies of the training </a:t>
            </a: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scripts, and each copy: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95636" y="1781151"/>
            <a:ext cx="2743200" cy="115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Reads a chunk of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Train the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Compute the gradients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212616" y="3203223"/>
            <a:ext cx="4818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38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Update the model using its </a:t>
            </a: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own gradient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212616" y="3883488"/>
            <a:ext cx="4818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38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 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Repeat 1-2</a:t>
            </a:r>
          </a:p>
        </p:txBody>
      </p:sp>
      <p:sp>
        <p:nvSpPr>
          <p:cNvPr id="5" name="乘号 4"/>
          <p:cNvSpPr/>
          <p:nvPr/>
        </p:nvSpPr>
        <p:spPr>
          <a:xfrm>
            <a:off x="762002" y="3495561"/>
            <a:ext cx="397163" cy="38792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乘号 12"/>
          <p:cNvSpPr/>
          <p:nvPr/>
        </p:nvSpPr>
        <p:spPr>
          <a:xfrm>
            <a:off x="762002" y="1610456"/>
            <a:ext cx="397163" cy="38792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乘号 13"/>
          <p:cNvSpPr/>
          <p:nvPr/>
        </p:nvSpPr>
        <p:spPr>
          <a:xfrm>
            <a:off x="2403108" y="1971876"/>
            <a:ext cx="397163" cy="38792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乘号 14"/>
          <p:cNvSpPr/>
          <p:nvPr/>
        </p:nvSpPr>
        <p:spPr>
          <a:xfrm>
            <a:off x="4236527" y="1998383"/>
            <a:ext cx="397163" cy="38792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9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Show me the code: Ensemble training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185" y="820790"/>
            <a:ext cx="479367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tensorflow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as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tf</a:t>
            </a:r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horovod.tensorflow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as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</a:t>
            </a:r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hvd.init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 </a:t>
            </a:r>
            <a:r>
              <a:rPr lang="en-US" sz="1600" dirty="0">
                <a:solidFill>
                  <a:srgbClr val="3338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#initialize the environment</a:t>
            </a:r>
          </a:p>
          <a:p>
            <a:endParaRPr lang="en-US" sz="1600" dirty="0">
              <a:solidFill>
                <a:srgbClr val="3338F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solidFill>
                  <a:srgbClr val="3338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#pin one GPU to each </a:t>
            </a:r>
            <a:r>
              <a:rPr lang="en-US" sz="1600" dirty="0" err="1">
                <a:solidFill>
                  <a:srgbClr val="3338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tensorflow</a:t>
            </a:r>
            <a:r>
              <a:rPr lang="en-US" sz="1600" dirty="0">
                <a:solidFill>
                  <a:srgbClr val="3338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process</a:t>
            </a:r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tf.ConfigProto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 </a:t>
            </a:r>
          </a:p>
          <a:p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config.gpu_options.visible_device_list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hvd.local_rank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())</a:t>
            </a: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hvd.rank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 == 0: </a:t>
            </a:r>
            <a:r>
              <a:rPr lang="en-US" sz="1600" dirty="0">
                <a:solidFill>
                  <a:srgbClr val="3333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#read data</a:t>
            </a: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read_chunk_0</a:t>
            </a: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else:</a:t>
            </a: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read_chunk_n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solidFill>
                  <a:srgbClr val="3338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Build model...</a:t>
            </a: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loss = ...</a:t>
            </a: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opt =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tf.train.AdamOptimizer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learning_rate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Add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Horovod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Distributed Optimizer</a:t>
            </a: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#opt =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hvd.DistributedOptimizer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(opt)</a:t>
            </a: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train =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opt.minimize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(loss)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68985" y="820790"/>
            <a:ext cx="47936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init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tf.global_variables_initializer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sess.run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init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solidFill>
                  <a:srgbClr val="3333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#broadcast the initialization to all processes</a:t>
            </a:r>
          </a:p>
          <a:p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bcast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hvd.broadcast_global_variables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(0)</a:t>
            </a:r>
          </a:p>
          <a:p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sess.run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bcast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while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train_step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&lt;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step_max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sess.run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([train, loss],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feed_dict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=…) 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11" y="5781964"/>
            <a:ext cx="1076036" cy="107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4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Show me the code: Ensemble training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185" y="820790"/>
            <a:ext cx="479367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tensorflow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as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tf</a:t>
            </a:r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 </a:t>
            </a:r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horovod.tensorflow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as </a:t>
            </a:r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</a:t>
            </a:r>
            <a:endParaRPr lang="en-US" sz="1600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hvd.init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endParaRPr lang="en-US" sz="1600" dirty="0">
              <a:solidFill>
                <a:srgbClr val="3338F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tf.ConfigProto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 </a:t>
            </a:r>
          </a:p>
          <a:p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config.gpu_options.visible_device_list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 </a:t>
            </a:r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hvd.local_rank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())</a:t>
            </a: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 </a:t>
            </a:r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hvd.rank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 == 0:</a:t>
            </a:r>
          </a:p>
          <a:p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read_chunk_0</a:t>
            </a:r>
          </a:p>
          <a:p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else:</a:t>
            </a:r>
          </a:p>
          <a:p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read_chunk_n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loss = ...</a:t>
            </a: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opt =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tf.train.AdamOptimizer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learning_rate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#opt =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hvd.DistributedOptimizer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(opt)</a:t>
            </a: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train =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opt.minimize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(loss)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68985" y="820790"/>
            <a:ext cx="47936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init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tf.global_variables_initializer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sess.run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init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bcast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hvd.broadcast_global_variables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(0)</a:t>
            </a:r>
          </a:p>
          <a:p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sess.run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bcast</a:t>
            </a:r>
            <a:r>
              <a:rPr lang="en-US" sz="1600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while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train_step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&lt;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step_max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sess.run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([train, loss],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feed_dict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=…) 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11" y="5781964"/>
            <a:ext cx="1076036" cy="107603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56000" y="1016000"/>
            <a:ext cx="49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33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55965" y="1513287"/>
            <a:ext cx="49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33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99163" y="2667449"/>
            <a:ext cx="49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33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673928" y="3625272"/>
            <a:ext cx="49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33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299528" y="1851730"/>
            <a:ext cx="498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33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1102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3963" y="1052945"/>
            <a:ext cx="85621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What’s </a:t>
            </a:r>
            <a:r>
              <a:rPr lang="en-US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Horovod</a:t>
            </a: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</a:t>
            </a:r>
            <a:b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How to use?</a:t>
            </a:r>
            <a:b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Examples for function approximation/PINN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17236" y="2761105"/>
            <a:ext cx="3519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+mj-lt"/>
              <a:buAutoNum type="arabicPeriod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 parallelism</a:t>
            </a:r>
          </a:p>
          <a:p>
            <a:pPr marL="342900" indent="-342900">
              <a:buClr>
                <a:srgbClr val="0000FF"/>
              </a:buClr>
              <a:buFont typeface="+mj-lt"/>
              <a:buAutoNum type="arabicPeriod"/>
            </a:pPr>
            <a:endParaRPr 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Clr>
                <a:srgbClr val="0000FF"/>
              </a:buClr>
              <a:buFont typeface="+mj-lt"/>
              <a:buAutoNum type="arabicPeriod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Ensemble training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7236" y="4958623"/>
            <a:ext cx="3519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+mj-lt"/>
              <a:buAutoNum type="arabicPeriod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 parallelism</a:t>
            </a:r>
          </a:p>
          <a:p>
            <a:pPr marL="342900" indent="-342900">
              <a:buClr>
                <a:srgbClr val="0000FF"/>
              </a:buClr>
              <a:buFont typeface="+mj-lt"/>
              <a:buAutoNum type="arabicPeriod"/>
            </a:pPr>
            <a:endParaRPr 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Clr>
                <a:srgbClr val="0000FF"/>
              </a:buClr>
              <a:buFont typeface="+mj-lt"/>
              <a:buAutoNum type="arabicPeriod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Ensemble training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11" y="5781964"/>
            <a:ext cx="1076036" cy="107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6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Example 1: Function approximation </a:t>
            </a:r>
            <a:r>
              <a:rPr lang="en-US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(Data parallelism)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455401"/>
              </p:ext>
            </p:extLst>
          </p:nvPr>
        </p:nvGraphicFramePr>
        <p:xfrm>
          <a:off x="644047" y="1265499"/>
          <a:ext cx="4340516" cy="501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0" name="Equation" r:id="rId3" imgW="2197080" imgH="253800" progId="Equation.DSMT4">
                  <p:embed/>
                </p:oleObj>
              </mc:Choice>
              <mc:Fallback>
                <p:oleObj name="Equation" r:id="rId3" imgW="2197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047" y="1265499"/>
                        <a:ext cx="4340516" cy="501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5338907" y="958391"/>
            <a:ext cx="2788360" cy="1681018"/>
            <a:chOff x="5338907" y="958391"/>
            <a:chExt cx="2788360" cy="1681018"/>
          </a:xfrm>
        </p:grpSpPr>
        <p:grpSp>
          <p:nvGrpSpPr>
            <p:cNvPr id="28" name="组合 27"/>
            <p:cNvGrpSpPr/>
            <p:nvPr/>
          </p:nvGrpSpPr>
          <p:grpSpPr>
            <a:xfrm>
              <a:off x="5338907" y="958391"/>
              <a:ext cx="1293092" cy="1681018"/>
              <a:chOff x="1930399" y="1921164"/>
              <a:chExt cx="1293092" cy="1681018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1930399" y="1921164"/>
                <a:ext cx="1293092" cy="168101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chemeClr val="accent5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2262033" y="2196666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1965783" y="2595418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2599911" y="2602345"/>
                <a:ext cx="577849" cy="1524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2256254" y="2954047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101272" y="3224547"/>
                <a:ext cx="951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GPU 1</a:t>
                </a:r>
              </a:p>
            </p:txBody>
          </p:sp>
          <p:cxnSp>
            <p:nvCxnSpPr>
              <p:cNvPr id="13" name="直接箭头连接符 12"/>
              <p:cNvCxnSpPr>
                <a:stCxn id="11" idx="0"/>
              </p:cNvCxnSpPr>
              <p:nvPr/>
            </p:nvCxnSpPr>
            <p:spPr>
              <a:xfrm flipH="1" flipV="1">
                <a:off x="2224228" y="2761673"/>
                <a:ext cx="320951" cy="19237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11" idx="0"/>
                <a:endCxn id="10" idx="2"/>
              </p:cNvCxnSpPr>
              <p:nvPr/>
            </p:nvCxnSpPr>
            <p:spPr>
              <a:xfrm flipV="1">
                <a:off x="2545179" y="2754745"/>
                <a:ext cx="343657" cy="19930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9" idx="0"/>
                <a:endCxn id="5" idx="2"/>
              </p:cNvCxnSpPr>
              <p:nvPr/>
            </p:nvCxnSpPr>
            <p:spPr>
              <a:xfrm flipV="1">
                <a:off x="2254708" y="2362921"/>
                <a:ext cx="296250" cy="23249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>
                <a:stCxn id="10" idx="0"/>
                <a:endCxn id="5" idx="2"/>
              </p:cNvCxnSpPr>
              <p:nvPr/>
            </p:nvCxnSpPr>
            <p:spPr>
              <a:xfrm flipH="1" flipV="1">
                <a:off x="2550958" y="2362921"/>
                <a:ext cx="337878" cy="23942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6834175" y="958391"/>
              <a:ext cx="1293092" cy="1681018"/>
              <a:chOff x="1930399" y="1921164"/>
              <a:chExt cx="1293092" cy="1681018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1930399" y="1921164"/>
                <a:ext cx="1293092" cy="168101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chemeClr val="accent5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2262033" y="2196666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1965783" y="2595418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2599911" y="2602345"/>
                <a:ext cx="577849" cy="1524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2256254" y="2954047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128287" y="3223181"/>
                <a:ext cx="951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GPU 2</a:t>
                </a:r>
              </a:p>
            </p:txBody>
          </p:sp>
          <p:cxnSp>
            <p:nvCxnSpPr>
              <p:cNvPr id="36" name="直接箭头连接符 35"/>
              <p:cNvCxnSpPr>
                <a:stCxn id="34" idx="0"/>
              </p:cNvCxnSpPr>
              <p:nvPr/>
            </p:nvCxnSpPr>
            <p:spPr>
              <a:xfrm flipH="1" flipV="1">
                <a:off x="2224228" y="2761673"/>
                <a:ext cx="320951" cy="19237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>
                <a:stCxn id="34" idx="0"/>
                <a:endCxn id="33" idx="2"/>
              </p:cNvCxnSpPr>
              <p:nvPr/>
            </p:nvCxnSpPr>
            <p:spPr>
              <a:xfrm flipV="1">
                <a:off x="2545179" y="2754745"/>
                <a:ext cx="343657" cy="19930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>
                <a:stCxn id="32" idx="0"/>
                <a:endCxn id="31" idx="2"/>
              </p:cNvCxnSpPr>
              <p:nvPr/>
            </p:nvCxnSpPr>
            <p:spPr>
              <a:xfrm flipV="1">
                <a:off x="2254708" y="2362921"/>
                <a:ext cx="296250" cy="23249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stCxn id="33" idx="0"/>
                <a:endCxn id="31" idx="2"/>
              </p:cNvCxnSpPr>
              <p:nvPr/>
            </p:nvCxnSpPr>
            <p:spPr>
              <a:xfrm flipH="1" flipV="1">
                <a:off x="2550958" y="2362921"/>
                <a:ext cx="337878" cy="23942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组合 44"/>
          <p:cNvGrpSpPr/>
          <p:nvPr/>
        </p:nvGrpSpPr>
        <p:grpSpPr>
          <a:xfrm>
            <a:off x="583373" y="1881407"/>
            <a:ext cx="3084208" cy="748333"/>
            <a:chOff x="649416" y="2075742"/>
            <a:chExt cx="3084208" cy="748333"/>
          </a:xfrm>
        </p:grpSpPr>
        <p:sp>
          <p:nvSpPr>
            <p:cNvPr id="41" name="文本框 40"/>
            <p:cNvSpPr txBox="1"/>
            <p:nvPr/>
          </p:nvSpPr>
          <p:spPr>
            <a:xfrm>
              <a:off x="649416" y="2075742"/>
              <a:ext cx="951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GPU 1</a:t>
              </a:r>
            </a:p>
          </p:txBody>
        </p:sp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1977118"/>
                </p:ext>
              </p:extLst>
            </p:nvPr>
          </p:nvGraphicFramePr>
          <p:xfrm>
            <a:off x="1598437" y="2097689"/>
            <a:ext cx="2135187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91" name="Equation" r:id="rId5" imgW="1333440" imgH="203040" progId="Equation.DSMT4">
                    <p:embed/>
                  </p:oleObj>
                </mc:Choice>
                <mc:Fallback>
                  <p:oleObj name="Equation" r:id="rId5" imgW="13334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98437" y="2097689"/>
                          <a:ext cx="2135187" cy="3254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文本框 42"/>
            <p:cNvSpPr txBox="1"/>
            <p:nvPr/>
          </p:nvSpPr>
          <p:spPr>
            <a:xfrm>
              <a:off x="649416" y="2454743"/>
              <a:ext cx="951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GPU 2</a:t>
              </a:r>
            </a:p>
          </p:txBody>
        </p: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691002"/>
                </p:ext>
              </p:extLst>
            </p:nvPr>
          </p:nvGraphicFramePr>
          <p:xfrm>
            <a:off x="1598437" y="2454743"/>
            <a:ext cx="1973263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92" name="Equation" r:id="rId7" imgW="1231560" imgH="203040" progId="Equation.DSMT4">
                    <p:embed/>
                  </p:oleObj>
                </mc:Choice>
                <mc:Fallback>
                  <p:oleObj name="Equation" r:id="rId7" imgW="1231560" imgH="203040" progId="Equation.DSMT4">
                    <p:embed/>
                    <p:pic>
                      <p:nvPicPr>
                        <p:cNvPr id="42" name="对象 4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98437" y="2454743"/>
                          <a:ext cx="1973263" cy="325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934458"/>
              </p:ext>
            </p:extLst>
          </p:nvPr>
        </p:nvGraphicFramePr>
        <p:xfrm>
          <a:off x="4016472" y="2112099"/>
          <a:ext cx="600130" cy="233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3" name="Equation" r:id="rId9" imgW="457200" imgH="177480" progId="Equation.DSMT4">
                  <p:embed/>
                </p:oleObj>
              </mc:Choice>
              <mc:Fallback>
                <p:oleObj name="Equation" r:id="rId9" imgW="457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16472" y="2112099"/>
                        <a:ext cx="600130" cy="233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" name="图片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4" y="3545377"/>
            <a:ext cx="3851563" cy="3081251"/>
          </a:xfrm>
          <a:prstGeom prst="rect">
            <a:avLst/>
          </a:prstGeom>
        </p:spPr>
      </p:pic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55861"/>
              </p:ext>
            </p:extLst>
          </p:nvPr>
        </p:nvGraphicFramePr>
        <p:xfrm>
          <a:off x="3035300" y="2900363"/>
          <a:ext cx="25415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4" name="Equation" r:id="rId12" imgW="1587240" imgH="241200" progId="Equation.DSMT4">
                  <p:embed/>
                </p:oleObj>
              </mc:Choice>
              <mc:Fallback>
                <p:oleObj name="Equation" r:id="rId12" imgW="1587240" imgH="241200" progId="Equation.DSMT4">
                  <p:embed/>
                  <p:pic>
                    <p:nvPicPr>
                      <p:cNvPr id="42" name="对象 4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35300" y="2900363"/>
                        <a:ext cx="2541588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" name="图片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044" y="3544373"/>
            <a:ext cx="3851910" cy="3081528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5338907" y="4945764"/>
            <a:ext cx="3350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y_pred</a:t>
            </a:r>
            <a:r>
              <a:rPr lang="en-US" sz="1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(GPU 1) – </a:t>
            </a:r>
            <a:r>
              <a:rPr lang="en-US" sz="12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y_pred</a:t>
            </a:r>
            <a:r>
              <a:rPr lang="en-US" sz="1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(GPU 2)</a:t>
            </a:r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587857"/>
              </p:ext>
            </p:extLst>
          </p:nvPr>
        </p:nvGraphicFramePr>
        <p:xfrm>
          <a:off x="5920007" y="2766153"/>
          <a:ext cx="1817872" cy="277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5" name="Equation" r:id="rId15" imgW="1333440" imgH="203040" progId="Equation.DSMT4">
                  <p:embed/>
                </p:oleObj>
              </mc:Choice>
              <mc:Fallback>
                <p:oleObj name="Equation" r:id="rId15" imgW="1333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20007" y="2766153"/>
                        <a:ext cx="1817872" cy="277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27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Example 2: Function approximation </a:t>
            </a:r>
            <a:r>
              <a:rPr lang="en-US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(Ensemble training)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358598"/>
              </p:ext>
            </p:extLst>
          </p:nvPr>
        </p:nvGraphicFramePr>
        <p:xfrm>
          <a:off x="644047" y="1265499"/>
          <a:ext cx="4340516" cy="501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4" name="Equation" r:id="rId3" imgW="2197080" imgH="253800" progId="Equation.DSMT4">
                  <p:embed/>
                </p:oleObj>
              </mc:Choice>
              <mc:Fallback>
                <p:oleObj name="Equation" r:id="rId3" imgW="2197080" imgH="2538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047" y="1265499"/>
                        <a:ext cx="4340516" cy="501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338907" y="958391"/>
            <a:ext cx="2788360" cy="1681018"/>
            <a:chOff x="5338907" y="958391"/>
            <a:chExt cx="2788360" cy="1681018"/>
          </a:xfrm>
        </p:grpSpPr>
        <p:grpSp>
          <p:nvGrpSpPr>
            <p:cNvPr id="5" name="组合 4"/>
            <p:cNvGrpSpPr/>
            <p:nvPr/>
          </p:nvGrpSpPr>
          <p:grpSpPr>
            <a:xfrm>
              <a:off x="5338907" y="958391"/>
              <a:ext cx="1293092" cy="1681018"/>
              <a:chOff x="1930399" y="1921164"/>
              <a:chExt cx="1293092" cy="1681018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930399" y="1921164"/>
                <a:ext cx="1293092" cy="168101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chemeClr val="accent5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2262033" y="2196666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1965783" y="2595418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2599911" y="2602345"/>
                <a:ext cx="577849" cy="1524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256254" y="2954047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101272" y="3224547"/>
                <a:ext cx="951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GPU 1</a:t>
                </a:r>
              </a:p>
            </p:txBody>
          </p:sp>
          <p:cxnSp>
            <p:nvCxnSpPr>
              <p:cNvPr id="24" name="直接箭头连接符 23"/>
              <p:cNvCxnSpPr>
                <a:stCxn id="22" idx="0"/>
              </p:cNvCxnSpPr>
              <p:nvPr/>
            </p:nvCxnSpPr>
            <p:spPr>
              <a:xfrm flipH="1" flipV="1">
                <a:off x="2224228" y="2761673"/>
                <a:ext cx="320951" cy="19237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22" idx="0"/>
                <a:endCxn id="21" idx="2"/>
              </p:cNvCxnSpPr>
              <p:nvPr/>
            </p:nvCxnSpPr>
            <p:spPr>
              <a:xfrm flipV="1">
                <a:off x="2545179" y="2754745"/>
                <a:ext cx="343657" cy="19930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20" idx="0"/>
                <a:endCxn id="19" idx="2"/>
              </p:cNvCxnSpPr>
              <p:nvPr/>
            </p:nvCxnSpPr>
            <p:spPr>
              <a:xfrm flipV="1">
                <a:off x="2254708" y="2362921"/>
                <a:ext cx="296250" cy="23249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21" idx="0"/>
                <a:endCxn id="19" idx="2"/>
              </p:cNvCxnSpPr>
              <p:nvPr/>
            </p:nvCxnSpPr>
            <p:spPr>
              <a:xfrm flipH="1" flipV="1">
                <a:off x="2550958" y="2362921"/>
                <a:ext cx="337878" cy="23942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6834175" y="958391"/>
              <a:ext cx="1293092" cy="1681018"/>
              <a:chOff x="1930399" y="1921164"/>
              <a:chExt cx="1293092" cy="1681018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1930399" y="1921164"/>
                <a:ext cx="1293092" cy="168101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chemeClr val="accent5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2262033" y="2196666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1965783" y="2595418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2599911" y="2602345"/>
                <a:ext cx="577849" cy="1524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2256254" y="2954047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128287" y="3223181"/>
                <a:ext cx="951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GPU 2</a:t>
                </a:r>
              </a:p>
            </p:txBody>
          </p:sp>
          <p:cxnSp>
            <p:nvCxnSpPr>
              <p:cNvPr id="14" name="直接箭头连接符 13"/>
              <p:cNvCxnSpPr>
                <a:stCxn id="12" idx="0"/>
              </p:cNvCxnSpPr>
              <p:nvPr/>
            </p:nvCxnSpPr>
            <p:spPr>
              <a:xfrm flipH="1" flipV="1">
                <a:off x="2224228" y="2761673"/>
                <a:ext cx="320951" cy="19237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12" idx="0"/>
                <a:endCxn id="11" idx="2"/>
              </p:cNvCxnSpPr>
              <p:nvPr/>
            </p:nvCxnSpPr>
            <p:spPr>
              <a:xfrm flipV="1">
                <a:off x="2545179" y="2754745"/>
                <a:ext cx="343657" cy="19930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10" idx="0"/>
                <a:endCxn id="9" idx="2"/>
              </p:cNvCxnSpPr>
              <p:nvPr/>
            </p:nvCxnSpPr>
            <p:spPr>
              <a:xfrm flipV="1">
                <a:off x="2254708" y="2362921"/>
                <a:ext cx="296250" cy="23249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1" idx="0"/>
                <a:endCxn id="9" idx="2"/>
              </p:cNvCxnSpPr>
              <p:nvPr/>
            </p:nvCxnSpPr>
            <p:spPr>
              <a:xfrm flipH="1" flipV="1">
                <a:off x="2550958" y="2362921"/>
                <a:ext cx="337878" cy="23942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组合 27"/>
          <p:cNvGrpSpPr/>
          <p:nvPr/>
        </p:nvGrpSpPr>
        <p:grpSpPr>
          <a:xfrm>
            <a:off x="583373" y="1881407"/>
            <a:ext cx="3084208" cy="748333"/>
            <a:chOff x="649416" y="2075742"/>
            <a:chExt cx="3084208" cy="748333"/>
          </a:xfrm>
        </p:grpSpPr>
        <p:sp>
          <p:nvSpPr>
            <p:cNvPr id="29" name="文本框 28"/>
            <p:cNvSpPr txBox="1"/>
            <p:nvPr/>
          </p:nvSpPr>
          <p:spPr>
            <a:xfrm>
              <a:off x="649416" y="2075742"/>
              <a:ext cx="951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GPU 1</a:t>
              </a:r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7561939"/>
                </p:ext>
              </p:extLst>
            </p:nvPr>
          </p:nvGraphicFramePr>
          <p:xfrm>
            <a:off x="1598437" y="2097689"/>
            <a:ext cx="2135187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5" name="Equation" r:id="rId5" imgW="1333440" imgH="203040" progId="Equation.DSMT4">
                    <p:embed/>
                  </p:oleObj>
                </mc:Choice>
                <mc:Fallback>
                  <p:oleObj name="Equation" r:id="rId5" imgW="1333440" imgH="203040" progId="Equation.DSMT4">
                    <p:embed/>
                    <p:pic>
                      <p:nvPicPr>
                        <p:cNvPr id="42" name="对象 4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98437" y="2097689"/>
                          <a:ext cx="2135187" cy="3254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文本框 30"/>
            <p:cNvSpPr txBox="1"/>
            <p:nvPr/>
          </p:nvSpPr>
          <p:spPr>
            <a:xfrm>
              <a:off x="649416" y="2454743"/>
              <a:ext cx="951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GPU 2</a:t>
              </a: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5972114"/>
                </p:ext>
              </p:extLst>
            </p:nvPr>
          </p:nvGraphicFramePr>
          <p:xfrm>
            <a:off x="1598437" y="2454743"/>
            <a:ext cx="1973263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6" name="Equation" r:id="rId7" imgW="1231560" imgH="203040" progId="Equation.DSMT4">
                    <p:embed/>
                  </p:oleObj>
                </mc:Choice>
                <mc:Fallback>
                  <p:oleObj name="Equation" r:id="rId7" imgW="1231560" imgH="203040" progId="Equation.DSMT4">
                    <p:embed/>
                    <p:pic>
                      <p:nvPicPr>
                        <p:cNvPr id="44" name="对象 4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98437" y="2454743"/>
                          <a:ext cx="1973263" cy="325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404920"/>
              </p:ext>
            </p:extLst>
          </p:nvPr>
        </p:nvGraphicFramePr>
        <p:xfrm>
          <a:off x="4016472" y="2112099"/>
          <a:ext cx="600130" cy="233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7" name="Equation" r:id="rId9" imgW="457200" imgH="177480" progId="Equation.DSMT4">
                  <p:embed/>
                </p:oleObj>
              </mc:Choice>
              <mc:Fallback>
                <p:oleObj name="Equation" r:id="rId9" imgW="457200" imgH="177480" progId="Equation.DSMT4">
                  <p:embed/>
                  <p:pic>
                    <p:nvPicPr>
                      <p:cNvPr id="46" name="对象 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16472" y="2112099"/>
                        <a:ext cx="600130" cy="233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644047" y="4308626"/>
            <a:ext cx="3476736" cy="766351"/>
            <a:chOff x="649416" y="2057724"/>
            <a:chExt cx="3476736" cy="766351"/>
          </a:xfrm>
        </p:grpSpPr>
        <p:sp>
          <p:nvSpPr>
            <p:cNvPr id="36" name="文本框 35"/>
            <p:cNvSpPr txBox="1"/>
            <p:nvPr/>
          </p:nvSpPr>
          <p:spPr>
            <a:xfrm>
              <a:off x="649416" y="2075742"/>
              <a:ext cx="951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GPU 1</a:t>
              </a:r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1238741"/>
                </p:ext>
              </p:extLst>
            </p:nvPr>
          </p:nvGraphicFramePr>
          <p:xfrm>
            <a:off x="1543290" y="2057724"/>
            <a:ext cx="2582862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8" name="Equation" r:id="rId11" imgW="1612800" imgH="241200" progId="Equation.DSMT4">
                    <p:embed/>
                  </p:oleObj>
                </mc:Choice>
                <mc:Fallback>
                  <p:oleObj name="Equation" r:id="rId11" imgW="1612800" imgH="241200" progId="Equation.DSMT4">
                    <p:embed/>
                    <p:pic>
                      <p:nvPicPr>
                        <p:cNvPr id="30" name="对象 2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543290" y="2057724"/>
                          <a:ext cx="2582862" cy="387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文本框 37"/>
            <p:cNvSpPr txBox="1"/>
            <p:nvPr/>
          </p:nvSpPr>
          <p:spPr>
            <a:xfrm>
              <a:off x="649416" y="2454743"/>
              <a:ext cx="951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GPU 2</a:t>
              </a: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8662748"/>
                </p:ext>
              </p:extLst>
            </p:nvPr>
          </p:nvGraphicFramePr>
          <p:xfrm>
            <a:off x="1623459" y="2423126"/>
            <a:ext cx="2422525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9" name="Equation" r:id="rId13" imgW="1511280" imgH="241200" progId="Equation.DSMT4">
                    <p:embed/>
                  </p:oleObj>
                </mc:Choice>
                <mc:Fallback>
                  <p:oleObj name="Equation" r:id="rId13" imgW="1511280" imgH="241200" progId="Equation.DSMT4">
                    <p:embed/>
                    <p:pic>
                      <p:nvPicPr>
                        <p:cNvPr id="32" name="对象 3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623459" y="2423126"/>
                          <a:ext cx="2422525" cy="387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432834"/>
              </p:ext>
            </p:extLst>
          </p:nvPr>
        </p:nvGraphicFramePr>
        <p:xfrm>
          <a:off x="5920007" y="2766153"/>
          <a:ext cx="1817872" cy="277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0" name="Equation" r:id="rId15" imgW="1333440" imgH="203040" progId="Equation.DSMT4">
                  <p:embed/>
                </p:oleObj>
              </mc:Choice>
              <mc:Fallback>
                <p:oleObj name="Equation" r:id="rId15" imgW="1333440" imgH="203040" progId="Equation.DSMT4">
                  <p:embed/>
                  <p:pic>
                    <p:nvPicPr>
                      <p:cNvPr id="51" name="对象 5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20007" y="2766153"/>
                        <a:ext cx="1817872" cy="277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018" y="3410163"/>
            <a:ext cx="4000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Example 2: Function approximation </a:t>
            </a:r>
            <a:r>
              <a:rPr lang="en-US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(Ensemble training)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44047" y="1265499"/>
          <a:ext cx="4340516" cy="501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8" name="Equation" r:id="rId3" imgW="2197080" imgH="253800" progId="Equation.DSMT4">
                  <p:embed/>
                </p:oleObj>
              </mc:Choice>
              <mc:Fallback>
                <p:oleObj name="Equation" r:id="rId3" imgW="2197080" imgH="2538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047" y="1265499"/>
                        <a:ext cx="4340516" cy="501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338907" y="958391"/>
            <a:ext cx="2788360" cy="1681018"/>
            <a:chOff x="5338907" y="958391"/>
            <a:chExt cx="2788360" cy="1681018"/>
          </a:xfrm>
        </p:grpSpPr>
        <p:grpSp>
          <p:nvGrpSpPr>
            <p:cNvPr id="5" name="组合 4"/>
            <p:cNvGrpSpPr/>
            <p:nvPr/>
          </p:nvGrpSpPr>
          <p:grpSpPr>
            <a:xfrm>
              <a:off x="5338907" y="958391"/>
              <a:ext cx="1293092" cy="1681018"/>
              <a:chOff x="1930399" y="1921164"/>
              <a:chExt cx="1293092" cy="1681018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930399" y="1921164"/>
                <a:ext cx="1293092" cy="168101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chemeClr val="accent5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2262033" y="2196666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1965783" y="2595418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2599911" y="2602345"/>
                <a:ext cx="577849" cy="1524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256254" y="2954047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101272" y="3224547"/>
                <a:ext cx="951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GPU 1</a:t>
                </a:r>
              </a:p>
            </p:txBody>
          </p:sp>
          <p:cxnSp>
            <p:nvCxnSpPr>
              <p:cNvPr id="24" name="直接箭头连接符 23"/>
              <p:cNvCxnSpPr>
                <a:stCxn id="22" idx="0"/>
              </p:cNvCxnSpPr>
              <p:nvPr/>
            </p:nvCxnSpPr>
            <p:spPr>
              <a:xfrm flipH="1" flipV="1">
                <a:off x="2224228" y="2761673"/>
                <a:ext cx="320951" cy="19237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22" idx="0"/>
                <a:endCxn id="21" idx="2"/>
              </p:cNvCxnSpPr>
              <p:nvPr/>
            </p:nvCxnSpPr>
            <p:spPr>
              <a:xfrm flipV="1">
                <a:off x="2545179" y="2754745"/>
                <a:ext cx="343657" cy="19930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20" idx="0"/>
                <a:endCxn id="19" idx="2"/>
              </p:cNvCxnSpPr>
              <p:nvPr/>
            </p:nvCxnSpPr>
            <p:spPr>
              <a:xfrm flipV="1">
                <a:off x="2254708" y="2362921"/>
                <a:ext cx="296250" cy="23249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21" idx="0"/>
                <a:endCxn id="19" idx="2"/>
              </p:cNvCxnSpPr>
              <p:nvPr/>
            </p:nvCxnSpPr>
            <p:spPr>
              <a:xfrm flipH="1" flipV="1">
                <a:off x="2550958" y="2362921"/>
                <a:ext cx="337878" cy="23942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6834175" y="958391"/>
              <a:ext cx="1293092" cy="1681018"/>
              <a:chOff x="1930399" y="1921164"/>
              <a:chExt cx="1293092" cy="1681018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1930399" y="1921164"/>
                <a:ext cx="1293092" cy="168101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chemeClr val="accent5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2262033" y="2196666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1965783" y="2595418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2599911" y="2602345"/>
                <a:ext cx="577849" cy="1524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2256254" y="2954047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128287" y="3223181"/>
                <a:ext cx="951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GPU 2</a:t>
                </a:r>
              </a:p>
            </p:txBody>
          </p:sp>
          <p:cxnSp>
            <p:nvCxnSpPr>
              <p:cNvPr id="14" name="直接箭头连接符 13"/>
              <p:cNvCxnSpPr>
                <a:stCxn id="12" idx="0"/>
              </p:cNvCxnSpPr>
              <p:nvPr/>
            </p:nvCxnSpPr>
            <p:spPr>
              <a:xfrm flipH="1" flipV="1">
                <a:off x="2224228" y="2761673"/>
                <a:ext cx="320951" cy="19237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12" idx="0"/>
                <a:endCxn id="11" idx="2"/>
              </p:cNvCxnSpPr>
              <p:nvPr/>
            </p:nvCxnSpPr>
            <p:spPr>
              <a:xfrm flipV="1">
                <a:off x="2545179" y="2754745"/>
                <a:ext cx="343657" cy="19930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10" idx="0"/>
                <a:endCxn id="9" idx="2"/>
              </p:cNvCxnSpPr>
              <p:nvPr/>
            </p:nvCxnSpPr>
            <p:spPr>
              <a:xfrm flipV="1">
                <a:off x="2254708" y="2362921"/>
                <a:ext cx="296250" cy="23249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1" idx="0"/>
                <a:endCxn id="9" idx="2"/>
              </p:cNvCxnSpPr>
              <p:nvPr/>
            </p:nvCxnSpPr>
            <p:spPr>
              <a:xfrm flipH="1" flipV="1">
                <a:off x="2550958" y="2362921"/>
                <a:ext cx="337878" cy="23942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组合 27"/>
          <p:cNvGrpSpPr/>
          <p:nvPr/>
        </p:nvGrpSpPr>
        <p:grpSpPr>
          <a:xfrm>
            <a:off x="583373" y="1881407"/>
            <a:ext cx="3084208" cy="748333"/>
            <a:chOff x="649416" y="2075742"/>
            <a:chExt cx="3084208" cy="748333"/>
          </a:xfrm>
        </p:grpSpPr>
        <p:sp>
          <p:nvSpPr>
            <p:cNvPr id="29" name="文本框 28"/>
            <p:cNvSpPr txBox="1"/>
            <p:nvPr/>
          </p:nvSpPr>
          <p:spPr>
            <a:xfrm>
              <a:off x="649416" y="2075742"/>
              <a:ext cx="951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GPU 1</a:t>
              </a:r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1598437" y="2097689"/>
            <a:ext cx="2135187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9" name="Equation" r:id="rId5" imgW="1333440" imgH="203040" progId="Equation.DSMT4">
                    <p:embed/>
                  </p:oleObj>
                </mc:Choice>
                <mc:Fallback>
                  <p:oleObj name="Equation" r:id="rId5" imgW="1333440" imgH="203040" progId="Equation.DSMT4">
                    <p:embed/>
                    <p:pic>
                      <p:nvPicPr>
                        <p:cNvPr id="30" name="对象 2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98437" y="2097689"/>
                          <a:ext cx="2135187" cy="3254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文本框 30"/>
            <p:cNvSpPr txBox="1"/>
            <p:nvPr/>
          </p:nvSpPr>
          <p:spPr>
            <a:xfrm>
              <a:off x="649416" y="2454743"/>
              <a:ext cx="951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GPU 2</a:t>
              </a: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1598437" y="2454743"/>
            <a:ext cx="1973263" cy="325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0" name="Equation" r:id="rId7" imgW="1231560" imgH="203040" progId="Equation.DSMT4">
                    <p:embed/>
                  </p:oleObj>
                </mc:Choice>
                <mc:Fallback>
                  <p:oleObj name="Equation" r:id="rId7" imgW="1231560" imgH="203040" progId="Equation.DSMT4">
                    <p:embed/>
                    <p:pic>
                      <p:nvPicPr>
                        <p:cNvPr id="32" name="对象 3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98437" y="2454743"/>
                          <a:ext cx="1973263" cy="325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4016472" y="2112099"/>
          <a:ext cx="600130" cy="233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1" name="Equation" r:id="rId9" imgW="457200" imgH="177480" progId="Equation.DSMT4">
                  <p:embed/>
                </p:oleObj>
              </mc:Choice>
              <mc:Fallback>
                <p:oleObj name="Equation" r:id="rId9" imgW="457200" imgH="177480" progId="Equation.DSMT4">
                  <p:embed/>
                  <p:pic>
                    <p:nvPicPr>
                      <p:cNvPr id="34" name="对象 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16472" y="2112099"/>
                        <a:ext cx="600130" cy="233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34"/>
          <p:cNvGrpSpPr/>
          <p:nvPr/>
        </p:nvGrpSpPr>
        <p:grpSpPr>
          <a:xfrm>
            <a:off x="644047" y="4670143"/>
            <a:ext cx="3458053" cy="766068"/>
            <a:chOff x="649416" y="2058007"/>
            <a:chExt cx="3458053" cy="766068"/>
          </a:xfrm>
        </p:grpSpPr>
        <p:sp>
          <p:nvSpPr>
            <p:cNvPr id="36" name="文本框 35"/>
            <p:cNvSpPr txBox="1"/>
            <p:nvPr/>
          </p:nvSpPr>
          <p:spPr>
            <a:xfrm>
              <a:off x="649416" y="2075742"/>
              <a:ext cx="951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GPU 1</a:t>
              </a:r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301472"/>
                </p:ext>
              </p:extLst>
            </p:nvPr>
          </p:nvGraphicFramePr>
          <p:xfrm>
            <a:off x="1564294" y="2058007"/>
            <a:ext cx="2541588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2" name="Equation" r:id="rId11" imgW="1587240" imgH="241200" progId="Equation.DSMT4">
                    <p:embed/>
                  </p:oleObj>
                </mc:Choice>
                <mc:Fallback>
                  <p:oleObj name="Equation" r:id="rId11" imgW="1587240" imgH="241200" progId="Equation.DSMT4">
                    <p:embed/>
                    <p:pic>
                      <p:nvPicPr>
                        <p:cNvPr id="37" name="对象 3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564294" y="2058007"/>
                          <a:ext cx="2541588" cy="387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文本框 37"/>
            <p:cNvSpPr txBox="1"/>
            <p:nvPr/>
          </p:nvSpPr>
          <p:spPr>
            <a:xfrm>
              <a:off x="649416" y="2454743"/>
              <a:ext cx="951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GPU 2</a:t>
              </a: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5784912"/>
                </p:ext>
              </p:extLst>
            </p:nvPr>
          </p:nvGraphicFramePr>
          <p:xfrm>
            <a:off x="1562707" y="2423132"/>
            <a:ext cx="2544762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3" name="Equation" r:id="rId13" imgW="1587240" imgH="241200" progId="Equation.DSMT4">
                    <p:embed/>
                  </p:oleObj>
                </mc:Choice>
                <mc:Fallback>
                  <p:oleObj name="Equation" r:id="rId13" imgW="1587240" imgH="241200" progId="Equation.DSMT4">
                    <p:embed/>
                    <p:pic>
                      <p:nvPicPr>
                        <p:cNvPr id="39" name="对象 3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62707" y="2423132"/>
                          <a:ext cx="2544762" cy="387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5920007" y="2766153"/>
          <a:ext cx="1817872" cy="277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4" name="Equation" r:id="rId15" imgW="1333440" imgH="203040" progId="Equation.DSMT4">
                  <p:embed/>
                </p:oleObj>
              </mc:Choice>
              <mc:Fallback>
                <p:oleObj name="Equation" r:id="rId15" imgW="1333440" imgH="203040" progId="Equation.DSMT4">
                  <p:embed/>
                  <p:pic>
                    <p:nvPicPr>
                      <p:cNvPr id="40" name="对象 3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20007" y="2766153"/>
                        <a:ext cx="1817872" cy="277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" name="图片 4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49" y="3452977"/>
            <a:ext cx="4000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2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523" y="3271947"/>
            <a:ext cx="3429000" cy="27432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4" y="3305164"/>
            <a:ext cx="3429000" cy="27432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Example 3: PINNs </a:t>
            </a:r>
            <a:r>
              <a:rPr lang="en-US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(Data parallelism)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865380" y="978462"/>
            <a:ext cx="2788360" cy="1681018"/>
            <a:chOff x="5338907" y="958391"/>
            <a:chExt cx="2788360" cy="1681018"/>
          </a:xfrm>
        </p:grpSpPr>
        <p:grpSp>
          <p:nvGrpSpPr>
            <p:cNvPr id="5" name="组合 4"/>
            <p:cNvGrpSpPr/>
            <p:nvPr/>
          </p:nvGrpSpPr>
          <p:grpSpPr>
            <a:xfrm>
              <a:off x="5338907" y="958391"/>
              <a:ext cx="1293092" cy="1681018"/>
              <a:chOff x="1930399" y="1921164"/>
              <a:chExt cx="1293092" cy="1681018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930399" y="1921164"/>
                <a:ext cx="1293092" cy="168101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chemeClr val="accent5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2262033" y="2196666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1965783" y="2595418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2599911" y="2602345"/>
                <a:ext cx="577849" cy="1524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256254" y="2954047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101272" y="3224547"/>
                <a:ext cx="951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GPU 1</a:t>
                </a:r>
              </a:p>
            </p:txBody>
          </p:sp>
          <p:cxnSp>
            <p:nvCxnSpPr>
              <p:cNvPr id="24" name="直接箭头连接符 23"/>
              <p:cNvCxnSpPr>
                <a:stCxn id="22" idx="0"/>
              </p:cNvCxnSpPr>
              <p:nvPr/>
            </p:nvCxnSpPr>
            <p:spPr>
              <a:xfrm flipH="1" flipV="1">
                <a:off x="2224228" y="2761673"/>
                <a:ext cx="320951" cy="19237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22" idx="0"/>
                <a:endCxn id="21" idx="2"/>
              </p:cNvCxnSpPr>
              <p:nvPr/>
            </p:nvCxnSpPr>
            <p:spPr>
              <a:xfrm flipV="1">
                <a:off x="2545179" y="2754745"/>
                <a:ext cx="343657" cy="19930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20" idx="0"/>
                <a:endCxn id="19" idx="2"/>
              </p:cNvCxnSpPr>
              <p:nvPr/>
            </p:nvCxnSpPr>
            <p:spPr>
              <a:xfrm flipV="1">
                <a:off x="2254708" y="2362921"/>
                <a:ext cx="296250" cy="23249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21" idx="0"/>
                <a:endCxn id="19" idx="2"/>
              </p:cNvCxnSpPr>
              <p:nvPr/>
            </p:nvCxnSpPr>
            <p:spPr>
              <a:xfrm flipH="1" flipV="1">
                <a:off x="2550958" y="2362921"/>
                <a:ext cx="337878" cy="23942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6834175" y="958391"/>
              <a:ext cx="1293092" cy="1681018"/>
              <a:chOff x="1930399" y="1921164"/>
              <a:chExt cx="1293092" cy="1681018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1930399" y="1921164"/>
                <a:ext cx="1293092" cy="168101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chemeClr val="accent5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2262033" y="2196666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1965783" y="2595418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2599911" y="2602345"/>
                <a:ext cx="577849" cy="1524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2256254" y="2954047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128287" y="3223181"/>
                <a:ext cx="951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GPU 2</a:t>
                </a:r>
              </a:p>
            </p:txBody>
          </p:sp>
          <p:cxnSp>
            <p:nvCxnSpPr>
              <p:cNvPr id="14" name="直接箭头连接符 13"/>
              <p:cNvCxnSpPr>
                <a:stCxn id="12" idx="0"/>
              </p:cNvCxnSpPr>
              <p:nvPr/>
            </p:nvCxnSpPr>
            <p:spPr>
              <a:xfrm flipH="1" flipV="1">
                <a:off x="2224228" y="2761673"/>
                <a:ext cx="320951" cy="19237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12" idx="0"/>
                <a:endCxn id="11" idx="2"/>
              </p:cNvCxnSpPr>
              <p:nvPr/>
            </p:nvCxnSpPr>
            <p:spPr>
              <a:xfrm flipV="1">
                <a:off x="2545179" y="2754745"/>
                <a:ext cx="343657" cy="19930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10" idx="0"/>
                <a:endCxn id="9" idx="2"/>
              </p:cNvCxnSpPr>
              <p:nvPr/>
            </p:nvCxnSpPr>
            <p:spPr>
              <a:xfrm flipV="1">
                <a:off x="2254708" y="2362921"/>
                <a:ext cx="296250" cy="23249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1" idx="0"/>
                <a:endCxn id="9" idx="2"/>
              </p:cNvCxnSpPr>
              <p:nvPr/>
            </p:nvCxnSpPr>
            <p:spPr>
              <a:xfrm flipH="1" flipV="1">
                <a:off x="2550958" y="2362921"/>
                <a:ext cx="337878" cy="23942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051899"/>
              </p:ext>
            </p:extLst>
          </p:nvPr>
        </p:nvGraphicFramePr>
        <p:xfrm>
          <a:off x="6446480" y="2786224"/>
          <a:ext cx="1817872" cy="277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5" name="Equation" r:id="rId5" imgW="1333440" imgH="203040" progId="Equation.DSMT4">
                  <p:embed/>
                </p:oleObj>
              </mc:Choice>
              <mc:Fallback>
                <p:oleObj name="Equation" r:id="rId5" imgW="1333440" imgH="203040" progId="Equation.DSMT4">
                  <p:embed/>
                  <p:pic>
                    <p:nvPicPr>
                      <p:cNvPr id="40" name="对象 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46480" y="2786224"/>
                        <a:ext cx="1817872" cy="277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1865"/>
              </p:ext>
            </p:extLst>
          </p:nvPr>
        </p:nvGraphicFramePr>
        <p:xfrm>
          <a:off x="1849438" y="977900"/>
          <a:ext cx="22796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6" name="Equation" r:id="rId7" imgW="1257120" imgH="228600" progId="Equation.DSMT4">
                  <p:embed/>
                </p:oleObj>
              </mc:Choice>
              <mc:Fallback>
                <p:oleObj name="Equation" r:id="rId7" imgW="1257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9438" y="977900"/>
                        <a:ext cx="227965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1138177" y="2090978"/>
            <a:ext cx="3211768" cy="748333"/>
            <a:chOff x="649416" y="2075742"/>
            <a:chExt cx="3211768" cy="748333"/>
          </a:xfrm>
        </p:grpSpPr>
        <p:sp>
          <p:nvSpPr>
            <p:cNvPr id="35" name="文本框 34"/>
            <p:cNvSpPr txBox="1"/>
            <p:nvPr/>
          </p:nvSpPr>
          <p:spPr>
            <a:xfrm>
              <a:off x="649416" y="2075742"/>
              <a:ext cx="951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GPU 1</a:t>
              </a: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79139"/>
                </p:ext>
              </p:extLst>
            </p:nvPr>
          </p:nvGraphicFramePr>
          <p:xfrm>
            <a:off x="1684721" y="2098417"/>
            <a:ext cx="2176463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7" name="Equation" r:id="rId9" imgW="1358640" imgH="203040" progId="Equation.DSMT4">
                    <p:embed/>
                  </p:oleObj>
                </mc:Choice>
                <mc:Fallback>
                  <p:oleObj name="Equation" r:id="rId9" imgW="1358640" imgH="203040" progId="Equation.DSMT4">
                    <p:embed/>
                    <p:pic>
                      <p:nvPicPr>
                        <p:cNvPr id="31" name="对象 3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84721" y="2098417"/>
                          <a:ext cx="2176463" cy="323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文本框 36"/>
            <p:cNvSpPr txBox="1"/>
            <p:nvPr/>
          </p:nvSpPr>
          <p:spPr>
            <a:xfrm>
              <a:off x="649416" y="2454743"/>
              <a:ext cx="951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GPU 2</a:t>
              </a:r>
            </a:p>
          </p:txBody>
        </p:sp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1051934"/>
                </p:ext>
              </p:extLst>
            </p:nvPr>
          </p:nvGraphicFramePr>
          <p:xfrm>
            <a:off x="1660913" y="2476242"/>
            <a:ext cx="2016125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8" name="Equation" r:id="rId11" imgW="1257120" imgH="203040" progId="Equation.DSMT4">
                    <p:embed/>
                  </p:oleObj>
                </mc:Choice>
                <mc:Fallback>
                  <p:oleObj name="Equation" r:id="rId11" imgW="1257120" imgH="203040" progId="Equation.DSMT4">
                    <p:embed/>
                    <p:pic>
                      <p:nvPicPr>
                        <p:cNvPr id="33" name="对象 3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60913" y="2476242"/>
                          <a:ext cx="2016125" cy="323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053574"/>
              </p:ext>
            </p:extLst>
          </p:nvPr>
        </p:nvGraphicFramePr>
        <p:xfrm>
          <a:off x="2089522" y="1532643"/>
          <a:ext cx="18113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9" name="Equation" r:id="rId13" imgW="1130040" imgH="253800" progId="Equation.DSMT4">
                  <p:embed/>
                </p:oleObj>
              </mc:Choice>
              <mc:Fallback>
                <p:oleObj name="Equation" r:id="rId13" imgW="1130040" imgH="253800" progId="Equation.DSMT4">
                  <p:embed/>
                  <p:pic>
                    <p:nvPicPr>
                      <p:cNvPr id="33" name="对象 3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89522" y="1532643"/>
                        <a:ext cx="1811338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合 41"/>
          <p:cNvGrpSpPr/>
          <p:nvPr/>
        </p:nvGrpSpPr>
        <p:grpSpPr>
          <a:xfrm>
            <a:off x="3157736" y="6046998"/>
            <a:ext cx="3253500" cy="748333"/>
            <a:chOff x="649416" y="2075742"/>
            <a:chExt cx="3253500" cy="748333"/>
          </a:xfrm>
        </p:grpSpPr>
        <p:sp>
          <p:nvSpPr>
            <p:cNvPr id="43" name="文本框 42"/>
            <p:cNvSpPr txBox="1"/>
            <p:nvPr/>
          </p:nvSpPr>
          <p:spPr>
            <a:xfrm>
              <a:off x="649416" y="2075742"/>
              <a:ext cx="951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GPU 1</a:t>
              </a:r>
            </a:p>
          </p:txBody>
        </p: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1969852"/>
                </p:ext>
              </p:extLst>
            </p:nvPr>
          </p:nvGraphicFramePr>
          <p:xfrm>
            <a:off x="1645491" y="2097866"/>
            <a:ext cx="2257425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90" name="Equation" r:id="rId15" imgW="1409400" imgH="203040" progId="Equation.DSMT4">
                    <p:embed/>
                  </p:oleObj>
                </mc:Choice>
                <mc:Fallback>
                  <p:oleObj name="Equation" r:id="rId15" imgW="1409400" imgH="203040" progId="Equation.DSMT4">
                    <p:embed/>
                    <p:pic>
                      <p:nvPicPr>
                        <p:cNvPr id="36" name="对象 3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45491" y="2097866"/>
                          <a:ext cx="2257425" cy="323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文本框 44"/>
            <p:cNvSpPr txBox="1"/>
            <p:nvPr/>
          </p:nvSpPr>
          <p:spPr>
            <a:xfrm>
              <a:off x="649416" y="2454743"/>
              <a:ext cx="951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GPU 2</a:t>
              </a:r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0052243"/>
                </p:ext>
              </p:extLst>
            </p:nvPr>
          </p:nvGraphicFramePr>
          <p:xfrm>
            <a:off x="1631488" y="2475691"/>
            <a:ext cx="226060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91" name="Equation" r:id="rId17" imgW="1409400" imgH="203040" progId="Equation.DSMT4">
                    <p:embed/>
                  </p:oleObj>
                </mc:Choice>
                <mc:Fallback>
                  <p:oleObj name="Equation" r:id="rId17" imgW="1409400" imgH="203040" progId="Equation.DSMT4">
                    <p:embed/>
                    <p:pic>
                      <p:nvPicPr>
                        <p:cNvPr id="38" name="对象 3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631488" y="2475691"/>
                          <a:ext cx="2260600" cy="323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652247"/>
              </p:ext>
            </p:extLst>
          </p:nvPr>
        </p:nvGraphicFramePr>
        <p:xfrm>
          <a:off x="2213001" y="4340067"/>
          <a:ext cx="13636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2" name="Equation" r:id="rId19" imgW="850680" imgH="253800" progId="Equation.DSMT4">
                  <p:embed/>
                </p:oleObj>
              </mc:Choice>
              <mc:Fallback>
                <p:oleObj name="Equation" r:id="rId19" imgW="850680" imgH="253800" progId="Equation.DSMT4">
                  <p:embed/>
                  <p:pic>
                    <p:nvPicPr>
                      <p:cNvPr id="40" name="对象 3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213001" y="4340067"/>
                        <a:ext cx="136366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本框 50"/>
          <p:cNvSpPr txBox="1"/>
          <p:nvPr/>
        </p:nvSpPr>
        <p:spPr>
          <a:xfrm>
            <a:off x="5642001" y="4643547"/>
            <a:ext cx="3350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u_pred</a:t>
            </a:r>
            <a:r>
              <a:rPr lang="en-US" sz="1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(GPU 1) – </a:t>
            </a:r>
            <a:r>
              <a:rPr lang="en-US" sz="1200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u_pred</a:t>
            </a:r>
            <a:r>
              <a:rPr lang="en-US" sz="1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(GPU 2)</a:t>
            </a:r>
          </a:p>
        </p:txBody>
      </p:sp>
    </p:spTree>
    <p:extLst>
      <p:ext uri="{BB962C8B-B14F-4D97-AF65-F5344CB8AC3E}">
        <p14:creationId xmlns:p14="http://schemas.microsoft.com/office/powerpoint/2010/main" val="16891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Example 4: PINNs </a:t>
            </a:r>
            <a:r>
              <a:rPr lang="en-US" sz="16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(Ensemble training)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865380" y="978462"/>
            <a:ext cx="2788360" cy="1681018"/>
            <a:chOff x="5338907" y="958391"/>
            <a:chExt cx="2788360" cy="1681018"/>
          </a:xfrm>
        </p:grpSpPr>
        <p:grpSp>
          <p:nvGrpSpPr>
            <p:cNvPr id="5" name="组合 4"/>
            <p:cNvGrpSpPr/>
            <p:nvPr/>
          </p:nvGrpSpPr>
          <p:grpSpPr>
            <a:xfrm>
              <a:off x="5338907" y="958391"/>
              <a:ext cx="1293092" cy="1681018"/>
              <a:chOff x="1930399" y="1921164"/>
              <a:chExt cx="1293092" cy="1681018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1930399" y="1921164"/>
                <a:ext cx="1293092" cy="168101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chemeClr val="accent5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2262033" y="2196666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1965783" y="2595418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2599911" y="2602345"/>
                <a:ext cx="577849" cy="1524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2256254" y="2954047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2101272" y="3224547"/>
                <a:ext cx="951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GPU 1</a:t>
                </a:r>
              </a:p>
            </p:txBody>
          </p:sp>
          <p:cxnSp>
            <p:nvCxnSpPr>
              <p:cNvPr id="24" name="直接箭头连接符 23"/>
              <p:cNvCxnSpPr>
                <a:stCxn id="22" idx="0"/>
              </p:cNvCxnSpPr>
              <p:nvPr/>
            </p:nvCxnSpPr>
            <p:spPr>
              <a:xfrm flipH="1" flipV="1">
                <a:off x="2224228" y="2761673"/>
                <a:ext cx="320951" cy="19237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22" idx="0"/>
                <a:endCxn id="21" idx="2"/>
              </p:cNvCxnSpPr>
              <p:nvPr/>
            </p:nvCxnSpPr>
            <p:spPr>
              <a:xfrm flipV="1">
                <a:off x="2545179" y="2754745"/>
                <a:ext cx="343657" cy="19930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20" idx="0"/>
                <a:endCxn id="19" idx="2"/>
              </p:cNvCxnSpPr>
              <p:nvPr/>
            </p:nvCxnSpPr>
            <p:spPr>
              <a:xfrm flipV="1">
                <a:off x="2254708" y="2362921"/>
                <a:ext cx="296250" cy="23249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stCxn id="21" idx="0"/>
                <a:endCxn id="19" idx="2"/>
              </p:cNvCxnSpPr>
              <p:nvPr/>
            </p:nvCxnSpPr>
            <p:spPr>
              <a:xfrm flipH="1" flipV="1">
                <a:off x="2550958" y="2362921"/>
                <a:ext cx="337878" cy="23942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/>
            <p:cNvGrpSpPr/>
            <p:nvPr/>
          </p:nvGrpSpPr>
          <p:grpSpPr>
            <a:xfrm>
              <a:off x="6834175" y="958391"/>
              <a:ext cx="1293092" cy="1681018"/>
              <a:chOff x="1930399" y="1921164"/>
              <a:chExt cx="1293092" cy="1681018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1930399" y="1921164"/>
                <a:ext cx="1293092" cy="168101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5875">
                <a:solidFill>
                  <a:schemeClr val="accent5">
                    <a:lumMod val="20000"/>
                    <a:lumOff val="8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2262033" y="2196666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1965783" y="2595418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圆角矩形 10"/>
              <p:cNvSpPr/>
              <p:nvPr/>
            </p:nvSpPr>
            <p:spPr>
              <a:xfrm>
                <a:off x="2599911" y="2602345"/>
                <a:ext cx="577849" cy="1524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2256254" y="2954047"/>
                <a:ext cx="577849" cy="16625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128287" y="3223181"/>
                <a:ext cx="951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GPU 2</a:t>
                </a:r>
              </a:p>
            </p:txBody>
          </p:sp>
          <p:cxnSp>
            <p:nvCxnSpPr>
              <p:cNvPr id="14" name="直接箭头连接符 13"/>
              <p:cNvCxnSpPr>
                <a:stCxn id="12" idx="0"/>
              </p:cNvCxnSpPr>
              <p:nvPr/>
            </p:nvCxnSpPr>
            <p:spPr>
              <a:xfrm flipH="1" flipV="1">
                <a:off x="2224228" y="2761673"/>
                <a:ext cx="320951" cy="19237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12" idx="0"/>
                <a:endCxn id="11" idx="2"/>
              </p:cNvCxnSpPr>
              <p:nvPr/>
            </p:nvCxnSpPr>
            <p:spPr>
              <a:xfrm flipV="1">
                <a:off x="2545179" y="2754745"/>
                <a:ext cx="343657" cy="199302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10" idx="0"/>
                <a:endCxn id="9" idx="2"/>
              </p:cNvCxnSpPr>
              <p:nvPr/>
            </p:nvCxnSpPr>
            <p:spPr>
              <a:xfrm flipV="1">
                <a:off x="2254708" y="2362921"/>
                <a:ext cx="296250" cy="232497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11" idx="0"/>
                <a:endCxn id="9" idx="2"/>
              </p:cNvCxnSpPr>
              <p:nvPr/>
            </p:nvCxnSpPr>
            <p:spPr>
              <a:xfrm flipH="1" flipV="1">
                <a:off x="2550958" y="2362921"/>
                <a:ext cx="337878" cy="23942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6446480" y="2786224"/>
          <a:ext cx="1817872" cy="277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2" name="Equation" r:id="rId3" imgW="1333440" imgH="203040" progId="Equation.DSMT4">
                  <p:embed/>
                </p:oleObj>
              </mc:Choice>
              <mc:Fallback>
                <p:oleObj name="Equation" r:id="rId3" imgW="1333440" imgH="203040" progId="Equation.DSMT4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46480" y="2786224"/>
                        <a:ext cx="1817872" cy="277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860032"/>
              </p:ext>
            </p:extLst>
          </p:nvPr>
        </p:nvGraphicFramePr>
        <p:xfrm>
          <a:off x="1849438" y="977900"/>
          <a:ext cx="22796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3" name="Equation" r:id="rId5" imgW="1257120" imgH="228600" progId="Equation.DSMT4">
                  <p:embed/>
                </p:oleObj>
              </mc:Choice>
              <mc:Fallback>
                <p:oleObj name="Equation" r:id="rId5" imgW="1257120" imgH="2286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9438" y="977900"/>
                        <a:ext cx="227965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1416262" y="1603375"/>
            <a:ext cx="2843001" cy="765129"/>
            <a:chOff x="649416" y="2058946"/>
            <a:chExt cx="2843001" cy="765129"/>
          </a:xfrm>
        </p:grpSpPr>
        <p:sp>
          <p:nvSpPr>
            <p:cNvPr id="30" name="文本框 29"/>
            <p:cNvSpPr txBox="1"/>
            <p:nvPr/>
          </p:nvSpPr>
          <p:spPr>
            <a:xfrm>
              <a:off x="649416" y="2075742"/>
              <a:ext cx="951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GPU 1</a:t>
              </a:r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5307712"/>
                </p:ext>
              </p:extLst>
            </p:nvPr>
          </p:nvGraphicFramePr>
          <p:xfrm>
            <a:off x="1884279" y="2058946"/>
            <a:ext cx="15652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94" name="Equation" r:id="rId7" imgW="977760" imgH="253800" progId="Equation.DSMT4">
                    <p:embed/>
                  </p:oleObj>
                </mc:Choice>
                <mc:Fallback>
                  <p:oleObj name="Equation" r:id="rId7" imgW="977760" imgH="253800" progId="Equation.DSMT4">
                    <p:embed/>
                    <p:pic>
                      <p:nvPicPr>
                        <p:cNvPr id="31" name="对象 3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84279" y="2058946"/>
                          <a:ext cx="1565275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文本框 31"/>
            <p:cNvSpPr txBox="1"/>
            <p:nvPr/>
          </p:nvSpPr>
          <p:spPr>
            <a:xfrm>
              <a:off x="649416" y="2454743"/>
              <a:ext cx="951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GPU 2</a:t>
              </a:r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1651329"/>
                </p:ext>
              </p:extLst>
            </p:nvPr>
          </p:nvGraphicFramePr>
          <p:xfrm>
            <a:off x="1681079" y="2416134"/>
            <a:ext cx="1811338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95" name="Equation" r:id="rId9" imgW="1130040" imgH="253800" progId="Equation.DSMT4">
                    <p:embed/>
                  </p:oleObj>
                </mc:Choice>
                <mc:Fallback>
                  <p:oleObj name="Equation" r:id="rId9" imgW="1130040" imgH="253800" progId="Equation.DSMT4">
                    <p:embed/>
                    <p:pic>
                      <p:nvPicPr>
                        <p:cNvPr id="33" name="对象 3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81079" y="2416134"/>
                          <a:ext cx="1811338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317808" y="4291701"/>
            <a:ext cx="3139767" cy="748333"/>
            <a:chOff x="649416" y="2075742"/>
            <a:chExt cx="3139767" cy="748333"/>
          </a:xfrm>
        </p:grpSpPr>
        <p:sp>
          <p:nvSpPr>
            <p:cNvPr id="35" name="文本框 34"/>
            <p:cNvSpPr txBox="1"/>
            <p:nvPr/>
          </p:nvSpPr>
          <p:spPr>
            <a:xfrm>
              <a:off x="649416" y="2075742"/>
              <a:ext cx="951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GPU 1</a:t>
              </a: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1552396" y="2098483"/>
            <a:ext cx="2236787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96" name="Equation" r:id="rId11" imgW="1396800" imgH="203040" progId="Equation.DSMT4">
                    <p:embed/>
                  </p:oleObj>
                </mc:Choice>
                <mc:Fallback>
                  <p:oleObj name="Equation" r:id="rId11" imgW="1396800" imgH="203040" progId="Equation.DSMT4">
                    <p:embed/>
                    <p:pic>
                      <p:nvPicPr>
                        <p:cNvPr id="36" name="对象 3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552396" y="2098483"/>
                          <a:ext cx="2236787" cy="323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文本框 36"/>
            <p:cNvSpPr txBox="1"/>
            <p:nvPr/>
          </p:nvSpPr>
          <p:spPr>
            <a:xfrm>
              <a:off x="649416" y="2454743"/>
              <a:ext cx="951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GPU 2</a:t>
              </a:r>
            </a:p>
          </p:txBody>
        </p:sp>
        <p:graphicFrame>
          <p:nvGraphicFramePr>
            <p:cNvPr id="38" name="对象 37"/>
            <p:cNvGraphicFramePr>
              <a:graphicFrameLocks noChangeAspect="1"/>
            </p:cNvGraphicFramePr>
            <p:nvPr/>
          </p:nvGraphicFramePr>
          <p:xfrm>
            <a:off x="1549221" y="2475684"/>
            <a:ext cx="2239962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97" name="Equation" r:id="rId13" imgW="1396800" imgH="203040" progId="Equation.DSMT4">
                    <p:embed/>
                  </p:oleObj>
                </mc:Choice>
                <mc:Fallback>
                  <p:oleObj name="Equation" r:id="rId13" imgW="1396800" imgH="203040" progId="Equation.DSMT4">
                    <p:embed/>
                    <p:pic>
                      <p:nvPicPr>
                        <p:cNvPr id="38" name="对象 3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49221" y="2475684"/>
                          <a:ext cx="2239962" cy="323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11" y="5781964"/>
            <a:ext cx="1076036" cy="1076036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1428423" y="2465388"/>
            <a:ext cx="2637165" cy="764886"/>
            <a:chOff x="649416" y="2059189"/>
            <a:chExt cx="2637165" cy="764886"/>
          </a:xfrm>
        </p:grpSpPr>
        <p:sp>
          <p:nvSpPr>
            <p:cNvPr id="44" name="文本框 43"/>
            <p:cNvSpPr txBox="1"/>
            <p:nvPr/>
          </p:nvSpPr>
          <p:spPr>
            <a:xfrm>
              <a:off x="649416" y="2075742"/>
              <a:ext cx="951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GPU 1</a:t>
              </a:r>
            </a:p>
          </p:txBody>
        </p:sp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7580265"/>
                </p:ext>
              </p:extLst>
            </p:nvPr>
          </p:nvGraphicFramePr>
          <p:xfrm>
            <a:off x="2046743" y="2059189"/>
            <a:ext cx="1239838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98" name="Equation" r:id="rId16" imgW="774360" imgH="253800" progId="Equation.DSMT4">
                    <p:embed/>
                  </p:oleObj>
                </mc:Choice>
                <mc:Fallback>
                  <p:oleObj name="Equation" r:id="rId16" imgW="774360" imgH="253800" progId="Equation.DSMT4">
                    <p:embed/>
                    <p:pic>
                      <p:nvPicPr>
                        <p:cNvPr id="31" name="对象 3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046743" y="2059189"/>
                          <a:ext cx="1239838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649416" y="2454743"/>
              <a:ext cx="951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GPU 2</a:t>
              </a:r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9629236"/>
                </p:ext>
              </p:extLst>
            </p:nvPr>
          </p:nvGraphicFramePr>
          <p:xfrm>
            <a:off x="1905456" y="2416376"/>
            <a:ext cx="1363662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99" name="Equation" r:id="rId18" imgW="850680" imgH="253800" progId="Equation.DSMT4">
                    <p:embed/>
                  </p:oleObj>
                </mc:Choice>
                <mc:Fallback>
                  <p:oleObj name="Equation" r:id="rId18" imgW="850680" imgH="253800" progId="Equation.DSMT4">
                    <p:embed/>
                    <p:pic>
                      <p:nvPicPr>
                        <p:cNvPr id="33" name="对象 32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905456" y="2416376"/>
                          <a:ext cx="1363662" cy="406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25" y="3342377"/>
            <a:ext cx="4000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3963" y="1052945"/>
            <a:ext cx="85621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What’s </a:t>
            </a:r>
            <a:r>
              <a:rPr lang="en-US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Horovod</a:t>
            </a: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</a:t>
            </a:r>
            <a:b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How to use?</a:t>
            </a:r>
            <a:b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Examples for function approximation/PINN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17236" y="2761105"/>
            <a:ext cx="3519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+mj-lt"/>
              <a:buAutoNum type="arabicPeriod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 parallelism</a:t>
            </a:r>
          </a:p>
          <a:p>
            <a:pPr marL="342900" indent="-342900">
              <a:buClr>
                <a:srgbClr val="0000FF"/>
              </a:buClr>
              <a:buFont typeface="+mj-lt"/>
              <a:buAutoNum type="arabicPeriod"/>
            </a:pPr>
            <a:endParaRPr 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Clr>
                <a:srgbClr val="0000FF"/>
              </a:buClr>
              <a:buFont typeface="+mj-lt"/>
              <a:buAutoNum type="arabicPeriod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Ensemble training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7236" y="4977096"/>
            <a:ext cx="3519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+mj-lt"/>
              <a:buAutoNum type="arabicPeriod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 parallelism</a:t>
            </a:r>
          </a:p>
          <a:p>
            <a:pPr marL="342900" indent="-342900">
              <a:buClr>
                <a:srgbClr val="0000FF"/>
              </a:buClr>
              <a:buFont typeface="+mj-lt"/>
              <a:buAutoNum type="arabicPeriod"/>
            </a:pPr>
            <a:endParaRPr 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Clr>
                <a:srgbClr val="0000FF"/>
              </a:buClr>
              <a:buFont typeface="+mj-lt"/>
              <a:buAutoNum type="arabicPeriod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Ensemble training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11" y="5781964"/>
            <a:ext cx="1076036" cy="107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7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Scaling efficiency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8"/>
          <a:stretch/>
        </p:blipFill>
        <p:spPr>
          <a:xfrm>
            <a:off x="516779" y="1015999"/>
            <a:ext cx="8110441" cy="44519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11" y="5781964"/>
            <a:ext cx="1076036" cy="107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7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Installation &amp; Code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98764" y="1893455"/>
            <a:ext cx="555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Installation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85091" y="2382828"/>
            <a:ext cx="520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https://github.com/horovod/horovod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8764" y="3560619"/>
            <a:ext cx="555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Code download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85091" y="4049992"/>
            <a:ext cx="7887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https://github.com/XuhuiM/Distributed-training-Horovod.git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11" y="5781964"/>
            <a:ext cx="1076036" cy="107603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91200" y="2031954"/>
            <a:ext cx="360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CCV: Oscar</a:t>
            </a:r>
          </a:p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module load 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horovod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/0.16</a:t>
            </a:r>
          </a:p>
        </p:txBody>
      </p:sp>
    </p:spTree>
    <p:extLst>
      <p:ext uri="{BB962C8B-B14F-4D97-AF65-F5344CB8AC3E}">
        <p14:creationId xmlns:p14="http://schemas.microsoft.com/office/powerpoint/2010/main" val="156790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85403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 you!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11" y="5781964"/>
            <a:ext cx="1076036" cy="107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What’s </a:t>
            </a:r>
            <a:r>
              <a:rPr lang="en-US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Horovod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76300"/>
            <a:ext cx="7620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8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What’s </a:t>
            </a:r>
            <a:r>
              <a:rPr lang="en-US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Horovod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2" y="3853385"/>
            <a:ext cx="2941783" cy="29417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54913"/>
            <a:ext cx="3742921" cy="28402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563" y="936843"/>
            <a:ext cx="4234873" cy="283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0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What’s </a:t>
            </a:r>
            <a:r>
              <a:rPr lang="en-US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Horovod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11" y="5781964"/>
            <a:ext cx="1076036" cy="10760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1025913"/>
            <a:ext cx="86391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3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 parallelism &amp; Ensemble training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951348" y="1782618"/>
            <a:ext cx="7102763" cy="803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923638" y="1193118"/>
            <a:ext cx="7130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Dataset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51348" y="1999734"/>
            <a:ext cx="96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GPU 1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017005" y="1995177"/>
            <a:ext cx="96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GPU 2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559134" y="1999734"/>
            <a:ext cx="143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GPU (n-1)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054293" y="2000979"/>
            <a:ext cx="96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GPU 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997033" y="1931965"/>
            <a:ext cx="96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……</a:t>
            </a:r>
          </a:p>
        </p:txBody>
      </p:sp>
      <p:sp>
        <p:nvSpPr>
          <p:cNvPr id="21" name="矩形 20"/>
          <p:cNvSpPr/>
          <p:nvPr/>
        </p:nvSpPr>
        <p:spPr>
          <a:xfrm>
            <a:off x="162023" y="852999"/>
            <a:ext cx="2782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 parallelism </a:t>
            </a:r>
            <a:endParaRPr 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162023" y="3982099"/>
            <a:ext cx="29835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Ensemble training</a:t>
            </a:r>
            <a:endParaRPr lang="en-US" sz="2400" dirty="0"/>
          </a:p>
        </p:txBody>
      </p:sp>
      <p:sp>
        <p:nvSpPr>
          <p:cNvPr id="23" name="圆角矩形 22"/>
          <p:cNvSpPr/>
          <p:nvPr/>
        </p:nvSpPr>
        <p:spPr>
          <a:xfrm>
            <a:off x="1031017" y="4773850"/>
            <a:ext cx="7102763" cy="8035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03307" y="4184265"/>
            <a:ext cx="7130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DNNs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91710" y="4990966"/>
            <a:ext cx="96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……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951348" y="2958965"/>
            <a:ext cx="7102763" cy="803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文本框 35"/>
          <p:cNvSpPr txBox="1"/>
          <p:nvPr/>
        </p:nvSpPr>
        <p:spPr>
          <a:xfrm>
            <a:off x="951348" y="3176081"/>
            <a:ext cx="96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DNN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017005" y="3171524"/>
            <a:ext cx="96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DNN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559134" y="3176081"/>
            <a:ext cx="143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DNN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054293" y="3177326"/>
            <a:ext cx="96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DNN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022439" y="3111397"/>
            <a:ext cx="96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……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004291" y="1579418"/>
            <a:ext cx="0" cy="2359152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941141" y="1588654"/>
            <a:ext cx="0" cy="2355273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024922" y="1579418"/>
            <a:ext cx="0" cy="2359152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634187" y="1579418"/>
            <a:ext cx="0" cy="2359152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1017163" y="5793041"/>
            <a:ext cx="7102763" cy="8035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文本框 56"/>
          <p:cNvSpPr txBox="1"/>
          <p:nvPr/>
        </p:nvSpPr>
        <p:spPr>
          <a:xfrm>
            <a:off x="1119295" y="5010787"/>
            <a:ext cx="96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DNN 1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158384" y="5006230"/>
            <a:ext cx="96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DNN 2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5676015" y="5006351"/>
            <a:ext cx="143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DNN (n-1)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7114599" y="5011257"/>
            <a:ext cx="96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DNN n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91710" y="5926094"/>
            <a:ext cx="96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……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2070106" y="4488878"/>
            <a:ext cx="0" cy="2359152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7006956" y="4488878"/>
            <a:ext cx="0" cy="2359152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090737" y="4488877"/>
            <a:ext cx="0" cy="2359152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690762" y="4488878"/>
            <a:ext cx="0" cy="2359152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072000" y="6007539"/>
            <a:ext cx="96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GPU 1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073581" y="6003565"/>
            <a:ext cx="96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GPU 2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615709" y="6000297"/>
            <a:ext cx="143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GPU (n-1)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093531" y="6000297"/>
            <a:ext cx="96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GPU n</a:t>
            </a:r>
          </a:p>
        </p:txBody>
      </p:sp>
    </p:spTree>
    <p:extLst>
      <p:ext uri="{BB962C8B-B14F-4D97-AF65-F5344CB8AC3E}">
        <p14:creationId xmlns:p14="http://schemas.microsoft.com/office/powerpoint/2010/main" val="27122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3963" y="1052945"/>
            <a:ext cx="85621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What’s </a:t>
            </a:r>
            <a:r>
              <a:rPr lang="en-US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Horovod</a:t>
            </a: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?</a:t>
            </a:r>
            <a:b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How to use?</a:t>
            </a:r>
            <a:b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Examples for function approximation/PINN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17236" y="2761105"/>
            <a:ext cx="3519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+mj-lt"/>
              <a:buAutoNum type="arabicPeriod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 parallelism</a:t>
            </a:r>
          </a:p>
          <a:p>
            <a:pPr marL="342900" indent="-342900">
              <a:buClr>
                <a:srgbClr val="0000FF"/>
              </a:buClr>
              <a:buFont typeface="+mj-lt"/>
              <a:buAutoNum type="arabicPeriod"/>
            </a:pPr>
            <a:endParaRPr 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Clr>
                <a:srgbClr val="0000FF"/>
              </a:buClr>
              <a:buFont typeface="+mj-lt"/>
              <a:buAutoNum type="arabicPeriod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Ensemble training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7236" y="4977096"/>
            <a:ext cx="3519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00FF"/>
              </a:buClr>
              <a:buFont typeface="+mj-lt"/>
              <a:buAutoNum type="arabicPeriod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 parallelism</a:t>
            </a:r>
          </a:p>
          <a:p>
            <a:pPr marL="342900" indent="-342900">
              <a:buClr>
                <a:srgbClr val="0000FF"/>
              </a:buClr>
              <a:buFont typeface="+mj-lt"/>
              <a:buAutoNum type="arabicPeriod"/>
            </a:pPr>
            <a:endParaRPr 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Clr>
                <a:srgbClr val="0000FF"/>
              </a:buClr>
              <a:buFont typeface="+mj-lt"/>
              <a:buAutoNum type="arabicPeriod"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Ensemble training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11" y="5781964"/>
            <a:ext cx="1076036" cy="107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8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How to use </a:t>
            </a:r>
            <a:r>
              <a:rPr lang="en-US" sz="2400" b="1" dirty="0" err="1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Horovod</a:t>
            </a: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– Data parallelism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359460"/>
            <a:ext cx="4815453" cy="43994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47961" y="1173018"/>
            <a:ext cx="488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33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Run multiple copies of the training </a:t>
            </a: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scripts, and each copy: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495636" y="1781151"/>
            <a:ext cx="2743200" cy="1157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Reads a chunk of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Train the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Compute the gradients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147962" y="3249390"/>
            <a:ext cx="4818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38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Average the gradients from all the</a:t>
            </a: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copies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47962" y="4211743"/>
            <a:ext cx="4818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38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 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Update the model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147962" y="4987208"/>
            <a:ext cx="4818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338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 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Repeat 1-3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19671" y="5885140"/>
            <a:ext cx="352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Himalaya" panose="01010100010101010101" pitchFamily="2" charset="0"/>
              </a:rPr>
              <a:t>Same initializations!</a:t>
            </a:r>
          </a:p>
        </p:txBody>
      </p:sp>
    </p:spTree>
    <p:extLst>
      <p:ext uri="{BB962C8B-B14F-4D97-AF65-F5344CB8AC3E}">
        <p14:creationId xmlns:p14="http://schemas.microsoft.com/office/powerpoint/2010/main" val="75501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Show me the code: Data parallelism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185" y="820790"/>
            <a:ext cx="47936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tensorflow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as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tf</a:t>
            </a:r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horovod.tensorflow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as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</a:t>
            </a:r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hvd.init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 </a:t>
            </a:r>
            <a:r>
              <a:rPr lang="en-US" sz="1600" dirty="0">
                <a:solidFill>
                  <a:srgbClr val="3338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#initialize the environment</a:t>
            </a:r>
          </a:p>
          <a:p>
            <a:endParaRPr lang="en-US" sz="1600" dirty="0">
              <a:solidFill>
                <a:srgbClr val="3338F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solidFill>
                  <a:srgbClr val="3338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#pin one GPU to each </a:t>
            </a:r>
            <a:r>
              <a:rPr lang="en-US" sz="1600" dirty="0" err="1">
                <a:solidFill>
                  <a:srgbClr val="3338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tensorflow</a:t>
            </a:r>
            <a:r>
              <a:rPr lang="en-US" sz="1600" dirty="0">
                <a:solidFill>
                  <a:srgbClr val="3338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process</a:t>
            </a:r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tf.ConfigProto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 </a:t>
            </a:r>
          </a:p>
          <a:p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config.gpu_options.visible_device_list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str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hvd.local_rank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())</a:t>
            </a: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if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hvd.rank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 == 0: </a:t>
            </a:r>
            <a:r>
              <a:rPr lang="en-US" sz="1600" dirty="0">
                <a:solidFill>
                  <a:srgbClr val="3333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#read data</a:t>
            </a: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read_chunk_0</a:t>
            </a: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else:</a:t>
            </a: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read_chunk_n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…</a:t>
            </a: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solidFill>
                  <a:srgbClr val="3338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Build model...</a:t>
            </a: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loss = ...</a:t>
            </a: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opt =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tf.train.AdamOptimizer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learning_rate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*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hvd.size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())</a:t>
            </a: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solidFill>
                  <a:srgbClr val="3338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 Add </a:t>
            </a:r>
            <a:r>
              <a:rPr lang="en-US" sz="1600" dirty="0" err="1">
                <a:solidFill>
                  <a:srgbClr val="3338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Horovod</a:t>
            </a:r>
            <a:r>
              <a:rPr lang="en-US" sz="1600" dirty="0">
                <a:solidFill>
                  <a:srgbClr val="3338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Distributed Optimizer</a:t>
            </a: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opt =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hvd.DistributedOptimizer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(opt)</a:t>
            </a: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train =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opt.minimize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(loss)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668985" y="820790"/>
            <a:ext cx="47936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init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tf.global_variables_initializer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</a:p>
          <a:p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sess.run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init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solidFill>
                  <a:srgbClr val="3333F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#broadcast the initialization to all processes</a:t>
            </a:r>
          </a:p>
          <a:p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bcast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=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hvd.broadcast_global_variables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(0)</a:t>
            </a:r>
          </a:p>
          <a:p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sess.run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bcast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endParaRPr 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while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train_step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&lt;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step_max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</a:p>
          <a:p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sess.run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([train, loss], </a:t>
            </a:r>
            <a:r>
              <a:rPr lang="en-US" sz="16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feed_dict</a:t>
            </a:r>
            <a:r>
              <a:rPr 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=…) 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11" y="5781964"/>
            <a:ext cx="1076036" cy="1076036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906821" y="3809207"/>
            <a:ext cx="4317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horovodrun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mpirun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–np 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NP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–H 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localhost:NP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 *.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06821" y="4874278"/>
            <a:ext cx="5133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mpirun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–np 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NP</a:t>
            </a:r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–H </a:t>
            </a:r>
          </a:p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server 1:np…server n: np …</a:t>
            </a:r>
          </a:p>
          <a:p>
            <a:r>
              <a:rPr 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 *.</a:t>
            </a:r>
            <a:r>
              <a:rPr lang="en-US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</a:t>
            </a:r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19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7468</TotalTime>
  <Words>871</Words>
  <Application>Microsoft Office PowerPoint</Application>
  <PresentationFormat>全屏显示(4:3)</PresentationFormat>
  <Paragraphs>291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Microsoft YaHei UI</vt:lpstr>
      <vt:lpstr>等线</vt:lpstr>
      <vt:lpstr>等线 Light</vt:lpstr>
      <vt:lpstr>Arial</vt:lpstr>
      <vt:lpstr>Calibri</vt:lpstr>
      <vt:lpstr>Calibri Light</vt:lpstr>
      <vt:lpstr>Microsoft Himalaya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686</cp:revision>
  <dcterms:created xsi:type="dcterms:W3CDTF">2017-09-04T15:34:47Z</dcterms:created>
  <dcterms:modified xsi:type="dcterms:W3CDTF">2023-03-20T04:04:59Z</dcterms:modified>
</cp:coreProperties>
</file>