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33" r:id="rId3"/>
    <p:sldId id="384" r:id="rId4"/>
    <p:sldId id="315" r:id="rId5"/>
    <p:sldId id="316" r:id="rId6"/>
    <p:sldId id="318" r:id="rId7"/>
    <p:sldId id="329" r:id="rId8"/>
    <p:sldId id="317" r:id="rId9"/>
    <p:sldId id="340" r:id="rId10"/>
    <p:sldId id="382" r:id="rId11"/>
    <p:sldId id="334" r:id="rId12"/>
    <p:sldId id="372" r:id="rId13"/>
    <p:sldId id="373" r:id="rId14"/>
    <p:sldId id="374" r:id="rId15"/>
    <p:sldId id="337" r:id="rId16"/>
    <p:sldId id="383" r:id="rId17"/>
    <p:sldId id="336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730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0.png"/><Relationship Id="rId4" Type="http://schemas.openxmlformats.org/officeDocument/2006/relationships/image" Target="../media/image4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4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1.png"/><Relationship Id="rId7" Type="http://schemas.openxmlformats.org/officeDocument/2006/relationships/image" Target="../media/image9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2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7.png"/><Relationship Id="rId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37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2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11: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in Scientific Machine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4/19/2023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(II)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88980" y="6607176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720" y="883920"/>
            <a:ext cx="486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contaminant source identification: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24703" y="3034569"/>
            <a:ext cx="7856016" cy="3319329"/>
            <a:chOff x="747760" y="2722880"/>
            <a:chExt cx="7856016" cy="33193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60" y="2994037"/>
              <a:ext cx="7856016" cy="3048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=(0.3, 0.3)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blipFill>
                  <a:blip r:embed="rId5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=(0.75, 0.75)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blipFill>
                  <a:blip r:embed="rId6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=(0.2, 0.7)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blipFill>
                <a:blip r:embed="rId8"/>
                <a:stretch>
                  <a:fillRect l="-147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62374" y="2115518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>
          <a:xfrm>
            <a:off x="6422895" y="907926"/>
            <a:ext cx="2700382" cy="756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 −3,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56DB17E-C0B5-48CD-AC8E-1FA6B3E40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85" y="883920"/>
            <a:ext cx="2198746" cy="10831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DE7ACC0-1047-4F4B-B483-546A04851DA3}"/>
              </a:ext>
            </a:extLst>
          </p:cNvPr>
          <p:cNvSpPr txBox="1"/>
          <p:nvPr/>
        </p:nvSpPr>
        <p:spPr>
          <a:xfrm>
            <a:off x="7623742" y="6346621"/>
            <a:ext cx="135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2019</a:t>
            </a:r>
          </a:p>
        </p:txBody>
      </p:sp>
    </p:spTree>
    <p:extLst>
      <p:ext uri="{BB962C8B-B14F-4D97-AF65-F5344CB8AC3E}">
        <p14:creationId xmlns:p14="http://schemas.microsoft.com/office/powerpoint/2010/main" val="39288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3"/>
    </mc:Choice>
    <mc:Fallback xmlns="">
      <p:transition spd="slow" advTm="473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3C401F-79F3-4246-820C-6B1F76BE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4" y="816417"/>
            <a:ext cx="7044312" cy="3574830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Multi-fidelity BNNs/B-PINNs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9CB8D-3D9A-422E-939A-E2AA4BD3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71" y="4762439"/>
            <a:ext cx="2888954" cy="53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65C72-CA38-42CD-B230-87EA6937C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71" y="5594979"/>
            <a:ext cx="30289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F849DB-10A2-4A41-8B85-F450050F88AE}"/>
              </a:ext>
            </a:extLst>
          </p:cNvPr>
          <p:cNvSpPr txBox="1"/>
          <p:nvPr/>
        </p:nvSpPr>
        <p:spPr>
          <a:xfrm>
            <a:off x="196700" y="4847083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6257A-0E31-4928-9D05-222F162653F4}"/>
              </a:ext>
            </a:extLst>
          </p:cNvPr>
          <p:cNvSpPr txBox="1"/>
          <p:nvPr/>
        </p:nvSpPr>
        <p:spPr>
          <a:xfrm>
            <a:off x="196699" y="5672251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9FFE3-F671-495C-8663-23CB12E1689E}"/>
              </a:ext>
            </a:extLst>
          </p:cNvPr>
          <p:cNvSpPr txBox="1"/>
          <p:nvPr/>
        </p:nvSpPr>
        <p:spPr>
          <a:xfrm>
            <a:off x="5794743" y="4840403"/>
            <a:ext cx="33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04EBF-9CD0-4942-9611-86E8783AE0C9}"/>
              </a:ext>
            </a:extLst>
          </p:cNvPr>
          <p:cNvSpPr txBox="1"/>
          <p:nvPr/>
        </p:nvSpPr>
        <p:spPr>
          <a:xfrm>
            <a:off x="5831958" y="5533750"/>
            <a:ext cx="331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sampling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(Hamiltonian Monte Carlo)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8EA93-11BF-468E-8B99-CAEA9171BDD1}"/>
              </a:ext>
            </a:extLst>
          </p:cNvPr>
          <p:cNvSpPr txBox="1"/>
          <p:nvPr/>
        </p:nvSpPr>
        <p:spPr>
          <a:xfrm>
            <a:off x="2062716" y="6305381"/>
            <a:ext cx="51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measurement errors are assumed to be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/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561565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3948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0"/>
    </mc:Choice>
    <mc:Fallback xmlns="">
      <p:transition spd="slow" advTm="21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0" y="756138"/>
            <a:ext cx="9174223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566D7-F04E-4763-8243-4A14C7F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9" y="810911"/>
            <a:ext cx="8279719" cy="40355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F185-A4C6-4843-9FCA-E508C1FE0B31}"/>
              </a:ext>
            </a:extLst>
          </p:cNvPr>
          <p:cNvSpPr txBox="1"/>
          <p:nvPr/>
        </p:nvSpPr>
        <p:spPr>
          <a:xfrm>
            <a:off x="1962564" y="5462349"/>
            <a:ext cx="58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40 neurons per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5" name="文本框 18"/>
          <p:cNvSpPr txBox="1"/>
          <p:nvPr/>
        </p:nvSpPr>
        <p:spPr>
          <a:xfrm>
            <a:off x="7319064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4983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1C944-384F-4A58-8C59-9374168D9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9" y="2947183"/>
            <a:ext cx="2804160" cy="21031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3C08CFE-EAC3-4AD3-ABA7-3605099F8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747553"/>
            <a:ext cx="2804160" cy="21031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D2968F-C699-4A7D-ABF7-E79DF62DF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63" y="2947183"/>
            <a:ext cx="2804161" cy="2103120"/>
          </a:xfrm>
          <a:prstGeom prst="rect">
            <a:avLst/>
          </a:prstGeom>
        </p:spPr>
      </p:pic>
      <p:pic>
        <p:nvPicPr>
          <p:cNvPr id="13" name="Picture 12" descr="Diagram, surface chart&#10;&#10;Description automatically generated">
            <a:extLst>
              <a:ext uri="{FF2B5EF4-FFF2-40B4-BE49-F238E27FC236}">
                <a16:creationId xmlns:a16="http://schemas.microsoft.com/office/drawing/2014/main" id="{6680CFC2-243C-48C7-9C59-47B971F40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9" y="756138"/>
            <a:ext cx="2804160" cy="210312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FF601CCE-2174-4E27-87C4-7C42A64C15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0" y="2947183"/>
            <a:ext cx="2804160" cy="210312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0584DEA-071F-49F1-8D59-1FA998E53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29" y="747553"/>
            <a:ext cx="2804160" cy="210312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C1D641-FB97-4E7B-B6F8-88185D345F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49"/>
          <a:stretch/>
        </p:blipFill>
        <p:spPr>
          <a:xfrm>
            <a:off x="866846" y="5138228"/>
            <a:ext cx="7506586" cy="1594824"/>
          </a:xfrm>
          <a:prstGeom prst="rect">
            <a:avLst/>
          </a:prstGeom>
        </p:spPr>
      </p:pic>
      <p:sp>
        <p:nvSpPr>
          <p:cNvPr id="10" name="文本框 18"/>
          <p:cNvSpPr txBox="1"/>
          <p:nvPr/>
        </p:nvSpPr>
        <p:spPr>
          <a:xfrm>
            <a:off x="7297563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8816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Problem: Diffusion-reaction system (1D)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2A457-EBB0-4F41-883F-2B5F52D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2" y="813913"/>
            <a:ext cx="3525030" cy="6338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AEE036-ACCD-4D34-BBF2-1E9684AF92A4}"/>
              </a:ext>
            </a:extLst>
          </p:cNvPr>
          <p:cNvSpPr txBox="1"/>
          <p:nvPr/>
        </p:nvSpPr>
        <p:spPr>
          <a:xfrm>
            <a:off x="1184956" y="5673192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179E8-2F46-4823-A0FF-DB4E92CF1598}"/>
              </a:ext>
            </a:extLst>
          </p:cNvPr>
          <p:cNvSpPr txBox="1"/>
          <p:nvPr/>
        </p:nvSpPr>
        <p:spPr>
          <a:xfrm>
            <a:off x="244934" y="926314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577BA-D171-4970-BADF-4A6E0B8DD7FC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D51486-6A74-4E9F-934C-D23A8EE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670731"/>
            <a:ext cx="2660650" cy="345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12EBC-19C5-4AA1-9E7D-DF4211A00466}"/>
              </a:ext>
            </a:extLst>
          </p:cNvPr>
          <p:cNvSpPr txBox="1"/>
          <p:nvPr/>
        </p:nvSpPr>
        <p:spPr>
          <a:xfrm>
            <a:off x="2863850" y="1658751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50029-CB21-414B-B95D-B831D46CB1C4}"/>
              </a:ext>
            </a:extLst>
          </p:cNvPr>
          <p:cNvSpPr txBox="1"/>
          <p:nvPr/>
        </p:nvSpPr>
        <p:spPr>
          <a:xfrm>
            <a:off x="244934" y="2417110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random high-fidelity noisy measurements for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9876C-9F65-4149-80B2-2AD0453E3DDD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192361-908D-42A0-8F6C-D8169F3C8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3274725"/>
            <a:ext cx="2095500" cy="254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BB426A-40E4-4ADB-ACDC-1C92ABCDE321}"/>
              </a:ext>
            </a:extLst>
          </p:cNvPr>
          <p:cNvSpPr txBox="1"/>
          <p:nvPr/>
        </p:nvSpPr>
        <p:spPr>
          <a:xfrm>
            <a:off x="2961553" y="3689055"/>
            <a:ext cx="603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 noise </a:t>
            </a:r>
          </a:p>
          <a:p>
            <a:pPr marL="342900" indent="-342900">
              <a:buAutoNum type="arabicParenBoth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91CD9-75B4-470A-B40E-6A8F1EEB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457" y="3780430"/>
            <a:ext cx="1439093" cy="266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9D96F0-BE0B-479B-B284-E923204C4414}"/>
              </a:ext>
            </a:extLst>
          </p:cNvPr>
          <p:cNvSpPr txBox="1"/>
          <p:nvPr/>
        </p:nvSpPr>
        <p:spPr>
          <a:xfrm>
            <a:off x="244934" y="4625853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2572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7035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"/>
    </mc:Choice>
    <mc:Fallback xmlns="">
      <p:transition spd="slow" advTm="109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Inverse PDE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EF1D00-EA2D-4288-884F-880CEC3909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3997831"/>
            <a:ext cx="3200400" cy="2560320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E0A04D0-63EE-405C-9710-5C411D794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3983712"/>
            <a:ext cx="3200400" cy="2560320"/>
          </a:xfrm>
          <a:prstGeom prst="rect">
            <a:avLst/>
          </a:prstGeom>
        </p:spPr>
      </p:pic>
      <p:pic>
        <p:nvPicPr>
          <p:cNvPr id="18" name="Picture 17" descr="Histogram&#10;&#10;Description automatically generated">
            <a:extLst>
              <a:ext uri="{FF2B5EF4-FFF2-40B4-BE49-F238E27FC236}">
                <a16:creationId xmlns:a16="http://schemas.microsoft.com/office/drawing/2014/main" id="{6AE0CC1E-ECA4-4864-96B8-46F68791C5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423392"/>
            <a:ext cx="3200401" cy="256032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50A15A6-0E0C-4AE2-B30C-9B64919B41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1423392"/>
            <a:ext cx="3200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52FA33-0071-4ACB-8100-062C10AE5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22" y="4107439"/>
            <a:ext cx="3429001" cy="2743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63940ED-C9C0-4688-859A-56D0419C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4" y="1364239"/>
            <a:ext cx="3427903" cy="2743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9E5B171-DC87-4B3A-8F75-DCB2380C1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0" y="1364239"/>
            <a:ext cx="3427903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08"/>
    </mc:Choice>
    <mc:Fallback xmlns="">
      <p:transition spd="slow" advTm="401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(UQ)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UQ in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29" y="1227937"/>
            <a:ext cx="8870142" cy="5377875"/>
            <a:chOff x="146858" y="1441297"/>
            <a:chExt cx="8870142" cy="53778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4075972"/>
              <a:ext cx="5985164" cy="2743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1441297"/>
              <a:ext cx="5985164" cy="274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=0.591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94966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inverse diffusion-reaction system: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−0.7, 0.7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5280" y="6457890"/>
            <a:ext cx="740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uncertainty in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blipFill>
                <a:blip r:embed="rId10"/>
                <a:stretch>
                  <a:fillRect l="-418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049439" y="659340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8150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C7F75F5-ED7A-4CC6-9B65-0B259C87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767"/>
            <a:ext cx="9144000" cy="5302466"/>
          </a:xfrm>
          <a:prstGeom prst="rect">
            <a:avLst/>
          </a:prstGeom>
        </p:spPr>
      </p:pic>
      <p:sp>
        <p:nvSpPr>
          <p:cNvPr id="29" name="圆角矩形 7">
            <a:extLst>
              <a:ext uri="{FF2B5EF4-FFF2-40B4-BE49-F238E27FC236}">
                <a16:creationId xmlns:a16="http://schemas.microsoft.com/office/drawing/2014/main" id="{E4CFE8F9-A03C-4FC8-8800-0DC670798F45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</p:spTree>
    <p:extLst>
      <p:ext uri="{BB962C8B-B14F-4D97-AF65-F5344CB8AC3E}">
        <p14:creationId xmlns:p14="http://schemas.microsoft.com/office/powerpoint/2010/main" val="36530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775488"/>
            <a:ext cx="6249143" cy="4868572"/>
            <a:chOff x="1447427" y="696765"/>
            <a:chExt cx="6249143" cy="48685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427" y="696765"/>
              <a:ext cx="6249143" cy="486857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698240" y="5080589"/>
              <a:ext cx="159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Bayes’ rule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Bayesian PINNs (B-PINN): Uncertainty Quantification in PINNs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1559" y="5703837"/>
            <a:ext cx="704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weight/bias is a distribution rather than a point estimate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are noisy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errors are assumed to be Gaussian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36" y="1255891"/>
            <a:ext cx="2910666" cy="1638929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306907" y="3279337"/>
            <a:ext cx="2763520" cy="2286000"/>
            <a:chOff x="6306907" y="3279337"/>
            <a:chExt cx="2763520" cy="2286000"/>
          </a:xfrm>
        </p:grpSpPr>
        <p:sp>
          <p:nvSpPr>
            <p:cNvPr id="10" name="椭圆 9"/>
            <p:cNvSpPr/>
            <p:nvPr/>
          </p:nvSpPr>
          <p:spPr>
            <a:xfrm>
              <a:off x="6306907" y="3279337"/>
              <a:ext cx="2763520" cy="228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云形 10"/>
            <p:cNvSpPr/>
            <p:nvPr/>
          </p:nvSpPr>
          <p:spPr>
            <a:xfrm>
              <a:off x="6989609" y="4753582"/>
              <a:ext cx="1398116" cy="61357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03066" y="3553252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89609" y="4826673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</a:t>
              </a:r>
            </a:p>
          </p:txBody>
        </p:sp>
        <p:cxnSp>
          <p:nvCxnSpPr>
            <p:cNvPr id="15" name="直接箭头连接符 14"/>
            <p:cNvCxnSpPr>
              <a:stCxn id="10" idx="7"/>
            </p:cNvCxnSpPr>
            <p:nvPr/>
          </p:nvCxnSpPr>
          <p:spPr>
            <a:xfrm flipH="1">
              <a:off x="7914640" y="3614114"/>
              <a:ext cx="751079" cy="998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1"/>
            </p:cNvCxnSpPr>
            <p:nvPr/>
          </p:nvCxnSpPr>
          <p:spPr>
            <a:xfrm>
              <a:off x="6711615" y="3614114"/>
              <a:ext cx="715345" cy="106833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6"/>
            </p:cNvCxnSpPr>
            <p:nvPr/>
          </p:nvCxnSpPr>
          <p:spPr>
            <a:xfrm flipH="1">
              <a:off x="8387725" y="4422337"/>
              <a:ext cx="682702" cy="52508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3" idx="1"/>
            </p:cNvCxnSpPr>
            <p:nvPr/>
          </p:nvCxnSpPr>
          <p:spPr>
            <a:xfrm>
              <a:off x="6306907" y="4422337"/>
              <a:ext cx="682702" cy="58900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194906" y="4184194"/>
              <a:ext cx="814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5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78"/>
    </mc:Choice>
    <mc:Fallback xmlns="">
      <p:transition spd="slow" advTm="933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BNNs: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420"/>
            <a:ext cx="22860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training data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blipFill>
                <a:blip r:embed="rId6"/>
                <a:stretch>
                  <a:fillRect l="-1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0664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69420"/>
            <a:ext cx="2286000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9420"/>
            <a:ext cx="2286000" cy="182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69420"/>
            <a:ext cx="2286000" cy="1828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2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BNNs+HMC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8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BNNs+MFVI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7471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0" y="4295001"/>
            <a:ext cx="2857500" cy="228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9" y="4252325"/>
            <a:ext cx="2857501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C582DA-25AE-4032-8460-B3187344CAC5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1471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13"/>
    </mc:Choice>
    <mc:Fallback xmlns="">
      <p:transition spd="slow" advTm="949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Forward PDE Problems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591730"/>
            <a:ext cx="8290560" cy="37998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D94ADA-AD95-4CB3-8B8C-D5291B8DE904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5719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1"/>
    </mc:Choice>
    <mc:Fallback xmlns="">
      <p:transition spd="slow" advTm="40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76268"/>
            <a:ext cx="8737600" cy="40047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93" y="3501352"/>
            <a:ext cx="6378493" cy="161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FD4059A-E7E8-46FD-B11E-A24F9D22838C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0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8"/>
    </mc:Choice>
    <mc:Fallback xmlns="">
      <p:transition spd="slow" advTm="3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3" y="2733970"/>
            <a:ext cx="6557673" cy="2712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0.647±0.078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blipFill>
                <a:blip r:embed="rId7"/>
                <a:stretch>
                  <a:fillRect l="-128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76C5C84-D347-4B32-AEC1-1480898B64D1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10211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3"/>
    </mc:Choice>
    <mc:Fallback xmlns="">
      <p:transition spd="slow" advTm="166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14594</TotalTime>
  <Words>860</Words>
  <Application>Microsoft Office PowerPoint</Application>
  <PresentationFormat>全屏显示(4:3)</PresentationFormat>
  <Paragraphs>141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1404</cp:revision>
  <dcterms:created xsi:type="dcterms:W3CDTF">2017-09-04T15:34:47Z</dcterms:created>
  <dcterms:modified xsi:type="dcterms:W3CDTF">2023-04-19T03:17:39Z</dcterms:modified>
</cp:coreProperties>
</file>