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333" r:id="rId3"/>
    <p:sldId id="550" r:id="rId4"/>
    <p:sldId id="543" r:id="rId5"/>
    <p:sldId id="551" r:id="rId6"/>
    <p:sldId id="552" r:id="rId7"/>
    <p:sldId id="310" r:id="rId8"/>
    <p:sldId id="319" r:id="rId9"/>
    <p:sldId id="312" r:id="rId10"/>
    <p:sldId id="318" r:id="rId11"/>
    <p:sldId id="313" r:id="rId12"/>
    <p:sldId id="314" r:id="rId13"/>
    <p:sldId id="315" r:id="rId14"/>
    <p:sldId id="321" r:id="rId15"/>
    <p:sldId id="553" r:id="rId16"/>
    <p:sldId id="554" r:id="rId17"/>
    <p:sldId id="555" r:id="rId18"/>
    <p:sldId id="556" r:id="rId19"/>
    <p:sldId id="557" r:id="rId20"/>
    <p:sldId id="562" r:id="rId21"/>
    <p:sldId id="558" r:id="rId22"/>
    <p:sldId id="559" r:id="rId23"/>
    <p:sldId id="560" r:id="rId24"/>
    <p:sldId id="561" r:id="rId25"/>
    <p:sldId id="563" r:id="rId26"/>
    <p:sldId id="564" r:id="rId27"/>
    <p:sldId id="565" r:id="rId28"/>
    <p:sldId id="33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5644" autoAdjust="0"/>
  </p:normalViewPr>
  <p:slideViewPr>
    <p:cSldViewPr snapToGrid="0">
      <p:cViewPr varScale="1">
        <p:scale>
          <a:sx n="104" d="100"/>
          <a:sy n="104" d="100"/>
        </p:scale>
        <p:origin x="2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21:51:49.6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2,'100'-1,"109"3,-153 5,-38-4,32 1,204-4,-238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21:51:55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1,'76'-1,"86"3,-25 12,-120-11,1 0,-1 1,23 10,-14-5,-3-3,0-1,29 3,-33-6,14 1,40-1,-57-2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21:51:58.4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1,'28'0,"0"1,0 1,0 1,30 8,-35-4,24 11,-28-10,0-1,27 6,81 20,-51-12,-65-18,15 4,0-1,30 2,-40-7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21:52:01.1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31,'386'0,"-367"-1,0-1,1-1,23-7,-21 5,-1 1,26-2,42 6,-46 1,-30-1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9T21:52:03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1,'213'15,"-78"-3,-88-10,-16-1,45 8,-49-6,0-1,38-1,-53-1,2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71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5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22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4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7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47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627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6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1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4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52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3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0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3.png"/><Relationship Id="rId18" Type="http://schemas.openxmlformats.org/officeDocument/2006/relationships/customXml" Target="../ink/ink5.xml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customXml" Target="../ink/ink2.xm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4.xml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20.png"/><Relationship Id="rId5" Type="http://schemas.openxmlformats.org/officeDocument/2006/relationships/image" Target="../media/image40.png"/><Relationship Id="rId15" Type="http://schemas.openxmlformats.org/officeDocument/2006/relationships/image" Target="../media/image44.png"/><Relationship Id="rId19" Type="http://schemas.openxmlformats.org/officeDocument/2006/relationships/image" Target="../media/image46.png"/><Relationship Id="rId4" Type="http://schemas.openxmlformats.org/officeDocument/2006/relationships/image" Target="../media/image39.png"/><Relationship Id="rId1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23" Type="http://schemas.openxmlformats.org/officeDocument/2006/relationships/image" Target="../media/image16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17.png"/><Relationship Id="rId21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.jpe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8.png"/><Relationship Id="rId10" Type="http://schemas.openxmlformats.org/officeDocument/2006/relationships/image" Target="../media/image90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16: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In-context learning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5/28/2023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 for Function Approximation: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234968-F93C-42D9-9648-073172186032}"/>
              </a:ext>
            </a:extLst>
          </p:cNvPr>
          <p:cNvSpPr txBox="1"/>
          <p:nvPr/>
        </p:nvSpPr>
        <p:spPr>
          <a:xfrm>
            <a:off x="592765" y="2394910"/>
            <a:ext cx="9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3E3F1-FE30-4CBF-941D-8683A8331F42}"/>
              </a:ext>
            </a:extLst>
          </p:cNvPr>
          <p:cNvSpPr txBox="1"/>
          <p:nvPr/>
        </p:nvSpPr>
        <p:spPr>
          <a:xfrm>
            <a:off x="2625022" y="862798"/>
            <a:ext cx="141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6635E-DFB1-412D-A4C8-6A6345886B6A}"/>
              </a:ext>
            </a:extLst>
          </p:cNvPr>
          <p:cNvSpPr txBox="1"/>
          <p:nvPr/>
        </p:nvSpPr>
        <p:spPr>
          <a:xfrm>
            <a:off x="6117597" y="862798"/>
            <a:ext cx="141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F22D2A-4DB3-4734-ABDE-F78CEFD6A2D8}"/>
              </a:ext>
            </a:extLst>
          </p:cNvPr>
          <p:cNvSpPr txBox="1"/>
          <p:nvPr/>
        </p:nvSpPr>
        <p:spPr>
          <a:xfrm>
            <a:off x="592765" y="5106660"/>
            <a:ext cx="9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FE221ABE-8552-4A49-9719-59991E1767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32" y="4093759"/>
            <a:ext cx="3429000" cy="2743200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10892025-F3A9-45EA-82B7-5BCE09843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32" y="1350559"/>
            <a:ext cx="3429000" cy="2743200"/>
          </a:xfrm>
          <a:prstGeom prst="rect">
            <a:avLst/>
          </a:prstGeom>
        </p:spPr>
      </p:pic>
      <p:pic>
        <p:nvPicPr>
          <p:cNvPr id="28" name="Picture 27" descr="Chart, line chart&#10;&#10;Description automatically generated">
            <a:extLst>
              <a:ext uri="{FF2B5EF4-FFF2-40B4-BE49-F238E27FC236}">
                <a16:creationId xmlns:a16="http://schemas.microsoft.com/office/drawing/2014/main" id="{9BDBDE9E-D7AD-41E4-BFA0-6641FA1271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43" y="1350559"/>
            <a:ext cx="3429000" cy="2743200"/>
          </a:xfrm>
          <a:prstGeom prst="rect">
            <a:avLst/>
          </a:prstGeom>
        </p:spPr>
      </p:pic>
      <p:pic>
        <p:nvPicPr>
          <p:cNvPr id="30" name="Picture 29" descr="Chart, line chart&#10;&#10;Description automatically generated">
            <a:extLst>
              <a:ext uri="{FF2B5EF4-FFF2-40B4-BE49-F238E27FC236}">
                <a16:creationId xmlns:a16="http://schemas.microsoft.com/office/drawing/2014/main" id="{3CD99481-88B3-4AA1-A612-62E00294DA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143" y="4093759"/>
            <a:ext cx="3429000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13C4A-C875-4456-A1E2-938390E58AE0}"/>
                  </a:ext>
                </a:extLst>
              </p:cNvPr>
              <p:cNvSpPr txBox="1"/>
              <p:nvPr/>
            </p:nvSpPr>
            <p:spPr>
              <a:xfrm>
                <a:off x="4825850" y="101070"/>
                <a:ext cx="45626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13C4A-C875-4456-A1E2-938390E5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850" y="101070"/>
                <a:ext cx="4562697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44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 for Function Approximation: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4204E0-8014-4CDC-95FC-942C55D6CF5C}"/>
                  </a:ext>
                </a:extLst>
              </p:cNvPr>
              <p:cNvSpPr txBox="1"/>
              <p:nvPr/>
            </p:nvSpPr>
            <p:spPr>
              <a:xfrm>
                <a:off x="4825850" y="101070"/>
                <a:ext cx="456269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4204E0-8014-4CDC-95FC-942C55D6C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850" y="101070"/>
                <a:ext cx="456269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054DDF0-8E74-4690-81B5-20DAE38990D0}"/>
              </a:ext>
            </a:extLst>
          </p:cNvPr>
          <p:cNvSpPr txBox="1"/>
          <p:nvPr/>
        </p:nvSpPr>
        <p:spPr>
          <a:xfrm>
            <a:off x="2625022" y="862798"/>
            <a:ext cx="141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9860-0204-4AD7-A3AC-4FF312F772F4}"/>
              </a:ext>
            </a:extLst>
          </p:cNvPr>
          <p:cNvSpPr txBox="1"/>
          <p:nvPr/>
        </p:nvSpPr>
        <p:spPr>
          <a:xfrm>
            <a:off x="6117597" y="862798"/>
            <a:ext cx="141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9765C-8306-42D5-B7C1-3E2505225BA7}"/>
              </a:ext>
            </a:extLst>
          </p:cNvPr>
          <p:cNvSpPr txBox="1"/>
          <p:nvPr/>
        </p:nvSpPr>
        <p:spPr>
          <a:xfrm>
            <a:off x="592765" y="2394910"/>
            <a:ext cx="9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C48E-AD86-4846-837D-A72BFD7B112D}"/>
              </a:ext>
            </a:extLst>
          </p:cNvPr>
          <p:cNvSpPr txBox="1"/>
          <p:nvPr/>
        </p:nvSpPr>
        <p:spPr>
          <a:xfrm>
            <a:off x="592765" y="5106660"/>
            <a:ext cx="903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D9079C28-75E4-4414-80E0-8C24191D3F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57" y="1232130"/>
            <a:ext cx="3429000" cy="274320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9548D3FB-3805-4BBA-88AE-1853BDA61E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756" y="3975330"/>
            <a:ext cx="3429000" cy="2743200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E6C54DA2-4DDB-4708-95D4-D88C59DD5DF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88" y="3975330"/>
            <a:ext cx="3429000" cy="2743200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C52AA75C-1B1E-4C18-97C9-620149460F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271" y="1232130"/>
            <a:ext cx="3429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4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 for PDEs: Forward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08D4B7-864B-4226-8ED0-B346A9559634}"/>
                  </a:ext>
                </a:extLst>
              </p:cNvPr>
              <p:cNvSpPr txBox="1"/>
              <p:nvPr/>
            </p:nvSpPr>
            <p:spPr>
              <a:xfrm>
                <a:off x="2254102" y="756138"/>
                <a:ext cx="468364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∈[−1, 1]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=0.01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08D4B7-864B-4226-8ED0-B346A9559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2" y="756138"/>
                <a:ext cx="468364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4DDE07C-7267-4529-8A57-CB72F0839144}"/>
              </a:ext>
            </a:extLst>
          </p:cNvPr>
          <p:cNvGrpSpPr/>
          <p:nvPr/>
        </p:nvGrpSpPr>
        <p:grpSpPr>
          <a:xfrm>
            <a:off x="208332" y="2192682"/>
            <a:ext cx="4190557" cy="3721778"/>
            <a:chOff x="168792" y="1937501"/>
            <a:chExt cx="4190557" cy="3721778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C413ECC5-8DFD-4CFF-BE44-53C4A5ED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92" y="2306833"/>
              <a:ext cx="4190557" cy="33524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9D9321-6FE3-4234-A6D0-E6DBEC5A22ED}"/>
                </a:ext>
              </a:extLst>
            </p:cNvPr>
            <p:cNvSpPr txBox="1"/>
            <p:nvPr/>
          </p:nvSpPr>
          <p:spPr>
            <a:xfrm>
              <a:off x="1111103" y="1937501"/>
              <a:ext cx="2961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Gaussian Process Regression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E80B93-CFD5-4ECD-950C-D544881DCB05}"/>
                  </a:ext>
                </a:extLst>
              </p:cNvPr>
              <p:cNvSpPr txBox="1"/>
              <p:nvPr/>
            </p:nvSpPr>
            <p:spPr>
              <a:xfrm>
                <a:off x="4879677" y="2656222"/>
                <a:ext cx="4264323" cy="2806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total tasks: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100;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training data: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test data: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training steps: 20000;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batch size: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2×20,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E80B93-CFD5-4ECD-950C-D544881D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77" y="2656222"/>
                <a:ext cx="4264323" cy="2806987"/>
              </a:xfrm>
              <a:prstGeom prst="rect">
                <a:avLst/>
              </a:prstGeom>
              <a:blipFill>
                <a:blip r:embed="rId5"/>
                <a:stretch>
                  <a:fillRect l="-1429" b="-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4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 for PDEs: Forward problem--MAML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3C776563-B950-4116-9577-E12815F045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48" y="802535"/>
            <a:ext cx="2286000" cy="1828800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03B0443-7BC4-460B-8E2D-E9F6B1194F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69" y="802535"/>
            <a:ext cx="228600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EF2714-5455-4633-BF72-9D8AB12AC30D}"/>
              </a:ext>
            </a:extLst>
          </p:cNvPr>
          <p:cNvSpPr txBox="1"/>
          <p:nvPr/>
        </p:nvSpPr>
        <p:spPr>
          <a:xfrm>
            <a:off x="404037" y="1517501"/>
            <a:ext cx="141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0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A3087DDF-AC27-45F3-81F4-B702C276CC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48" y="2677732"/>
            <a:ext cx="2286000" cy="1828800"/>
          </a:xfrm>
          <a:prstGeom prst="rect">
            <a:avLst/>
          </a:prstGeom>
        </p:spPr>
      </p:pic>
      <p:pic>
        <p:nvPicPr>
          <p:cNvPr id="15" name="Picture 14" descr="Chart, line chart, histogram&#10;&#10;Description automatically generated">
            <a:extLst>
              <a:ext uri="{FF2B5EF4-FFF2-40B4-BE49-F238E27FC236}">
                <a16:creationId xmlns:a16="http://schemas.microsoft.com/office/drawing/2014/main" id="{538FC8E3-ED4E-4E49-9343-EBE38B5300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69" y="2677732"/>
            <a:ext cx="2286000" cy="1828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F2BC8D-7A77-403C-B32F-2012F8D2B103}"/>
              </a:ext>
            </a:extLst>
          </p:cNvPr>
          <p:cNvSpPr txBox="1"/>
          <p:nvPr/>
        </p:nvSpPr>
        <p:spPr>
          <a:xfrm>
            <a:off x="446568" y="3268966"/>
            <a:ext cx="141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100</a:t>
            </a:r>
          </a:p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~O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8A2E739B-99DC-43F2-8BFD-FF7FA7D96A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69" y="4546675"/>
            <a:ext cx="2286000" cy="1828800"/>
          </a:xfrm>
          <a:prstGeom prst="rect">
            <a:avLst/>
          </a:prstGeom>
        </p:spPr>
      </p:pic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56F4251C-42C3-44AF-B42A-1E6030B2A0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648" y="4552929"/>
            <a:ext cx="2286000" cy="1828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BA3156-1071-4ECA-936B-D4F68B8B6B02}"/>
              </a:ext>
            </a:extLst>
          </p:cNvPr>
          <p:cNvSpPr txBox="1"/>
          <p:nvPr/>
        </p:nvSpPr>
        <p:spPr>
          <a:xfrm>
            <a:off x="404037" y="4956131"/>
            <a:ext cx="141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560</a:t>
            </a:r>
          </a:p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~O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72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 for PDEs: Forward problem--PINNs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EF2714-5455-4633-BF72-9D8AB12AC30D}"/>
              </a:ext>
            </a:extLst>
          </p:cNvPr>
          <p:cNvSpPr txBox="1"/>
          <p:nvPr/>
        </p:nvSpPr>
        <p:spPr>
          <a:xfrm>
            <a:off x="404037" y="1517501"/>
            <a:ext cx="141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2BC8D-7A77-403C-B32F-2012F8D2B103}"/>
              </a:ext>
            </a:extLst>
          </p:cNvPr>
          <p:cNvSpPr txBox="1"/>
          <p:nvPr/>
        </p:nvSpPr>
        <p:spPr>
          <a:xfrm>
            <a:off x="446568" y="3268966"/>
            <a:ext cx="141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560</a:t>
            </a:r>
          </a:p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~O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BA3156-1071-4ECA-936B-D4F68B8B6B02}"/>
              </a:ext>
            </a:extLst>
          </p:cNvPr>
          <p:cNvSpPr txBox="1"/>
          <p:nvPr/>
        </p:nvSpPr>
        <p:spPr>
          <a:xfrm>
            <a:off x="404037" y="5099671"/>
            <a:ext cx="175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= 2000</a:t>
            </a:r>
          </a:p>
          <a:p>
            <a:pPr algn="ctr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~O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FA7DE4CE-C687-4441-8354-5C7F39109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55" y="972433"/>
            <a:ext cx="2286000" cy="1828800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FCAF9CB-D771-47C7-A9C7-66E8401EF1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80" y="2865475"/>
            <a:ext cx="2286000" cy="1828800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AEE3C7B5-BE75-4B90-AAB1-291A6B38A4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55" y="2865475"/>
            <a:ext cx="2286000" cy="1828800"/>
          </a:xfrm>
          <a:prstGeom prst="rect">
            <a:avLst/>
          </a:prstGeom>
        </p:spPr>
      </p:pic>
      <p:pic>
        <p:nvPicPr>
          <p:cNvPr id="24" name="Picture 23" descr="Chart, line chart&#10;&#10;Description automatically generated">
            <a:extLst>
              <a:ext uri="{FF2B5EF4-FFF2-40B4-BE49-F238E27FC236}">
                <a16:creationId xmlns:a16="http://schemas.microsoft.com/office/drawing/2014/main" id="{CF7DBD7A-DC44-4684-B2F6-F610FFF87D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55" y="4692482"/>
            <a:ext cx="2286000" cy="1828800"/>
          </a:xfrm>
          <a:prstGeom prst="rect">
            <a:avLst/>
          </a:prstGeom>
        </p:spPr>
      </p:pic>
      <p:pic>
        <p:nvPicPr>
          <p:cNvPr id="26" name="Picture 25" descr="Chart, line chart&#10;&#10;Description automatically generated">
            <a:extLst>
              <a:ext uri="{FF2B5EF4-FFF2-40B4-BE49-F238E27FC236}">
                <a16:creationId xmlns:a16="http://schemas.microsoft.com/office/drawing/2014/main" id="{030E9969-4209-463A-8A3B-9EE85D06CB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80" y="4688062"/>
            <a:ext cx="2286000" cy="182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46F868-35ED-433D-BECA-41CDDCE69509}"/>
                  </a:ext>
                </a:extLst>
              </p14:cNvPr>
              <p14:cNvContentPartPr/>
              <p14:nvPr/>
            </p14:nvContentPartPr>
            <p14:xfrm>
              <a:off x="3003396" y="3141067"/>
              <a:ext cx="253080" cy="6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46F868-35ED-433D-BECA-41CDDCE695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94396" y="3132427"/>
                <a:ext cx="270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74A2F65-37D7-4101-90C7-E4B6E2CF9BC7}"/>
                  </a:ext>
                </a:extLst>
              </p14:cNvPr>
              <p14:cNvContentPartPr/>
              <p14:nvPr/>
            </p14:nvContentPartPr>
            <p14:xfrm>
              <a:off x="5619156" y="4119547"/>
              <a:ext cx="263880" cy="27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74A2F65-37D7-4101-90C7-E4B6E2CF9B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10156" y="4110547"/>
                <a:ext cx="28152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D73D742-14D3-4D0D-A122-4F24BF18EB21}"/>
              </a:ext>
            </a:extLst>
          </p:cNvPr>
          <p:cNvGrpSpPr/>
          <p:nvPr/>
        </p:nvGrpSpPr>
        <p:grpSpPr>
          <a:xfrm>
            <a:off x="5592516" y="5916307"/>
            <a:ext cx="260280" cy="54360"/>
            <a:chOff x="5592516" y="5916307"/>
            <a:chExt cx="260280" cy="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ED39841-D336-47F1-8F17-7B299209B428}"/>
                    </a:ext>
                  </a:extLst>
                </p14:cNvPr>
                <p14:cNvContentPartPr/>
                <p14:nvPr/>
              </p14:nvContentPartPr>
              <p14:xfrm>
                <a:off x="5608356" y="5916307"/>
                <a:ext cx="238680" cy="54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ED39841-D336-47F1-8F17-7B299209B4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99356" y="5907667"/>
                  <a:ext cx="25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C81B90-7808-497B-B103-1593AD49F8B2}"/>
                    </a:ext>
                  </a:extLst>
                </p14:cNvPr>
                <p14:cNvContentPartPr/>
                <p14:nvPr/>
              </p14:nvContentPartPr>
              <p14:xfrm>
                <a:off x="5592516" y="5932507"/>
                <a:ext cx="260280" cy="11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C81B90-7808-497B-B103-1593AD49F8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83876" y="5923507"/>
                  <a:ext cx="2779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841F0DA-CA5F-4AFF-9D88-957949C91FC4}"/>
                  </a:ext>
                </a:extLst>
              </p14:cNvPr>
              <p14:cNvContentPartPr/>
              <p14:nvPr/>
            </p14:nvContentPartPr>
            <p14:xfrm>
              <a:off x="3003396" y="4975627"/>
              <a:ext cx="233280" cy="165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841F0DA-CA5F-4AFF-9D88-957949C91F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94396" y="4966987"/>
                <a:ext cx="25092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D4495BA-3562-4036-AC55-BFECCE96F6B6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380" y="972433"/>
            <a:ext cx="228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In-context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973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In-context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DEC43-2A90-C98B-02E6-64AE2EBD4126}"/>
              </a:ext>
            </a:extLst>
          </p:cNvPr>
          <p:cNvSpPr txBox="1"/>
          <p:nvPr/>
        </p:nvSpPr>
        <p:spPr>
          <a:xfrm>
            <a:off x="1031788" y="6445419"/>
            <a:ext cx="7420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www.mikulskibartosz.name</a:t>
            </a:r>
            <a:r>
              <a:rPr lang="en-US" dirty="0"/>
              <a:t>/in-context-learning-prompt-engineering/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26CC9-028A-0E5A-07F4-2B7E2E86B279}"/>
              </a:ext>
            </a:extLst>
          </p:cNvPr>
          <p:cNvSpPr txBox="1"/>
          <p:nvPr/>
        </p:nvSpPr>
        <p:spPr>
          <a:xfrm>
            <a:off x="222422" y="1083487"/>
            <a:ext cx="8699156" cy="5034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b="0" i="0" dirty="0">
                <a:effectLst/>
                <a:latin typeface="Merriweather" panose="020F0502020204030204" pitchFamily="34" charset="0"/>
              </a:rPr>
              <a:t>The ability to </a:t>
            </a:r>
            <a:r>
              <a:rPr lang="en-US" b="0" i="0" dirty="0">
                <a:solidFill>
                  <a:srgbClr val="FF0000"/>
                </a:solidFill>
                <a:effectLst/>
                <a:latin typeface="Merriweather" panose="020F0502020204030204" pitchFamily="34" charset="0"/>
              </a:rPr>
              <a:t>learn at inference time </a:t>
            </a:r>
            <a:r>
              <a:rPr lang="en-US" b="0" i="0" dirty="0">
                <a:effectLst/>
                <a:latin typeface="Merriweather" panose="020F0502020204030204" pitchFamily="34" charset="0"/>
              </a:rPr>
              <a:t>is called in-context learning.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effectLst/>
              <a:latin typeface="Merriweather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b="0" i="0" dirty="0">
                <a:effectLst/>
                <a:latin typeface="Merriweather" panose="020F0502020204030204" pitchFamily="34" charset="0"/>
              </a:rPr>
              <a:t>When we use a GPT model, we can observe strange behavior. If we type a prompt and the model cannot produce a useful result, we can often improve the outcome by </a:t>
            </a:r>
            <a:r>
              <a:rPr lang="en-US" b="0" i="0" dirty="0">
                <a:solidFill>
                  <a:srgbClr val="FF0000"/>
                </a:solidFill>
                <a:effectLst/>
                <a:latin typeface="Merriweather" panose="020F0502020204030204" pitchFamily="34" charset="0"/>
              </a:rPr>
              <a:t>prepending our prompt with one or several examples</a:t>
            </a:r>
            <a:r>
              <a:rPr lang="en-US" b="0" i="0" dirty="0">
                <a:effectLst/>
                <a:latin typeface="Merriweather" panose="020F0502020204030204" pitchFamily="34" charset="0"/>
              </a:rPr>
              <a:t>. When we do it, the model can deal with a task it couldn’t handle without those examples. In short, </a:t>
            </a:r>
            <a:r>
              <a:rPr lang="en-US" b="0" i="0" dirty="0">
                <a:solidFill>
                  <a:srgbClr val="FF0000"/>
                </a:solidFill>
                <a:effectLst/>
                <a:latin typeface="Merriweather" panose="020F0502020204030204" pitchFamily="34" charset="0"/>
              </a:rPr>
              <a:t>GPT learned from the examples provided in the context of our prompt.</a:t>
            </a:r>
            <a:r>
              <a:rPr lang="en-US" b="0" i="0" dirty="0">
                <a:effectLst/>
                <a:latin typeface="Merriweather" panose="020F0502020204030204" pitchFamily="34" charset="0"/>
              </a:rPr>
              <a:t> Hence, the name: in-context learning.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en-US" b="0" i="0" dirty="0">
              <a:effectLst/>
              <a:latin typeface="Merriweather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b="0" i="0" dirty="0">
                <a:effectLst/>
                <a:latin typeface="Merriweather" panose="020F0502020204030204" pitchFamily="34" charset="0"/>
              </a:rPr>
              <a:t>Of course, whatever the model learns is available only during the single inference action. </a:t>
            </a:r>
            <a:r>
              <a:rPr lang="en-US" b="0" i="0" dirty="0">
                <a:solidFill>
                  <a:srgbClr val="FF0000"/>
                </a:solidFill>
                <a:effectLst/>
                <a:latin typeface="Merriweather" panose="020F0502020204030204" pitchFamily="34" charset="0"/>
              </a:rPr>
              <a:t>Models don’t memorize those examples forever</a:t>
            </a:r>
            <a:r>
              <a:rPr lang="en-US" b="0" i="0" dirty="0">
                <a:effectLst/>
                <a:latin typeface="Merriweather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39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In-context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03329F-A357-889F-C8E7-B69DCE71F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5" y="1197628"/>
            <a:ext cx="8421629" cy="4462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0E6877-549D-9126-D5C7-FD54C8C026F9}"/>
              </a:ext>
            </a:extLst>
          </p:cNvPr>
          <p:cNvSpPr txBox="1"/>
          <p:nvPr/>
        </p:nvSpPr>
        <p:spPr>
          <a:xfrm>
            <a:off x="1031788" y="6445419"/>
            <a:ext cx="7420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www.mikulskibartosz.name</a:t>
            </a:r>
            <a:r>
              <a:rPr lang="en-US" dirty="0"/>
              <a:t>/in-context-learning-prompt-engineering/</a:t>
            </a:r>
          </a:p>
        </p:txBody>
      </p:sp>
    </p:spTree>
    <p:extLst>
      <p:ext uri="{BB962C8B-B14F-4D97-AF65-F5344CB8AC3E}">
        <p14:creationId xmlns:p14="http://schemas.microsoft.com/office/powerpoint/2010/main" val="138831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In-context learning: One-shot learning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ABB37D-4E6B-5A38-21F1-9AF35CA2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31119"/>
            <a:ext cx="7772400" cy="49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8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In-context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7E5C5E-BF66-097F-7ADB-D60D1F72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22448"/>
            <a:ext cx="7772400" cy="1155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E9C57-5E71-14B3-92FE-255D3158F147}"/>
              </a:ext>
            </a:extLst>
          </p:cNvPr>
          <p:cNvSpPr txBox="1"/>
          <p:nvPr/>
        </p:nvSpPr>
        <p:spPr>
          <a:xfrm>
            <a:off x="435575" y="2177952"/>
            <a:ext cx="8272849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Every line contains a number and one word.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Write a sentence containing the word. The sentence length (in words) should be equal to the given number.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###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cat 4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dog 3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banana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6A835-DF51-DC05-FD9E-5D0600D0C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31005"/>
            <a:ext cx="7772400" cy="13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In-context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E9C57-5E71-14B3-92FE-255D3158F147}"/>
              </a:ext>
            </a:extLst>
          </p:cNvPr>
          <p:cNvSpPr txBox="1"/>
          <p:nvPr/>
        </p:nvSpPr>
        <p:spPr>
          <a:xfrm>
            <a:off x="435575" y="756138"/>
            <a:ext cx="8272849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Every line contains a number and one word.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Write a sentence containing the word. The sentence length (in words) should be equal to the given number.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###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cat 4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dog 3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banana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6A835-DF51-DC05-FD9E-5D0600D0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75" y="5061449"/>
            <a:ext cx="7772400" cy="13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1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In-context learning: Few-shot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F0C5F1-CD78-7A6F-CBBF-AABE40C4C045}"/>
              </a:ext>
            </a:extLst>
          </p:cNvPr>
          <p:cNvSpPr txBox="1"/>
          <p:nvPr/>
        </p:nvSpPr>
        <p:spPr>
          <a:xfrm>
            <a:off x="435575" y="756138"/>
            <a:ext cx="827284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Every line contains a number and one word.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/>
              <a:t>Write a sentence containing the word. The sentence length (in words) should be equal to the given number.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89D83-F53A-09A7-5DF5-1359F06A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41" y="2796230"/>
            <a:ext cx="5947547" cy="33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In-context learning: Few-shot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CCF8B-3AAF-8D4B-1692-BF8684AF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6" y="1030244"/>
            <a:ext cx="4344464" cy="31339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8CC1A9-8696-7D40-4869-9E0FE9CDA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6" y="4438334"/>
            <a:ext cx="2762071" cy="19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53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In-context learning: Few-shot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425BA-C36C-4A3F-4E9A-79F2DE8E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03" y="3260267"/>
            <a:ext cx="8285205" cy="20078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6435F3-AFFF-8BA4-D4F3-BC0DFBB3F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899945"/>
            <a:ext cx="2762071" cy="19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Do you need to provide correct examples?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E321D5-E283-D06E-FFEA-47FA4C70D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9" y="1239014"/>
            <a:ext cx="8270221" cy="46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Do you need to provide correct examples?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AA876C-6D98-C3B4-792E-07E5A04C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86" y="3559313"/>
            <a:ext cx="8281212" cy="161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10A13-6E85-6DF1-2CF5-6C885C170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64" y="1103184"/>
            <a:ext cx="5756395" cy="23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Do you need to provide correct examples?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E4100-04CB-FEA7-73EC-D4B97FB4D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92" y="1438827"/>
            <a:ext cx="8689015" cy="356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Do you need to provide correct examples?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D2F1CB-2578-455D-893F-835492745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02478"/>
            <a:ext cx="7772400" cy="3053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7E7F60-084B-B4DD-2141-529BDC147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284909"/>
            <a:ext cx="7772400" cy="8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995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Transfer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DB7CA8-AA25-1A5E-2CB7-912CF8EA3834}"/>
                  </a:ext>
                </a:extLst>
              </p:cNvPr>
              <p:cNvSpPr txBox="1"/>
              <p:nvPr/>
            </p:nvSpPr>
            <p:spPr>
              <a:xfrm>
                <a:off x="2401824" y="1231392"/>
                <a:ext cx="4340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∈[−1,1]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DB7CA8-AA25-1A5E-2CB7-912CF8EA3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24" y="1231392"/>
                <a:ext cx="4340352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E96858F-F05F-1B90-028B-DA7095262506}"/>
              </a:ext>
            </a:extLst>
          </p:cNvPr>
          <p:cNvGrpSpPr/>
          <p:nvPr/>
        </p:nvGrpSpPr>
        <p:grpSpPr>
          <a:xfrm>
            <a:off x="2331192" y="2075978"/>
            <a:ext cx="4481615" cy="2514374"/>
            <a:chOff x="334081" y="1249680"/>
            <a:chExt cx="4481615" cy="251437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DA8DD34-91DE-B23C-BD28-8052D1FE6337}"/>
                </a:ext>
              </a:extLst>
            </p:cNvPr>
            <p:cNvGrpSpPr/>
            <p:nvPr/>
          </p:nvGrpSpPr>
          <p:grpSpPr>
            <a:xfrm>
              <a:off x="334081" y="1249680"/>
              <a:ext cx="4481615" cy="2514374"/>
              <a:chOff x="2014680" y="794893"/>
              <a:chExt cx="4877805" cy="2938641"/>
            </a:xfrm>
          </p:grpSpPr>
          <p:pic>
            <p:nvPicPr>
              <p:cNvPr id="16" name="图片 5">
                <a:extLst>
                  <a:ext uri="{FF2B5EF4-FFF2-40B4-BE49-F238E27FC236}">
                    <a16:creationId xmlns:a16="http://schemas.microsoft.com/office/drawing/2014/main" id="{888E57F3-5CCE-A552-A891-EE7CDB037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9296" y="794893"/>
                <a:ext cx="4493189" cy="293864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7" name="对象 6">
                    <a:extLst>
                      <a:ext uri="{FF2B5EF4-FFF2-40B4-BE49-F238E27FC236}">
                        <a16:creationId xmlns:a16="http://schemas.microsoft.com/office/drawing/2014/main" id="{26BAA6BC-809D-8DFA-825A-CA2649CF7A1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5" imgW="126720" imgH="139680" progId="Equation.DSMT4">
                          <p:embed/>
                        </p:oleObj>
                      </mc:Choice>
                      <mc:Fallback>
                        <p:oleObj name="Equation" r:id="rId5" imgW="126720" imgH="139680" progId="Equation.DSMT4">
                          <p:embed/>
                          <p:pic>
                            <p:nvPicPr>
                              <p:cNvPr id="7" name="对象 6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7" name="对象 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50979354"/>
                      </p:ext>
                    </p:extLst>
                  </p:nvPr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44" name="Equation" r:id="rId7" imgW="126720" imgH="139680" progId="Equation.DSMT4">
                          <p:embed/>
                        </p:oleObj>
                      </mc:Choice>
                      <mc:Fallback>
                        <p:oleObj name="Equation" r:id="rId7" imgW="126720" imgH="139680" progId="Equation.DSMT4">
                          <p:embed/>
                          <p:pic>
                            <p:nvPicPr>
                              <p:cNvPr id="13" name="对象 12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2">
                  <a:extLst>
                    <a:ext uri="{FF2B5EF4-FFF2-40B4-BE49-F238E27FC236}">
                      <a16:creationId xmlns:a16="http://schemas.microsoft.com/office/drawing/2014/main" id="{6C4AC9B4-C040-2508-0F92-9CD1854E1FD6}"/>
                    </a:ext>
                  </a:extLst>
                </p:cNvPr>
                <p:cNvSpPr txBox="1"/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9">
                  <a:extLst>
                    <a:ext uri="{FF2B5EF4-FFF2-40B4-BE49-F238E27FC236}">
                      <a16:creationId xmlns:a16="http://schemas.microsoft.com/office/drawing/2014/main" id="{8E045342-E31E-6504-557D-066D208C4870}"/>
                    </a:ext>
                  </a:extLst>
                </p:cNvPr>
                <p:cNvSpPr txBox="1"/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10">
                  <a:extLst>
                    <a:ext uri="{FF2B5EF4-FFF2-40B4-BE49-F238E27FC236}">
                      <a16:creationId xmlns:a16="http://schemas.microsoft.com/office/drawing/2014/main" id="{98118410-88CC-C635-C0A4-34B33865351A}"/>
                    </a:ext>
                  </a:extLst>
                </p:cNvPr>
                <p:cNvSpPr txBox="1"/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1">
                  <a:extLst>
                    <a:ext uri="{FF2B5EF4-FFF2-40B4-BE49-F238E27FC236}">
                      <a16:creationId xmlns:a16="http://schemas.microsoft.com/office/drawing/2014/main" id="{194429E7-CBEC-53A2-68A4-D7AD87AF6FE9}"/>
                    </a:ext>
                  </a:extLst>
                </p:cNvPr>
                <p:cNvSpPr txBox="1"/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2">
                  <a:extLst>
                    <a:ext uri="{FF2B5EF4-FFF2-40B4-BE49-F238E27FC236}">
                      <a16:creationId xmlns:a16="http://schemas.microsoft.com/office/drawing/2014/main" id="{3CBBAB9F-17DE-6627-59E2-A4DF58AC4FEF}"/>
                    </a:ext>
                  </a:extLst>
                </p:cNvPr>
                <p:cNvSpPr txBox="1"/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3">
                  <a:extLst>
                    <a:ext uri="{FF2B5EF4-FFF2-40B4-BE49-F238E27FC236}">
                      <a16:creationId xmlns:a16="http://schemas.microsoft.com/office/drawing/2014/main" id="{B491858E-4343-3719-117A-EEA5CAEDCD75}"/>
                    </a:ext>
                  </a:extLst>
                </p:cNvPr>
                <p:cNvSpPr txBox="1"/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4">
                  <a:extLst>
                    <a:ext uri="{FF2B5EF4-FFF2-40B4-BE49-F238E27FC236}">
                      <a16:creationId xmlns:a16="http://schemas.microsoft.com/office/drawing/2014/main" id="{31E0910F-05C6-5F81-B834-411358246548}"/>
                    </a:ext>
                  </a:extLst>
                </p:cNvPr>
                <p:cNvSpPr txBox="1"/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5">
                  <a:extLst>
                    <a:ext uri="{FF2B5EF4-FFF2-40B4-BE49-F238E27FC236}">
                      <a16:creationId xmlns:a16="http://schemas.microsoft.com/office/drawing/2014/main" id="{DE39DF85-3923-2BB2-EF91-FD60618077B2}"/>
                    </a:ext>
                  </a:extLst>
                </p:cNvPr>
                <p:cNvSpPr txBox="1"/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302E0D-ECC8-F718-CACF-7A88A14BD8B4}"/>
                  </a:ext>
                </a:extLst>
              </p:cNvPr>
              <p:cNvSpPr txBox="1"/>
              <p:nvPr/>
            </p:nvSpPr>
            <p:spPr>
              <a:xfrm>
                <a:off x="6576715" y="2722560"/>
                <a:ext cx="6121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302E0D-ECC8-F718-CACF-7A88A14BD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715" y="2722560"/>
                <a:ext cx="612193" cy="400110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E79C9C-4F3E-E6B8-6D7C-CF0667E42E95}"/>
                  </a:ext>
                </a:extLst>
              </p:cNvPr>
              <p:cNvSpPr txBox="1"/>
              <p:nvPr/>
            </p:nvSpPr>
            <p:spPr>
              <a:xfrm>
                <a:off x="3577520" y="5389382"/>
                <a:ext cx="478708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E79C9C-4F3E-E6B8-6D7C-CF0667E4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20" y="5389382"/>
                <a:ext cx="4787084" cy="390748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D6DEBA-51BC-AE8C-32AB-20C79D5F2EA6}"/>
                  </a:ext>
                </a:extLst>
              </p:cNvPr>
              <p:cNvSpPr txBox="1"/>
              <p:nvPr/>
            </p:nvSpPr>
            <p:spPr>
              <a:xfrm>
                <a:off x="899153" y="5400090"/>
                <a:ext cx="4787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𝑋𝑎𝑣𝑖𝑒𝑟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D6DEBA-51BC-AE8C-32AB-20C79D5F2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3" y="5400090"/>
                <a:ext cx="478708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7DBAA-E19A-074B-3607-2BBC1A6B0E26}"/>
              </a:ext>
            </a:extLst>
          </p:cNvPr>
          <p:cNvCxnSpPr/>
          <p:nvPr/>
        </p:nvCxnSpPr>
        <p:spPr>
          <a:xfrm>
            <a:off x="4161191" y="5584756"/>
            <a:ext cx="1131183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Transfer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DB7CA8-AA25-1A5E-2CB7-912CF8EA3834}"/>
                  </a:ext>
                </a:extLst>
              </p:cNvPr>
              <p:cNvSpPr txBox="1"/>
              <p:nvPr/>
            </p:nvSpPr>
            <p:spPr>
              <a:xfrm>
                <a:off x="2401824" y="1231392"/>
                <a:ext cx="43403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∈[−1,1]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DB7CA8-AA25-1A5E-2CB7-912CF8EA3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24" y="1231392"/>
                <a:ext cx="4340352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E96858F-F05F-1B90-028B-DA7095262506}"/>
              </a:ext>
            </a:extLst>
          </p:cNvPr>
          <p:cNvGrpSpPr/>
          <p:nvPr/>
        </p:nvGrpSpPr>
        <p:grpSpPr>
          <a:xfrm>
            <a:off x="2331192" y="2075978"/>
            <a:ext cx="4481615" cy="2514374"/>
            <a:chOff x="334081" y="1249680"/>
            <a:chExt cx="4481615" cy="251437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DA8DD34-91DE-B23C-BD28-8052D1FE6337}"/>
                </a:ext>
              </a:extLst>
            </p:cNvPr>
            <p:cNvGrpSpPr/>
            <p:nvPr/>
          </p:nvGrpSpPr>
          <p:grpSpPr>
            <a:xfrm>
              <a:off x="334081" y="1249680"/>
              <a:ext cx="4481615" cy="2514374"/>
              <a:chOff x="2014680" y="794893"/>
              <a:chExt cx="4877805" cy="2938641"/>
            </a:xfrm>
          </p:grpSpPr>
          <p:pic>
            <p:nvPicPr>
              <p:cNvPr id="16" name="图片 5">
                <a:extLst>
                  <a:ext uri="{FF2B5EF4-FFF2-40B4-BE49-F238E27FC236}">
                    <a16:creationId xmlns:a16="http://schemas.microsoft.com/office/drawing/2014/main" id="{888E57F3-5CCE-A552-A891-EE7CDB0378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9296" y="794893"/>
                <a:ext cx="4493189" cy="293864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7" name="对象 6">
                    <a:extLst>
                      <a:ext uri="{FF2B5EF4-FFF2-40B4-BE49-F238E27FC236}">
                        <a16:creationId xmlns:a16="http://schemas.microsoft.com/office/drawing/2014/main" id="{26BAA6BC-809D-8DFA-825A-CA2649CF7A1E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5" imgW="126720" imgH="139680" progId="Equation.DSMT4">
                          <p:embed/>
                        </p:oleObj>
                      </mc:Choice>
                      <mc:Fallback>
                        <p:oleObj name="Equation" r:id="rId5" imgW="126720" imgH="139680" progId="Equation.DSMT4">
                          <p:embed/>
                          <p:pic>
                            <p:nvPicPr>
                              <p:cNvPr id="17" name="对象 6">
                                <a:extLst>
                                  <a:ext uri="{FF2B5EF4-FFF2-40B4-BE49-F238E27FC236}">
                                    <a16:creationId xmlns:a16="http://schemas.microsoft.com/office/drawing/2014/main" id="{26BAA6BC-809D-8DFA-825A-CA2649CF7A1E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7" name="对象 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50979354"/>
                      </p:ext>
                    </p:extLst>
                  </p:nvPr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44" name="Equation" r:id="rId7" imgW="126720" imgH="139680" progId="Equation.DSMT4">
                          <p:embed/>
                        </p:oleObj>
                      </mc:Choice>
                      <mc:Fallback>
                        <p:oleObj name="Equation" r:id="rId7" imgW="126720" imgH="139680" progId="Equation.DSMT4">
                          <p:embed/>
                          <p:pic>
                            <p:nvPicPr>
                              <p:cNvPr id="13" name="对象 12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2">
                  <a:extLst>
                    <a:ext uri="{FF2B5EF4-FFF2-40B4-BE49-F238E27FC236}">
                      <a16:creationId xmlns:a16="http://schemas.microsoft.com/office/drawing/2014/main" id="{6C4AC9B4-C040-2508-0F92-9CD1854E1FD6}"/>
                    </a:ext>
                  </a:extLst>
                </p:cNvPr>
                <p:cNvSpPr txBox="1"/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9">
                  <a:extLst>
                    <a:ext uri="{FF2B5EF4-FFF2-40B4-BE49-F238E27FC236}">
                      <a16:creationId xmlns:a16="http://schemas.microsoft.com/office/drawing/2014/main" id="{8E045342-E31E-6504-557D-066D208C4870}"/>
                    </a:ext>
                  </a:extLst>
                </p:cNvPr>
                <p:cNvSpPr txBox="1"/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10">
                  <a:extLst>
                    <a:ext uri="{FF2B5EF4-FFF2-40B4-BE49-F238E27FC236}">
                      <a16:creationId xmlns:a16="http://schemas.microsoft.com/office/drawing/2014/main" id="{98118410-88CC-C635-C0A4-34B33865351A}"/>
                    </a:ext>
                  </a:extLst>
                </p:cNvPr>
                <p:cNvSpPr txBox="1"/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1">
                  <a:extLst>
                    <a:ext uri="{FF2B5EF4-FFF2-40B4-BE49-F238E27FC236}">
                      <a16:creationId xmlns:a16="http://schemas.microsoft.com/office/drawing/2014/main" id="{194429E7-CBEC-53A2-68A4-D7AD87AF6FE9}"/>
                    </a:ext>
                  </a:extLst>
                </p:cNvPr>
                <p:cNvSpPr txBox="1"/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2">
                  <a:extLst>
                    <a:ext uri="{FF2B5EF4-FFF2-40B4-BE49-F238E27FC236}">
                      <a16:creationId xmlns:a16="http://schemas.microsoft.com/office/drawing/2014/main" id="{3CBBAB9F-17DE-6627-59E2-A4DF58AC4FEF}"/>
                    </a:ext>
                  </a:extLst>
                </p:cNvPr>
                <p:cNvSpPr txBox="1"/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3">
                  <a:extLst>
                    <a:ext uri="{FF2B5EF4-FFF2-40B4-BE49-F238E27FC236}">
                      <a16:creationId xmlns:a16="http://schemas.microsoft.com/office/drawing/2014/main" id="{B491858E-4343-3719-117A-EEA5CAEDCD75}"/>
                    </a:ext>
                  </a:extLst>
                </p:cNvPr>
                <p:cNvSpPr txBox="1"/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4">
                  <a:extLst>
                    <a:ext uri="{FF2B5EF4-FFF2-40B4-BE49-F238E27FC236}">
                      <a16:creationId xmlns:a16="http://schemas.microsoft.com/office/drawing/2014/main" id="{31E0910F-05C6-5F81-B834-411358246548}"/>
                    </a:ext>
                  </a:extLst>
                </p:cNvPr>
                <p:cNvSpPr txBox="1"/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5">
                  <a:extLst>
                    <a:ext uri="{FF2B5EF4-FFF2-40B4-BE49-F238E27FC236}">
                      <a16:creationId xmlns:a16="http://schemas.microsoft.com/office/drawing/2014/main" id="{DE39DF85-3923-2BB2-EF91-FD60618077B2}"/>
                    </a:ext>
                  </a:extLst>
                </p:cNvPr>
                <p:cNvSpPr txBox="1"/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302E0D-ECC8-F718-CACF-7A88A14BD8B4}"/>
                  </a:ext>
                </a:extLst>
              </p:cNvPr>
              <p:cNvSpPr txBox="1"/>
              <p:nvPr/>
            </p:nvSpPr>
            <p:spPr>
              <a:xfrm>
                <a:off x="6576715" y="2722560"/>
                <a:ext cx="6121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302E0D-ECC8-F718-CACF-7A88A14BD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715" y="2722560"/>
                <a:ext cx="612193" cy="400110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E79C9C-4F3E-E6B8-6D7C-CF0667E42E95}"/>
                  </a:ext>
                </a:extLst>
              </p:cNvPr>
              <p:cNvSpPr txBox="1"/>
              <p:nvPr/>
            </p:nvSpPr>
            <p:spPr>
              <a:xfrm>
                <a:off x="2401824" y="5169408"/>
                <a:ext cx="4787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E79C9C-4F3E-E6B8-6D7C-CF0667E4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24" y="5169408"/>
                <a:ext cx="478708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71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 learning-Model agnostic meta learning (MAML)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 learning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8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MAML: Good initialization for new task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DEC6FD-DC11-4FC6-A1E7-5C34B1C29F75}"/>
              </a:ext>
            </a:extLst>
          </p:cNvPr>
          <p:cNvSpPr/>
          <p:nvPr/>
        </p:nvSpPr>
        <p:spPr>
          <a:xfrm>
            <a:off x="1754372" y="1228059"/>
            <a:ext cx="5635256" cy="16852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AA1E5B-007D-4C47-8178-47771DBDD302}"/>
              </a:ext>
            </a:extLst>
          </p:cNvPr>
          <p:cNvSpPr/>
          <p:nvPr/>
        </p:nvSpPr>
        <p:spPr>
          <a:xfrm>
            <a:off x="2464627" y="1935125"/>
            <a:ext cx="365760" cy="366823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FA2D74-9259-437F-91AF-40D199ED01A7}"/>
              </a:ext>
            </a:extLst>
          </p:cNvPr>
          <p:cNvSpPr/>
          <p:nvPr/>
        </p:nvSpPr>
        <p:spPr>
          <a:xfrm>
            <a:off x="3205362" y="1751713"/>
            <a:ext cx="365760" cy="366823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A2F2A6-CDD3-4521-99A4-A497BB8633E4}"/>
              </a:ext>
            </a:extLst>
          </p:cNvPr>
          <p:cNvSpPr/>
          <p:nvPr/>
        </p:nvSpPr>
        <p:spPr>
          <a:xfrm>
            <a:off x="3776330" y="2200937"/>
            <a:ext cx="365760" cy="366823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80B392-9E2E-4C48-8685-AC1DFEA9964C}"/>
              </a:ext>
            </a:extLst>
          </p:cNvPr>
          <p:cNvSpPr/>
          <p:nvPr/>
        </p:nvSpPr>
        <p:spPr>
          <a:xfrm>
            <a:off x="6487287" y="1896406"/>
            <a:ext cx="365760" cy="366823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FF6E92-E3C6-4C6B-8693-2BBD9AEA6A99}"/>
              </a:ext>
            </a:extLst>
          </p:cNvPr>
          <p:cNvSpPr/>
          <p:nvPr/>
        </p:nvSpPr>
        <p:spPr>
          <a:xfrm>
            <a:off x="4646611" y="2180871"/>
            <a:ext cx="365760" cy="366823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85C8859-B1B4-47CF-B684-CF480A98EB7F}"/>
              </a:ext>
            </a:extLst>
          </p:cNvPr>
          <p:cNvSpPr/>
          <p:nvPr/>
        </p:nvSpPr>
        <p:spPr>
          <a:xfrm>
            <a:off x="5709684" y="1773421"/>
            <a:ext cx="365760" cy="366823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BE3CD8-52BA-49A1-B2DD-08E1DA6B0B73}"/>
              </a:ext>
            </a:extLst>
          </p:cNvPr>
          <p:cNvCxnSpPr>
            <a:cxnSpLocks/>
            <a:stCxn id="3" idx="4"/>
          </p:cNvCxnSpPr>
          <p:nvPr/>
        </p:nvCxnSpPr>
        <p:spPr>
          <a:xfrm flipH="1">
            <a:off x="2320366" y="2301948"/>
            <a:ext cx="327141" cy="20182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707C63-5D43-45A7-AB04-E7F22DB7D853}"/>
              </a:ext>
            </a:extLst>
          </p:cNvPr>
          <p:cNvCxnSpPr>
            <a:cxnSpLocks/>
          </p:cNvCxnSpPr>
          <p:nvPr/>
        </p:nvCxnSpPr>
        <p:spPr>
          <a:xfrm flipH="1">
            <a:off x="5860498" y="2140244"/>
            <a:ext cx="32067" cy="2340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9384B0-86AC-4EE1-95A8-40D121F3FCC9}"/>
              </a:ext>
            </a:extLst>
          </p:cNvPr>
          <p:cNvCxnSpPr>
            <a:cxnSpLocks/>
          </p:cNvCxnSpPr>
          <p:nvPr/>
        </p:nvCxnSpPr>
        <p:spPr>
          <a:xfrm>
            <a:off x="6635781" y="2252676"/>
            <a:ext cx="686864" cy="2344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D214D5-2DC5-43DC-B877-8391A0FAC43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4829491" y="2547694"/>
            <a:ext cx="398637" cy="1932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BA549E-8C7B-46E5-9106-46BFD5430B11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3959210" y="2567760"/>
            <a:ext cx="22154" cy="19723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D9E130-5E5F-4233-AE59-2BB75E605BBB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3137666" y="2118536"/>
            <a:ext cx="250576" cy="2362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948E0E-970D-4D65-AC4D-A5741798F170}"/>
              </a:ext>
            </a:extLst>
          </p:cNvPr>
          <p:cNvSpPr txBox="1"/>
          <p:nvPr/>
        </p:nvSpPr>
        <p:spPr>
          <a:xfrm>
            <a:off x="4190153" y="1376435"/>
            <a:ext cx="712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00CC"/>
                </a:solidFill>
              </a:rPr>
              <a:t>…</a:t>
            </a:r>
          </a:p>
        </p:txBody>
      </p:sp>
      <p:pic>
        <p:nvPicPr>
          <p:cNvPr id="38" name="Picture 37" descr="Diagram&#10;&#10;Description automatically generated">
            <a:extLst>
              <a:ext uri="{FF2B5EF4-FFF2-40B4-BE49-F238E27FC236}">
                <a16:creationId xmlns:a16="http://schemas.microsoft.com/office/drawing/2014/main" id="{E42E8ADC-D244-4228-848E-0F85105282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96" y="3403897"/>
            <a:ext cx="608569" cy="405611"/>
          </a:xfrm>
          <a:prstGeom prst="rect">
            <a:avLst/>
          </a:prstGeom>
        </p:spPr>
      </p:pic>
      <p:pic>
        <p:nvPicPr>
          <p:cNvPr id="42" name="Picture 41" descr="Diagram&#10;&#10;Description automatically generated">
            <a:extLst>
              <a:ext uri="{FF2B5EF4-FFF2-40B4-BE49-F238E27FC236}">
                <a16:creationId xmlns:a16="http://schemas.microsoft.com/office/drawing/2014/main" id="{E2E7DB75-7263-4E1A-A23D-09E0BEE355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86" y="3285683"/>
            <a:ext cx="963302" cy="642041"/>
          </a:xfrm>
          <a:prstGeom prst="rect">
            <a:avLst/>
          </a:prstGeom>
        </p:spPr>
      </p:pic>
      <p:pic>
        <p:nvPicPr>
          <p:cNvPr id="46" name="Picture 45" descr="Diagram&#10;&#10;Description automatically generated">
            <a:extLst>
              <a:ext uri="{FF2B5EF4-FFF2-40B4-BE49-F238E27FC236}">
                <a16:creationId xmlns:a16="http://schemas.microsoft.com/office/drawing/2014/main" id="{7985B648-147A-45CE-9157-30EE801365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681" y="3533617"/>
            <a:ext cx="963302" cy="642041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2000E419-C61C-45CD-A5CD-488C2B310DB0}"/>
              </a:ext>
            </a:extLst>
          </p:cNvPr>
          <p:cNvSpPr/>
          <p:nvPr/>
        </p:nvSpPr>
        <p:spPr>
          <a:xfrm>
            <a:off x="3649721" y="1324216"/>
            <a:ext cx="365760" cy="3668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637C30E-D8BD-4DBA-9AE4-04A1B1557705}"/>
              </a:ext>
            </a:extLst>
          </p:cNvPr>
          <p:cNvSpPr/>
          <p:nvPr/>
        </p:nvSpPr>
        <p:spPr>
          <a:xfrm>
            <a:off x="903487" y="1796143"/>
            <a:ext cx="365760" cy="366823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0EAF92-1298-4584-B04A-E8EE7A5976D1}"/>
                  </a:ext>
                </a:extLst>
              </p:cNvPr>
              <p:cNvSpPr txBox="1"/>
              <p:nvPr/>
            </p:nvSpPr>
            <p:spPr>
              <a:xfrm>
                <a:off x="1695987" y="4355436"/>
                <a:ext cx="11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50EAF92-1298-4584-B04A-E8EE7A59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987" y="4355436"/>
                <a:ext cx="11628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5A0097-B87D-411B-B8CD-CB9760A5F2EF}"/>
                  </a:ext>
                </a:extLst>
              </p:cNvPr>
              <p:cNvSpPr txBox="1"/>
              <p:nvPr/>
            </p:nvSpPr>
            <p:spPr>
              <a:xfrm>
                <a:off x="2486874" y="4490678"/>
                <a:ext cx="11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5A0097-B87D-411B-B8CD-CB9760A5F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74" y="4490678"/>
                <a:ext cx="11628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34FE09-205F-4194-ACAA-E28853FB54A0}"/>
                  </a:ext>
                </a:extLst>
              </p:cNvPr>
              <p:cNvSpPr txBox="1"/>
              <p:nvPr/>
            </p:nvSpPr>
            <p:spPr>
              <a:xfrm>
                <a:off x="3377786" y="4566975"/>
                <a:ext cx="11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534FE09-205F-4194-ACAA-E28853FB5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786" y="4566975"/>
                <a:ext cx="11628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D8214-8256-45AE-91D5-17DED13100DB}"/>
                  </a:ext>
                </a:extLst>
              </p:cNvPr>
              <p:cNvSpPr txBox="1"/>
              <p:nvPr/>
            </p:nvSpPr>
            <p:spPr>
              <a:xfrm>
                <a:off x="4646704" y="4566975"/>
                <a:ext cx="11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07D8214-8256-45AE-91D5-17DED131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704" y="4566975"/>
                <a:ext cx="11628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1DC3C91-0E52-4F19-810E-A4E308D70DC8}"/>
                  </a:ext>
                </a:extLst>
              </p:cNvPr>
              <p:cNvSpPr txBox="1"/>
              <p:nvPr/>
            </p:nvSpPr>
            <p:spPr>
              <a:xfrm>
                <a:off x="5295107" y="4566975"/>
                <a:ext cx="11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1DC3C91-0E52-4F19-810E-A4E308D7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107" y="4566975"/>
                <a:ext cx="11628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3DEB26C-F0F3-4323-91DA-C3D78E188959}"/>
                  </a:ext>
                </a:extLst>
              </p:cNvPr>
              <p:cNvSpPr txBox="1"/>
              <p:nvPr/>
            </p:nvSpPr>
            <p:spPr>
              <a:xfrm>
                <a:off x="6774713" y="4584094"/>
                <a:ext cx="1162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3DEB26C-F0F3-4323-91DA-C3D78E188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713" y="4584094"/>
                <a:ext cx="11628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 descr="Background pattern&#10;&#10;Description automatically generated">
            <a:extLst>
              <a:ext uri="{FF2B5EF4-FFF2-40B4-BE49-F238E27FC236}">
                <a16:creationId xmlns:a16="http://schemas.microsoft.com/office/drawing/2014/main" id="{E5163EEE-3038-4F5C-A00E-1885F9D3A4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344" y="4973489"/>
            <a:ext cx="3028746" cy="147239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58595A-351C-4921-B1FA-783C4688600C}"/>
              </a:ext>
            </a:extLst>
          </p:cNvPr>
          <p:cNvCxnSpPr>
            <a:cxnSpLocks/>
            <a:stCxn id="50" idx="4"/>
          </p:cNvCxnSpPr>
          <p:nvPr/>
        </p:nvCxnSpPr>
        <p:spPr>
          <a:xfrm flipH="1">
            <a:off x="3304509" y="1691039"/>
            <a:ext cx="528092" cy="324526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2B107B-F667-47E8-9B7D-7FF14562EC1E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1086367" y="2162966"/>
            <a:ext cx="870281" cy="269704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15B77F-C4B2-423D-A659-3D0809709FB3}"/>
                  </a:ext>
                </a:extLst>
              </p:cNvPr>
              <p:cNvSpPr txBox="1"/>
              <p:nvPr/>
            </p:nvSpPr>
            <p:spPr>
              <a:xfrm>
                <a:off x="4222719" y="5615599"/>
                <a:ext cx="28489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915B77F-C4B2-423D-A659-3D080970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719" y="5615599"/>
                <a:ext cx="2848995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795080-573D-4761-B0DC-0308669B2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63" r="4862"/>
          <a:stretch/>
        </p:blipFill>
        <p:spPr>
          <a:xfrm>
            <a:off x="46961" y="4029921"/>
            <a:ext cx="3094074" cy="18852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7FC712-6157-45B0-A4C1-2C545313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05" y="1329070"/>
            <a:ext cx="5985595" cy="408398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76F03E-DC38-4104-ACD1-7AE6616D5CB8}"/>
              </a:ext>
            </a:extLst>
          </p:cNvPr>
          <p:cNvCxnSpPr/>
          <p:nvPr/>
        </p:nvCxnSpPr>
        <p:spPr>
          <a:xfrm>
            <a:off x="4726172" y="4375298"/>
            <a:ext cx="221688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D5A89B-DCAD-440D-9B6D-DE192D15A80A}"/>
              </a:ext>
            </a:extLst>
          </p:cNvPr>
          <p:cNvCxnSpPr>
            <a:cxnSpLocks/>
          </p:cNvCxnSpPr>
          <p:nvPr/>
        </p:nvCxnSpPr>
        <p:spPr>
          <a:xfrm>
            <a:off x="5537680" y="5080592"/>
            <a:ext cx="2330413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E7774F-A0FA-4D55-AE24-6064F9B8F258}"/>
              </a:ext>
            </a:extLst>
          </p:cNvPr>
          <p:cNvGrpSpPr/>
          <p:nvPr/>
        </p:nvGrpSpPr>
        <p:grpSpPr>
          <a:xfrm>
            <a:off x="-304020" y="1610922"/>
            <a:ext cx="4013871" cy="1868063"/>
            <a:chOff x="-213643" y="3912871"/>
            <a:chExt cx="4013871" cy="186806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E4A1CA8-13EB-4F0A-96CD-DD9AF9565A09}"/>
                </a:ext>
              </a:extLst>
            </p:cNvPr>
            <p:cNvSpPr/>
            <p:nvPr/>
          </p:nvSpPr>
          <p:spPr>
            <a:xfrm>
              <a:off x="1262219" y="4382200"/>
              <a:ext cx="938721" cy="914400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CE9ED2-3736-4B16-AD8D-98045FD92D0B}"/>
                </a:ext>
              </a:extLst>
            </p:cNvPr>
            <p:cNvSpPr/>
            <p:nvPr/>
          </p:nvSpPr>
          <p:spPr>
            <a:xfrm>
              <a:off x="1487722" y="4453453"/>
              <a:ext cx="320697" cy="843147"/>
            </a:xfrm>
            <a:custGeom>
              <a:avLst/>
              <a:gdLst>
                <a:gd name="connsiteX0" fmla="*/ 0 w 320697"/>
                <a:gd name="connsiteY0" fmla="*/ 0 h 839972"/>
                <a:gd name="connsiteX1" fmla="*/ 318977 w 320697"/>
                <a:gd name="connsiteY1" fmla="*/ 520995 h 839972"/>
                <a:gd name="connsiteX2" fmla="*/ 138224 w 320697"/>
                <a:gd name="connsiteY2" fmla="*/ 839972 h 83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697" h="839972">
                  <a:moveTo>
                    <a:pt x="0" y="0"/>
                  </a:moveTo>
                  <a:cubicBezTo>
                    <a:pt x="147970" y="190500"/>
                    <a:pt x="295940" y="381000"/>
                    <a:pt x="318977" y="520995"/>
                  </a:cubicBezTo>
                  <a:cubicBezTo>
                    <a:pt x="342014" y="660990"/>
                    <a:pt x="125819" y="760228"/>
                    <a:pt x="138224" y="839972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EA7D4B-2DBB-47F6-B4D8-117819316A3D}"/>
                </a:ext>
              </a:extLst>
            </p:cNvPr>
            <p:cNvSpPr txBox="1"/>
            <p:nvPr/>
          </p:nvSpPr>
          <p:spPr>
            <a:xfrm>
              <a:off x="-213643" y="3912871"/>
              <a:ext cx="1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data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3F60EB-DF28-449F-86BC-CB1DD6DFB321}"/>
                </a:ext>
              </a:extLst>
            </p:cNvPr>
            <p:cNvSpPr txBox="1"/>
            <p:nvPr/>
          </p:nvSpPr>
          <p:spPr>
            <a:xfrm>
              <a:off x="1855006" y="5411602"/>
              <a:ext cx="1945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249EC8-CE89-41E6-98E8-A38E73F069DE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758968" y="4282203"/>
              <a:ext cx="728754" cy="5396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46A425-4AD6-40AD-95C3-FC6BD3AA0900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1958687" y="4821866"/>
              <a:ext cx="868930" cy="5897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992B56F-A304-4BBA-87D9-B48DEE7F3669}"/>
              </a:ext>
            </a:extLst>
          </p:cNvPr>
          <p:cNvSpPr txBox="1"/>
          <p:nvPr/>
        </p:nvSpPr>
        <p:spPr>
          <a:xfrm>
            <a:off x="8007978" y="2846229"/>
            <a:ext cx="30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0C9CFA-AA83-4AEE-BD92-BD69987FED2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7251536" y="3030895"/>
            <a:ext cx="756442" cy="44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DFA5458-01D4-4A77-BD11-0BE6B11EA97E}"/>
              </a:ext>
            </a:extLst>
          </p:cNvPr>
          <p:cNvSpPr txBox="1"/>
          <p:nvPr/>
        </p:nvSpPr>
        <p:spPr>
          <a:xfrm>
            <a:off x="5953454" y="5260420"/>
            <a:ext cx="163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learner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B72BD4-4CCD-4F10-83BC-76E3806FE231}"/>
              </a:ext>
            </a:extLst>
          </p:cNvPr>
          <p:cNvSpPr txBox="1"/>
          <p:nvPr/>
        </p:nvSpPr>
        <p:spPr>
          <a:xfrm>
            <a:off x="5718543" y="6550223"/>
            <a:ext cx="244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Finn et al. MAML, 2017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F3416F-DD3B-4631-BD86-10D174CEA072}"/>
              </a:ext>
            </a:extLst>
          </p:cNvPr>
          <p:cNvCxnSpPr/>
          <p:nvPr/>
        </p:nvCxnSpPr>
        <p:spPr>
          <a:xfrm>
            <a:off x="1764629" y="5413058"/>
            <a:ext cx="866929" cy="216694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6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MAML for Function Approximation: few-shot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8AC28F-2814-4D58-A80F-112A15AF1DC6}"/>
                  </a:ext>
                </a:extLst>
              </p:cNvPr>
              <p:cNvSpPr txBox="1"/>
              <p:nvPr/>
            </p:nvSpPr>
            <p:spPr>
              <a:xfrm>
                <a:off x="2375046" y="756138"/>
                <a:ext cx="45626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𝐴𝑠𝑖𝑛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∈[−5, 5]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0.1, 5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0.8, 1.2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8AC28F-2814-4D58-A80F-112A15AF1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046" y="756138"/>
                <a:ext cx="4562697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0FEE2C-943C-4335-B107-F1CCDC445896}"/>
                  </a:ext>
                </a:extLst>
              </p:cNvPr>
              <p:cNvSpPr txBox="1"/>
              <p:nvPr/>
            </p:nvSpPr>
            <p:spPr>
              <a:xfrm>
                <a:off x="806743" y="1897518"/>
                <a:ext cx="769930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total tasks: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1000;   Number of training data: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5;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test data: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10; Number of training steps: 60000;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batch size: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1;           DNNs: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2×40, 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tanh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0FEE2C-943C-4335-B107-F1CCDC445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43" y="1897518"/>
                <a:ext cx="7699302" cy="1015663"/>
              </a:xfrm>
              <a:prstGeom prst="rect">
                <a:avLst/>
              </a:prstGeom>
              <a:blipFill>
                <a:blip r:embed="rId4"/>
                <a:stretch>
                  <a:fillRect l="-792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Chart, diagram, histogram&#10;&#10;Description automatically generated">
            <a:extLst>
              <a:ext uri="{FF2B5EF4-FFF2-40B4-BE49-F238E27FC236}">
                <a16:creationId xmlns:a16="http://schemas.microsoft.com/office/drawing/2014/main" id="{275A8ABC-BB51-4F9B-B343-6D591F0B27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46" y="3165470"/>
            <a:ext cx="3999170" cy="3199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5B1966-63AC-4196-89BC-8F2DCD84C928}"/>
              </a:ext>
            </a:extLst>
          </p:cNvPr>
          <p:cNvSpPr txBox="1"/>
          <p:nvPr/>
        </p:nvSpPr>
        <p:spPr>
          <a:xfrm>
            <a:off x="5718543" y="6550223"/>
            <a:ext cx="244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Finn et al. MAML, 2017</a:t>
            </a:r>
          </a:p>
        </p:txBody>
      </p:sp>
    </p:spTree>
    <p:extLst>
      <p:ext uri="{BB962C8B-B14F-4D97-AF65-F5344CB8AC3E}">
        <p14:creationId xmlns:p14="http://schemas.microsoft.com/office/powerpoint/2010/main" val="37759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14651</TotalTime>
  <Words>773</Words>
  <Application>Microsoft Macintosh PowerPoint</Application>
  <PresentationFormat>On-screen Show (4:3)</PresentationFormat>
  <Paragraphs>201</Paragraphs>
  <Slides>28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Microsoft YaHei UI</vt:lpstr>
      <vt:lpstr>华文楷体</vt:lpstr>
      <vt:lpstr>Arial</vt:lpstr>
      <vt:lpstr>Calibri</vt:lpstr>
      <vt:lpstr>Calibri Light</vt:lpstr>
      <vt:lpstr>Cambria Math</vt:lpstr>
      <vt:lpstr>Merriweather</vt:lpstr>
      <vt:lpstr>Times New Roman</vt:lpstr>
      <vt:lpstr>Wingdings</vt:lpstr>
      <vt:lpstr>Office 主题​​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1410</cp:revision>
  <dcterms:created xsi:type="dcterms:W3CDTF">2017-09-04T15:34:47Z</dcterms:created>
  <dcterms:modified xsi:type="dcterms:W3CDTF">2023-05-28T03:34:52Z</dcterms:modified>
</cp:coreProperties>
</file>