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1"/>
  </p:notesMasterIdLst>
  <p:sldIdLst>
    <p:sldId id="256" r:id="rId2"/>
    <p:sldId id="333" r:id="rId3"/>
    <p:sldId id="546" r:id="rId4"/>
    <p:sldId id="543" r:id="rId5"/>
    <p:sldId id="552" r:id="rId6"/>
    <p:sldId id="547" r:id="rId7"/>
    <p:sldId id="553" r:id="rId8"/>
    <p:sldId id="554" r:id="rId9"/>
    <p:sldId id="555" r:id="rId10"/>
    <p:sldId id="556" r:id="rId11"/>
    <p:sldId id="557" r:id="rId12"/>
    <p:sldId id="558" r:id="rId13"/>
    <p:sldId id="559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68" r:id="rId23"/>
    <p:sldId id="569" r:id="rId24"/>
    <p:sldId id="570" r:id="rId25"/>
    <p:sldId id="571" r:id="rId26"/>
    <p:sldId id="572" r:id="rId27"/>
    <p:sldId id="573" r:id="rId28"/>
    <p:sldId id="574" r:id="rId29"/>
    <p:sldId id="338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338FD"/>
    <a:srgbClr val="3333FD"/>
    <a:srgbClr val="0000CC"/>
    <a:srgbClr val="CC1704"/>
    <a:srgbClr val="000099"/>
    <a:srgbClr val="003399"/>
    <a:srgbClr val="6732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619" autoAdjust="0"/>
  </p:normalViewPr>
  <p:slideViewPr>
    <p:cSldViewPr snapToGrid="0">
      <p:cViewPr varScale="1">
        <p:scale>
          <a:sx n="97" d="100"/>
          <a:sy n="97" d="100"/>
        </p:scale>
        <p:origin x="20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4CD06-CDB8-463C-82C0-327730F8ACA7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96392-4F4E-4DC5-B4DA-6DF644E23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79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435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940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620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42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827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447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479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1818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3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423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27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5314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303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1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4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07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14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53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220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275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937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00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622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32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85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0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89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796392-4F4E-4DC5-B4DA-6DF644E23DB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8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6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77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7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76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59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9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2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2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8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64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8D91E-FFF0-45B5-AFE0-22E101FDFDBC}" type="datetimeFigureOut">
              <a:rPr lang="en-US" smtClean="0"/>
              <a:t>5/10/2023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94ABB8-7B63-458F-BB16-CC14DE560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74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452A146-20B8-4FD8-A214-319B3897D56E}"/>
              </a:ext>
            </a:extLst>
          </p:cNvPr>
          <p:cNvSpPr txBox="1"/>
          <p:nvPr/>
        </p:nvSpPr>
        <p:spPr>
          <a:xfrm>
            <a:off x="375658" y="246221"/>
            <a:ext cx="839268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Scientific Machine Learning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82D0D78-D0B9-403E-B5AC-66E83F5AC8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6207" y="155558"/>
            <a:ext cx="973866" cy="7045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72604B1-DFD6-4A0E-BA4B-23A06DBE53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5" r="82409"/>
          <a:stretch/>
        </p:blipFill>
        <p:spPr>
          <a:xfrm>
            <a:off x="992586" y="37675"/>
            <a:ext cx="893400" cy="94031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B7CEB32-1021-4218-A4D5-F1083BF5322E}"/>
              </a:ext>
            </a:extLst>
          </p:cNvPr>
          <p:cNvSpPr txBox="1"/>
          <p:nvPr/>
        </p:nvSpPr>
        <p:spPr>
          <a:xfrm>
            <a:off x="629265" y="1784198"/>
            <a:ext cx="8239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13:</a:t>
            </a: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for PDEs via deep learning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56BF80A-5EF6-4539-ACB8-DA297CF81EAA}"/>
              </a:ext>
            </a:extLst>
          </p:cNvPr>
          <p:cNvSpPr txBox="1"/>
          <p:nvPr/>
        </p:nvSpPr>
        <p:spPr>
          <a:xfrm>
            <a:off x="629265" y="3137509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孟旭辉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126DFE-D15F-47B5-9240-27C4587C9024}"/>
              </a:ext>
            </a:extLst>
          </p:cNvPr>
          <p:cNvSpPr txBox="1"/>
          <p:nvPr/>
        </p:nvSpPr>
        <p:spPr>
          <a:xfrm>
            <a:off x="629265" y="3648390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数学与统计学院数学与应用学科交叉创新研究院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1EAB51D-75B4-4BB3-B37B-27082A9E9E93}"/>
              </a:ext>
            </a:extLst>
          </p:cNvPr>
          <p:cNvSpPr txBox="1"/>
          <p:nvPr/>
        </p:nvSpPr>
        <p:spPr>
          <a:xfrm>
            <a:off x="629265" y="6242447"/>
            <a:ext cx="788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5/10/2023</a:t>
            </a:r>
            <a:endParaRPr lang="zh-CN" altLang="en-US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B9D2569-83C5-47AE-B0C1-B755D485CBD5}"/>
              </a:ext>
            </a:extLst>
          </p:cNvPr>
          <p:cNvSpPr txBox="1"/>
          <p:nvPr/>
        </p:nvSpPr>
        <p:spPr>
          <a:xfrm>
            <a:off x="629265" y="4213821"/>
            <a:ext cx="78854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办公室：欣苑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栋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111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室</a:t>
            </a:r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endParaRPr lang="en-US" altLang="zh-CN" b="1" dirty="0">
              <a:solidFill>
                <a:srgbClr val="0000FF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algn="ctr"/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Email</a:t>
            </a:r>
            <a:r>
              <a:rPr lang="zh-CN" altLang="en-US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en-US" altLang="zh-CN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xuhui_meng@hust.edu.cn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1361427-37D8-46C8-9C84-F47E163DF02A}"/>
              </a:ext>
            </a:extLst>
          </p:cNvPr>
          <p:cNvSpPr/>
          <p:nvPr/>
        </p:nvSpPr>
        <p:spPr>
          <a:xfrm>
            <a:off x="2497488" y="5505133"/>
            <a:ext cx="4149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https://github.com/XuhuiM/SciML-Course</a:t>
            </a:r>
          </a:p>
        </p:txBody>
      </p:sp>
    </p:spTree>
    <p:extLst>
      <p:ext uri="{BB962C8B-B14F-4D97-AF65-F5344CB8AC3E}">
        <p14:creationId xmlns:p14="http://schemas.microsoft.com/office/powerpoint/2010/main" val="60508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59"/>
    </mc:Choice>
    <mc:Fallback xmlns="">
      <p:transition spd="slow" advTm="126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495D135-B576-44B5-9746-B5B6E08A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8D0DEE6-4F2F-4197-B447-96C694C0E8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17" y="2042813"/>
            <a:ext cx="2419688" cy="9335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7EDC82F-A9A7-4EC9-A75D-437A6BD20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6" y="3429000"/>
            <a:ext cx="9126224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838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Learning numerical schemes from data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879ACBF-A8FA-42BF-A50E-8C9471FAB6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601" y="889663"/>
            <a:ext cx="7060798" cy="47369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54C8A02-E128-4337-A51C-ABBF06FFEE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049" y="5662077"/>
            <a:ext cx="4305901" cy="105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93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/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convolutional layers with 32 filters per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8" y="2378322"/>
            <a:ext cx="2019582" cy="257211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7F910CD-5472-4B77-9A1F-4A2FD8EBAA58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5" r="52263" b="61400"/>
          <a:stretch/>
        </p:blipFill>
        <p:spPr>
          <a:xfrm>
            <a:off x="3196762" y="2925887"/>
            <a:ext cx="2545276" cy="20224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9500A140-9779-477D-B0B1-6F8348A9449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08" y="5070565"/>
            <a:ext cx="8392582" cy="95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B1322D3-10AB-47DB-838C-8E10A8C222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544" y="856271"/>
            <a:ext cx="1857634" cy="8192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/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 convolutional layers with 32 filters per layer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4998C78-9822-460E-832E-F3E34B966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3" y="1957659"/>
                <a:ext cx="4975122" cy="369332"/>
              </a:xfrm>
              <a:prstGeom prst="rect">
                <a:avLst/>
              </a:prstGeom>
              <a:blipFill>
                <a:blip r:embed="rId4"/>
                <a:stretch>
                  <a:fillRect t="-9836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4B02E42-93F1-4E2B-839C-69C3312F1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33" y="1675535"/>
            <a:ext cx="2419688" cy="933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14B1F56-2A57-4B04-BAFD-26BC213AB4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178" y="2378322"/>
            <a:ext cx="2019582" cy="25721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95" y="80925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9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9D5D4D3-C215-430D-9746-E27BAE6ED5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169" y="1048829"/>
            <a:ext cx="6516009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85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4B121AC-D5C4-435B-A3A7-A09A573414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42" y="1451543"/>
            <a:ext cx="7640116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2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1D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EFA14C-7882-440B-AA1C-8CC10ECCB1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73" y="854613"/>
            <a:ext cx="7106654" cy="562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82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deformational flow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817814B-03AC-4141-B784-AEF6C8278A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10" y="976314"/>
            <a:ext cx="7735380" cy="21720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F128C2-F304-4D02-968A-C6A73062F2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79" y="3321393"/>
            <a:ext cx="7783011" cy="102884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9EE8071-8FA3-4A29-BB5D-2323B3C888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62" y="4699487"/>
            <a:ext cx="789732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4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2D deformational flow</a:t>
            </a:r>
            <a:endParaRPr lang="en-US" sz="2800" b="1" dirty="0">
              <a:solidFill>
                <a:srgbClr val="C00000"/>
              </a:solidFill>
              <a:latin typeface="Times New Roman" panose="02020603050405020304" pitchFamily="18" charset="0"/>
              <a:ea typeface="Microsoft YaHei U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6F1568-FF5B-4F92-958D-FFDC6E455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73" y="846151"/>
            <a:ext cx="7725853" cy="573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1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advection equation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8E1DCB-1C43-49B7-9933-F60D53991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28" y="1060127"/>
            <a:ext cx="7468642" cy="96215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0F555AD-BC66-412B-B316-E71F92F8AD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185" y="2122147"/>
            <a:ext cx="7716327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095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18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F3A9B0-9843-4DE4-902E-97B8EF1FB1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62" y="967923"/>
            <a:ext cx="8964276" cy="13432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8B79E8B-601F-4282-B85B-3738DA4EA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80796"/>
            <a:ext cx="9144000" cy="2613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69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B5EA620-1C37-4D3A-9BC6-365B41033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82" y="751448"/>
            <a:ext cx="7488731" cy="583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61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C6E5768-8A65-4715-B9D0-963D85FA5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243" y="902070"/>
            <a:ext cx="6981234" cy="553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49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2D Turbulence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423355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Zhuang, et al, PRF,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0EDD9D-C921-4BC3-9D7F-7FCEDE0831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98" y="780817"/>
            <a:ext cx="5503737" cy="593868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8CF978F-119F-404E-B006-3A97DA2A01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021" y="2495420"/>
            <a:ext cx="2419688" cy="93358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5E63A88-85C1-4525-95E5-CFF3194422A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375" t="61695" r="42017"/>
          <a:stretch/>
        </p:blipFill>
        <p:spPr>
          <a:xfrm>
            <a:off x="6440129" y="3750158"/>
            <a:ext cx="1789472" cy="56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4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DECA42-1EB6-421F-B60D-B8572133D5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312" y="1018002"/>
            <a:ext cx="5201376" cy="140037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3550928-7F14-4FFD-8FF9-C57F6D3672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100" y="2680236"/>
            <a:ext cx="6801799" cy="2400635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27F441C-E556-4713-9FA1-F2A5195EEF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865" y="5420839"/>
            <a:ext cx="3534268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017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380F78-42EC-4103-A3A6-AB55C8083C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705" y="942951"/>
            <a:ext cx="6906589" cy="221963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7E92C1D-CECC-49DE-ABD4-968C58D2A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941" y="3303944"/>
            <a:ext cx="691611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094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7066DB-23E5-4171-97BF-1DCB387BB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77635"/>
            <a:ext cx="9144000" cy="3902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1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DADCB1-E472-4D0F-9C5C-87FA7AB999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8994"/>
            <a:ext cx="9144000" cy="362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321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Example: Turbulence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7305368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Kochkov</a:t>
            </a:r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 al, PNAS, 2021 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218BEA-7EFE-4D66-9623-84C5FDAB50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5148"/>
            <a:ext cx="9144000" cy="370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058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84233" y="3075057"/>
            <a:ext cx="71755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attention!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DC31F1-D89B-4C21-B37C-7E760FAC0C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759" y="6263149"/>
            <a:ext cx="822241" cy="59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0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6"/>
    </mc:Choice>
    <mc:Fallback xmlns="">
      <p:transition spd="slow" advTm="19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Brief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478814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E99CF6-8E67-4534-8CBD-1828D7028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215"/>
            <a:ext cx="913575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1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Difference Method (FDM)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9D9D105-AE74-4FAE-B8CA-91D700EB0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047" y="1076863"/>
            <a:ext cx="7201905" cy="108600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4376E43-AEE8-4BCD-957C-71C3B91671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731" y="2350595"/>
            <a:ext cx="4829849" cy="103837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79899A9-F20D-40A6-ACBF-6FBC2CE24D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516" y="2201981"/>
            <a:ext cx="2911737" cy="178040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3CF1C2C-4092-4259-8E9D-C2506F3CC4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14" y="3522691"/>
            <a:ext cx="3667637" cy="116221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59D6092-7361-4CA4-8E4A-66816CFFE0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62" y="4818630"/>
            <a:ext cx="4839375" cy="176237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1FEA2D0-D4A3-4929-BCAE-1E9B8546685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046" y="4597159"/>
            <a:ext cx="2911737" cy="1780406"/>
          </a:xfrm>
          <a:prstGeom prst="rect">
            <a:avLst/>
          </a:prstGeom>
        </p:spPr>
      </p:pic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B94EF0-93B9-4FDA-B55B-1896D1C50ACE}"/>
              </a:ext>
            </a:extLst>
          </p:cNvPr>
          <p:cNvSpPr/>
          <p:nvPr/>
        </p:nvSpPr>
        <p:spPr>
          <a:xfrm>
            <a:off x="511277" y="2162865"/>
            <a:ext cx="5132303" cy="2532271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F32DA08-31FC-41AA-A99D-858ED950EE8F}"/>
              </a:ext>
            </a:extLst>
          </p:cNvPr>
          <p:cNvSpPr/>
          <p:nvPr/>
        </p:nvSpPr>
        <p:spPr>
          <a:xfrm>
            <a:off x="472053" y="4793570"/>
            <a:ext cx="5132303" cy="1975134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EDE903D7-363C-41E9-B7F0-B24A706F6B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2441" y="2427268"/>
            <a:ext cx="1629002" cy="6287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F03D1D62-642A-4F03-ADB0-49EBB992B3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0454"/>
            <a:ext cx="9144000" cy="380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512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7C04C3F-02CC-4646-8C90-68BED24849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60074"/>
            <a:ext cx="9144000" cy="470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123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ea typeface="Microsoft YaHei UI" panose="020B0503020204020204" pitchFamily="34" charset="-122"/>
                <a:cs typeface="Times New Roman" panose="02020603050405020304" pitchFamily="18" charset="0"/>
              </a:rPr>
              <a:t>Finite Volume Method (FVM)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D235958-7F4F-4DFA-A445-C53FCEC8A9A4}"/>
              </a:ext>
            </a:extLst>
          </p:cNvPr>
          <p:cNvSpPr txBox="1"/>
          <p:nvPr/>
        </p:nvSpPr>
        <p:spPr>
          <a:xfrm>
            <a:off x="8278761" y="6581001"/>
            <a:ext cx="25465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Wiki</a:t>
            </a:r>
            <a:endParaRPr lang="zh-CN" alt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CA7FFB4-260B-48EB-8A0A-B69BE8075D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630"/>
            <a:ext cx="9144000" cy="175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96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596"/>
    </mc:Choice>
    <mc:Fallback xmlns="">
      <p:transition spd="slow" advTm="169596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0" y="0"/>
            <a:ext cx="9144000" cy="756138"/>
          </a:xfrm>
          <a:prstGeom prst="round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C0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6C4B3CC-4919-4B0C-BEDA-5A309DD3CCAF}"/>
              </a:ext>
            </a:extLst>
          </p:cNvPr>
          <p:cNvSpPr txBox="1"/>
          <p:nvPr/>
        </p:nvSpPr>
        <p:spPr>
          <a:xfrm>
            <a:off x="494686" y="1333902"/>
            <a:ext cx="852456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on FDM/FVM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numerical schemes from data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to PDEs</a:t>
            </a: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p"/>
            </a:pP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17858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4"/>
    </mc:Choice>
    <mc:Fallback xmlns="">
      <p:transition spd="slow" advTm="4594"/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14764</TotalTime>
  <Words>448</Words>
  <Application>Microsoft Office PowerPoint</Application>
  <PresentationFormat>全屏显示(4:3)</PresentationFormat>
  <Paragraphs>131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0" baseType="lpstr">
      <vt:lpstr>Microsoft YaHei UI</vt:lpstr>
      <vt:lpstr>等线</vt:lpstr>
      <vt:lpstr>等线 Light</vt:lpstr>
      <vt:lpstr>华文楷体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xhmeng</dc:creator>
  <cp:lastModifiedBy>Xuhui Meng</cp:lastModifiedBy>
  <cp:revision>1427</cp:revision>
  <dcterms:created xsi:type="dcterms:W3CDTF">2017-09-04T15:34:47Z</dcterms:created>
  <dcterms:modified xsi:type="dcterms:W3CDTF">2023-05-10T05:33:23Z</dcterms:modified>
</cp:coreProperties>
</file>