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333" r:id="rId3"/>
    <p:sldId id="577" r:id="rId4"/>
    <p:sldId id="590" r:id="rId5"/>
    <p:sldId id="594" r:id="rId6"/>
    <p:sldId id="319" r:id="rId7"/>
    <p:sldId id="312" r:id="rId8"/>
    <p:sldId id="595" r:id="rId9"/>
    <p:sldId id="596" r:id="rId10"/>
    <p:sldId id="598" r:id="rId11"/>
    <p:sldId id="597" r:id="rId12"/>
    <p:sldId id="599" r:id="rId13"/>
    <p:sldId id="600" r:id="rId14"/>
    <p:sldId id="593" r:id="rId15"/>
    <p:sldId id="601" r:id="rId16"/>
    <p:sldId id="602" r:id="rId17"/>
    <p:sldId id="603" r:id="rId18"/>
    <p:sldId id="604" r:id="rId19"/>
    <p:sldId id="605" r:id="rId20"/>
    <p:sldId id="606" r:id="rId21"/>
    <p:sldId id="607" r:id="rId22"/>
    <p:sldId id="612" r:id="rId23"/>
    <p:sldId id="608" r:id="rId24"/>
    <p:sldId id="610" r:id="rId25"/>
    <p:sldId id="611" r:id="rId26"/>
    <p:sldId id="609" r:id="rId27"/>
    <p:sldId id="613" r:id="rId28"/>
    <p:sldId id="33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8FD"/>
    <a:srgbClr val="3333FD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619" autoAdjust="0"/>
  </p:normalViewPr>
  <p:slideViewPr>
    <p:cSldViewPr snapToGrid="0">
      <p:cViewPr varScale="1">
        <p:scale>
          <a:sx n="97" d="100"/>
          <a:sy n="97" d="100"/>
        </p:scale>
        <p:origin x="20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3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25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53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36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74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60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47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73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48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58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0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2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3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85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6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08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20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46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7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41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97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12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16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08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06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9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emf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8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375658" y="246221"/>
            <a:ext cx="8392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Scientific Machine Learning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2D0D78-D0B9-403E-B5AC-66E83F5AC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07" y="155558"/>
            <a:ext cx="973866" cy="704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2604B1-DFD6-4A0E-BA4B-23A06DBE53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" r="82409"/>
          <a:stretch/>
        </p:blipFill>
        <p:spPr>
          <a:xfrm>
            <a:off x="992586" y="37675"/>
            <a:ext cx="893400" cy="940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7CEB32-1021-4218-A4D5-F1083BF5322E}"/>
              </a:ext>
            </a:extLst>
          </p:cNvPr>
          <p:cNvSpPr txBox="1"/>
          <p:nvPr/>
        </p:nvSpPr>
        <p:spPr>
          <a:xfrm>
            <a:off x="629265" y="1784198"/>
            <a:ext cx="8239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17: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Transformers Learn In-Context by Gradient Descent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6BF80A-5EF6-4539-ACB8-DA297CF81EAA}"/>
              </a:ext>
            </a:extLst>
          </p:cNvPr>
          <p:cNvSpPr txBox="1"/>
          <p:nvPr/>
        </p:nvSpPr>
        <p:spPr>
          <a:xfrm>
            <a:off x="629265" y="3137509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孟旭辉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126DFE-D15F-47B5-9240-27C4587C9024}"/>
              </a:ext>
            </a:extLst>
          </p:cNvPr>
          <p:cNvSpPr txBox="1"/>
          <p:nvPr/>
        </p:nvSpPr>
        <p:spPr>
          <a:xfrm>
            <a:off x="629265" y="3648390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数学与统计学院数学与应用学科交叉创新研究院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EAB51D-75B4-4BB3-B37B-27082A9E9E93}"/>
              </a:ext>
            </a:extLst>
          </p:cNvPr>
          <p:cNvSpPr txBox="1"/>
          <p:nvPr/>
        </p:nvSpPr>
        <p:spPr>
          <a:xfrm>
            <a:off x="629265" y="6242447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6/5/2023</a:t>
            </a:r>
            <a:endParaRPr lang="zh-CN" altLang="en-US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9D2569-83C5-47AE-B0C1-B755D485CBD5}"/>
              </a:ext>
            </a:extLst>
          </p:cNvPr>
          <p:cNvSpPr txBox="1"/>
          <p:nvPr/>
        </p:nvSpPr>
        <p:spPr>
          <a:xfrm>
            <a:off x="629265" y="4213821"/>
            <a:ext cx="788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办公室：欣苑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栋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111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室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Email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xuhui_meng@hust.edu.cn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361427-37D8-46C8-9C84-F47E163DF02A}"/>
              </a:ext>
            </a:extLst>
          </p:cNvPr>
          <p:cNvSpPr/>
          <p:nvPr/>
        </p:nvSpPr>
        <p:spPr>
          <a:xfrm>
            <a:off x="2497488" y="5505133"/>
            <a:ext cx="4149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https://github.com/XuhuiM/SciML-Course</a:t>
            </a:r>
          </a:p>
        </p:txBody>
      </p:sp>
    </p:spTree>
    <p:extLst>
      <p:ext uri="{BB962C8B-B14F-4D97-AF65-F5344CB8AC3E}">
        <p14:creationId xmlns:p14="http://schemas.microsoft.com/office/powerpoint/2010/main" val="6050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Meta-learning: Linear regression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8C6341-5AD9-4C0D-832A-609B47B24ACE}"/>
              </a:ext>
            </a:extLst>
          </p:cNvPr>
          <p:cNvSpPr txBox="1"/>
          <p:nvPr/>
        </p:nvSpPr>
        <p:spPr>
          <a:xfrm>
            <a:off x="7275871" y="6581001"/>
            <a:ext cx="186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Oswald, et. al.,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2AD2219-0AD6-4518-9A1E-121EF9C2F202}"/>
                  </a:ext>
                </a:extLst>
              </p:cNvPr>
              <p:cNvSpPr txBox="1"/>
              <p:nvPr/>
            </p:nvSpPr>
            <p:spPr>
              <a:xfrm>
                <a:off x="791497" y="1096770"/>
                <a:ext cx="6617110" cy="385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2AD2219-0AD6-4518-9A1E-121EF9C2F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97" y="1096770"/>
                <a:ext cx="6617110" cy="385618"/>
              </a:xfrm>
              <a:prstGeom prst="rect">
                <a:avLst/>
              </a:prstGeom>
              <a:blipFill>
                <a:blip r:embed="rId3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040625-2B52-4C91-B203-B801CC7262B9}"/>
                  </a:ext>
                </a:extLst>
              </p:cNvPr>
              <p:cNvSpPr txBox="1"/>
              <p:nvPr/>
            </p:nvSpPr>
            <p:spPr>
              <a:xfrm>
                <a:off x="5043949" y="1076024"/>
                <a:ext cx="2566219" cy="397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040625-2B52-4C91-B203-B801CC726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49" y="1076024"/>
                <a:ext cx="2566219" cy="397673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A5E5183-2E79-41D0-A295-7148F998FA20}"/>
                  </a:ext>
                </a:extLst>
              </p:cNvPr>
              <p:cNvSpPr txBox="1"/>
              <p:nvPr/>
            </p:nvSpPr>
            <p:spPr>
              <a:xfrm>
                <a:off x="1337187" y="1983769"/>
                <a:ext cx="6469626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A5E5183-2E79-41D0-A295-7148F998F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187" y="1983769"/>
                <a:ext cx="6469626" cy="764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B326D39-7852-4EBE-A11F-3C01BC14D699}"/>
                  </a:ext>
                </a:extLst>
              </p:cNvPr>
              <p:cNvSpPr txBox="1"/>
              <p:nvPr/>
            </p:nvSpPr>
            <p:spPr>
              <a:xfrm>
                <a:off x="285135" y="2998839"/>
                <a:ext cx="5260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One-step gradient descent with a learning rate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B326D39-7852-4EBE-A11F-3C01BC14D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35" y="2998839"/>
                <a:ext cx="5260259" cy="369332"/>
              </a:xfrm>
              <a:prstGeom prst="rect">
                <a:avLst/>
              </a:prstGeom>
              <a:blipFill>
                <a:blip r:embed="rId6"/>
                <a:stretch>
                  <a:fillRect l="-1043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7E33A0E-3D81-4EB5-91DA-EF59C874360F}"/>
                  </a:ext>
                </a:extLst>
              </p:cNvPr>
              <p:cNvSpPr txBox="1"/>
              <p:nvPr/>
            </p:nvSpPr>
            <p:spPr>
              <a:xfrm>
                <a:off x="1691148" y="3744112"/>
                <a:ext cx="5761703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7E33A0E-3D81-4EB5-91DA-EF59C8743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148" y="3744112"/>
                <a:ext cx="5761703" cy="764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A3A0893-F3FB-4EE1-98BC-AFE945613F33}"/>
                  </a:ext>
                </a:extLst>
              </p:cNvPr>
              <p:cNvSpPr txBox="1"/>
              <p:nvPr/>
            </p:nvSpPr>
            <p:spPr>
              <a:xfrm>
                <a:off x="806246" y="4884622"/>
                <a:ext cx="7639664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A3A0893-F3FB-4EE1-98BC-AFE94561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46" y="4884622"/>
                <a:ext cx="7639664" cy="7645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37C01B7-2234-45CB-8084-7135A43807F7}"/>
                  </a:ext>
                </a:extLst>
              </p:cNvPr>
              <p:cNvSpPr txBox="1"/>
              <p:nvPr/>
            </p:nvSpPr>
            <p:spPr>
              <a:xfrm>
                <a:off x="5545394" y="5781368"/>
                <a:ext cx="2428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37C01B7-2234-45CB-8084-7135A4380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394" y="5781368"/>
                <a:ext cx="2428567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67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Transformers: Linear attention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8C6341-5AD9-4C0D-832A-609B47B24ACE}"/>
              </a:ext>
            </a:extLst>
          </p:cNvPr>
          <p:cNvSpPr txBox="1"/>
          <p:nvPr/>
        </p:nvSpPr>
        <p:spPr>
          <a:xfrm>
            <a:off x="7275871" y="6581001"/>
            <a:ext cx="186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Oswald, et. al.,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AC96A82-8F49-48F5-BE7B-70AE2EFAA81E}"/>
                  </a:ext>
                </a:extLst>
              </p:cNvPr>
              <p:cNvSpPr txBox="1"/>
              <p:nvPr/>
            </p:nvSpPr>
            <p:spPr>
              <a:xfrm>
                <a:off x="452284" y="1108396"/>
                <a:ext cx="775765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AC96A82-8F49-48F5-BE7B-70AE2EFAA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84" y="1108396"/>
                <a:ext cx="7757651" cy="391646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C7688D3-5554-4FA8-9A9B-A570DEC0C4E8}"/>
              </a:ext>
            </a:extLst>
          </p:cNvPr>
          <p:cNvSpPr txBox="1"/>
          <p:nvPr/>
        </p:nvSpPr>
        <p:spPr>
          <a:xfrm>
            <a:off x="1868129" y="1119553"/>
            <a:ext cx="225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tokens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AF7B6B5-DADE-47B3-80F6-A86E4F633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073" y="1987353"/>
            <a:ext cx="4428843" cy="130809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84E2C92-C8B1-4C25-AEA4-163C25593560}"/>
              </a:ext>
            </a:extLst>
          </p:cNvPr>
          <p:cNvSpPr txBox="1"/>
          <p:nvPr/>
        </p:nvSpPr>
        <p:spPr>
          <a:xfrm>
            <a:off x="363794" y="3428999"/>
            <a:ext cx="7924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Omit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keep linear part in encoder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2DE05B5-BEB1-44B1-9EEF-329B76A20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108" y="4633021"/>
            <a:ext cx="4040199" cy="4443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A537E14-6A71-4C3E-B45A-B28ADEB99A82}"/>
                  </a:ext>
                </a:extLst>
              </p:cNvPr>
              <p:cNvSpPr txBox="1"/>
              <p:nvPr/>
            </p:nvSpPr>
            <p:spPr>
              <a:xfrm>
                <a:off x="2305233" y="5563777"/>
                <a:ext cx="5043948" cy="404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A537E14-6A71-4C3E-B45A-B28ADEB99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233" y="5563777"/>
                <a:ext cx="5043948" cy="404534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9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Transformer: Multi-headed attention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8C6341-5AD9-4C0D-832A-609B47B24ACE}"/>
              </a:ext>
            </a:extLst>
          </p:cNvPr>
          <p:cNvSpPr txBox="1"/>
          <p:nvPr/>
        </p:nvSpPr>
        <p:spPr>
          <a:xfrm>
            <a:off x="7875638" y="6581001"/>
            <a:ext cx="1268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 of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Alammar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EF3C0D-7850-4027-BFBB-0960A8328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7757"/>
            <a:ext cx="91440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6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Transformers: Linear attention-in-context learning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8C6341-5AD9-4C0D-832A-609B47B24ACE}"/>
              </a:ext>
            </a:extLst>
          </p:cNvPr>
          <p:cNvSpPr txBox="1"/>
          <p:nvPr/>
        </p:nvSpPr>
        <p:spPr>
          <a:xfrm>
            <a:off x="7275871" y="6581001"/>
            <a:ext cx="186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Oswald, et. al.,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AC96A82-8F49-48F5-BE7B-70AE2EFAA81E}"/>
                  </a:ext>
                </a:extLst>
              </p:cNvPr>
              <p:cNvSpPr txBox="1"/>
              <p:nvPr/>
            </p:nvSpPr>
            <p:spPr>
              <a:xfrm>
                <a:off x="452284" y="1108396"/>
                <a:ext cx="7757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AC96A82-8F49-48F5-BE7B-70AE2EFAA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84" y="1108396"/>
                <a:ext cx="77576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C7688D3-5554-4FA8-9A9B-A570DEC0C4E8}"/>
              </a:ext>
            </a:extLst>
          </p:cNvPr>
          <p:cNvSpPr txBox="1"/>
          <p:nvPr/>
        </p:nvSpPr>
        <p:spPr>
          <a:xfrm>
            <a:off x="934065" y="1119553"/>
            <a:ext cx="225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tokens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4EADC1B-39DC-40C8-9122-C09B349A3770}"/>
                  </a:ext>
                </a:extLst>
              </p:cNvPr>
              <p:cNvSpPr txBox="1"/>
              <p:nvPr/>
            </p:nvSpPr>
            <p:spPr>
              <a:xfrm>
                <a:off x="816076" y="1886233"/>
                <a:ext cx="7030065" cy="41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4EADC1B-39DC-40C8-9122-C09B349A3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1886233"/>
                <a:ext cx="7030065" cy="411395"/>
              </a:xfrm>
              <a:prstGeom prst="rect">
                <a:avLst/>
              </a:prstGeom>
              <a:blipFill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3015AEA-ECAE-441E-89FF-BE9258E35E68}"/>
                  </a:ext>
                </a:extLst>
              </p:cNvPr>
              <p:cNvSpPr txBox="1"/>
              <p:nvPr/>
            </p:nvSpPr>
            <p:spPr>
              <a:xfrm>
                <a:off x="2059858" y="2694976"/>
                <a:ext cx="5043948" cy="404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3015AEA-ECAE-441E-89FF-BE9258E35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858" y="2694976"/>
                <a:ext cx="5043948" cy="404534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7577464E-9DD3-44E8-8528-D71BEBE3A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645647"/>
            <a:ext cx="9144000" cy="1393864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6DF858F-DC6B-4995-B51D-42D63324F47E}"/>
              </a:ext>
            </a:extLst>
          </p:cNvPr>
          <p:cNvSpPr/>
          <p:nvPr/>
        </p:nvSpPr>
        <p:spPr>
          <a:xfrm>
            <a:off x="6558116" y="4342579"/>
            <a:ext cx="2507226" cy="62271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5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Transformer: Self-attention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8C6341-5AD9-4C0D-832A-609B47B24ACE}"/>
              </a:ext>
            </a:extLst>
          </p:cNvPr>
          <p:cNvSpPr txBox="1"/>
          <p:nvPr/>
        </p:nvSpPr>
        <p:spPr>
          <a:xfrm>
            <a:off x="7875638" y="6581001"/>
            <a:ext cx="1268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 of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Alammar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74CD8D-A5F5-4F92-939E-E54A40F21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291" y="873730"/>
            <a:ext cx="5805876" cy="59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Transformers: Linear attention-in-context learning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8C6341-5AD9-4C0D-832A-609B47B24ACE}"/>
              </a:ext>
            </a:extLst>
          </p:cNvPr>
          <p:cNvSpPr txBox="1"/>
          <p:nvPr/>
        </p:nvSpPr>
        <p:spPr>
          <a:xfrm>
            <a:off x="7275871" y="6581001"/>
            <a:ext cx="186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Oswald, et. al.,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AC96A82-8F49-48F5-BE7B-70AE2EFAA81E}"/>
                  </a:ext>
                </a:extLst>
              </p:cNvPr>
              <p:cNvSpPr txBox="1"/>
              <p:nvPr/>
            </p:nvSpPr>
            <p:spPr>
              <a:xfrm>
                <a:off x="452284" y="1108396"/>
                <a:ext cx="7757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AC96A82-8F49-48F5-BE7B-70AE2EFAA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84" y="1108396"/>
                <a:ext cx="77576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C7688D3-5554-4FA8-9A9B-A570DEC0C4E8}"/>
              </a:ext>
            </a:extLst>
          </p:cNvPr>
          <p:cNvSpPr txBox="1"/>
          <p:nvPr/>
        </p:nvSpPr>
        <p:spPr>
          <a:xfrm>
            <a:off x="934065" y="1119553"/>
            <a:ext cx="225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tokens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4EADC1B-39DC-40C8-9122-C09B349A3770}"/>
                  </a:ext>
                </a:extLst>
              </p:cNvPr>
              <p:cNvSpPr txBox="1"/>
              <p:nvPr/>
            </p:nvSpPr>
            <p:spPr>
              <a:xfrm>
                <a:off x="816076" y="1886233"/>
                <a:ext cx="7030065" cy="41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4EADC1B-39DC-40C8-9122-C09B349A3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1886233"/>
                <a:ext cx="7030065" cy="411395"/>
              </a:xfrm>
              <a:prstGeom prst="rect">
                <a:avLst/>
              </a:prstGeom>
              <a:blipFill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3015AEA-ECAE-441E-89FF-BE9258E35E68}"/>
                  </a:ext>
                </a:extLst>
              </p:cNvPr>
              <p:cNvSpPr txBox="1"/>
              <p:nvPr/>
            </p:nvSpPr>
            <p:spPr>
              <a:xfrm>
                <a:off x="2059858" y="2694976"/>
                <a:ext cx="5043948" cy="404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3015AEA-ECAE-441E-89FF-BE9258E35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858" y="2694976"/>
                <a:ext cx="5043948" cy="404534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7577464E-9DD3-44E8-8528-D71BEBE3A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645647"/>
            <a:ext cx="9144000" cy="1393864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6DF858F-DC6B-4995-B51D-42D63324F47E}"/>
              </a:ext>
            </a:extLst>
          </p:cNvPr>
          <p:cNvSpPr/>
          <p:nvPr/>
        </p:nvSpPr>
        <p:spPr>
          <a:xfrm>
            <a:off x="6558116" y="4342579"/>
            <a:ext cx="2507226" cy="62271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68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Gradient descent vs Transformer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8C6341-5AD9-4C0D-832A-609B47B24ACE}"/>
              </a:ext>
            </a:extLst>
          </p:cNvPr>
          <p:cNvSpPr txBox="1"/>
          <p:nvPr/>
        </p:nvSpPr>
        <p:spPr>
          <a:xfrm>
            <a:off x="7275871" y="6581001"/>
            <a:ext cx="186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Oswald, et. al.,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AC96A82-8F49-48F5-BE7B-70AE2EFAA81E}"/>
                  </a:ext>
                </a:extLst>
              </p:cNvPr>
              <p:cNvSpPr txBox="1"/>
              <p:nvPr/>
            </p:nvSpPr>
            <p:spPr>
              <a:xfrm>
                <a:off x="452284" y="1108396"/>
                <a:ext cx="7757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AC96A82-8F49-48F5-BE7B-70AE2EFAA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84" y="1108396"/>
                <a:ext cx="77576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C7688D3-5554-4FA8-9A9B-A570DEC0C4E8}"/>
              </a:ext>
            </a:extLst>
          </p:cNvPr>
          <p:cNvSpPr txBox="1"/>
          <p:nvPr/>
        </p:nvSpPr>
        <p:spPr>
          <a:xfrm>
            <a:off x="934065" y="1119553"/>
            <a:ext cx="225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tokens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4EADC1B-39DC-40C8-9122-C09B349A3770}"/>
                  </a:ext>
                </a:extLst>
              </p:cNvPr>
              <p:cNvSpPr txBox="1"/>
              <p:nvPr/>
            </p:nvSpPr>
            <p:spPr>
              <a:xfrm>
                <a:off x="816076" y="1886233"/>
                <a:ext cx="7030065" cy="41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4EADC1B-39DC-40C8-9122-C09B349A3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1886233"/>
                <a:ext cx="7030065" cy="411395"/>
              </a:xfrm>
              <a:prstGeom prst="rect">
                <a:avLst/>
              </a:prstGeom>
              <a:blipFill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3015AEA-ECAE-441E-89FF-BE9258E35E68}"/>
                  </a:ext>
                </a:extLst>
              </p:cNvPr>
              <p:cNvSpPr txBox="1"/>
              <p:nvPr/>
            </p:nvSpPr>
            <p:spPr>
              <a:xfrm>
                <a:off x="2050026" y="3102244"/>
                <a:ext cx="5043948" cy="41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3015AEA-ECAE-441E-89FF-BE9258E35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26" y="3102244"/>
                <a:ext cx="5043948" cy="411395"/>
              </a:xfrm>
              <a:prstGeom prst="rect">
                <a:avLst/>
              </a:prstGeom>
              <a:blipFill>
                <a:blip r:embed="rId5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BA524B8-181B-461E-9A07-519B4A83F945}"/>
                  </a:ext>
                </a:extLst>
              </p:cNvPr>
              <p:cNvSpPr txBox="1"/>
              <p:nvPr/>
            </p:nvSpPr>
            <p:spPr>
              <a:xfrm>
                <a:off x="1258529" y="4148978"/>
                <a:ext cx="7030065" cy="41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+(0,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BA524B8-181B-461E-9A07-519B4A83F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529" y="4148978"/>
                <a:ext cx="7030065" cy="411395"/>
              </a:xfrm>
              <a:prstGeom prst="rect">
                <a:avLst/>
              </a:prstGeom>
              <a:blipFill>
                <a:blip r:embed="rId6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78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Gradient descent vs Transformer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8C6341-5AD9-4C0D-832A-609B47B24ACE}"/>
              </a:ext>
            </a:extLst>
          </p:cNvPr>
          <p:cNvSpPr txBox="1"/>
          <p:nvPr/>
        </p:nvSpPr>
        <p:spPr>
          <a:xfrm>
            <a:off x="7275871" y="6581001"/>
            <a:ext cx="186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Oswald, et. al.,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36B62C-61D8-47A9-8E7E-F463BCC61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280"/>
            <a:ext cx="9144000" cy="9935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1F2B18-AECB-4F98-B701-8CF84BFA4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45938"/>
            <a:ext cx="9144000" cy="365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7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Test Case: Linear regression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8C6341-5AD9-4C0D-832A-609B47B24ACE}"/>
              </a:ext>
            </a:extLst>
          </p:cNvPr>
          <p:cNvSpPr txBox="1"/>
          <p:nvPr/>
        </p:nvSpPr>
        <p:spPr>
          <a:xfrm>
            <a:off x="7275871" y="6581001"/>
            <a:ext cx="186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Oswald, et. al.,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05A3FF7-BFD5-4BAC-B830-DF3C83F92A07}"/>
                  </a:ext>
                </a:extLst>
              </p:cNvPr>
              <p:cNvSpPr txBox="1"/>
              <p:nvPr/>
            </p:nvSpPr>
            <p:spPr>
              <a:xfrm>
                <a:off x="1042219" y="1317523"/>
                <a:ext cx="7059561" cy="38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−1, 1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05A3FF7-BFD5-4BAC-B830-DF3C83F92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219" y="1317523"/>
                <a:ext cx="7059561" cy="387029"/>
              </a:xfrm>
              <a:prstGeom prst="rect">
                <a:avLst/>
              </a:prstGeom>
              <a:blipFill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705C474-EF6A-4133-9C15-A75FF02ECAF7}"/>
                  </a:ext>
                </a:extLst>
              </p:cNvPr>
              <p:cNvSpPr txBox="1"/>
              <p:nvPr/>
            </p:nvSpPr>
            <p:spPr>
              <a:xfrm>
                <a:off x="1779640" y="2074606"/>
                <a:ext cx="5722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705C474-EF6A-4133-9C15-A75FF02EC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640" y="2074606"/>
                <a:ext cx="5722373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461AC58C-2212-4CAB-9278-3AF696D12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5826" y="2759905"/>
            <a:ext cx="4410000" cy="7933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159CEAF-1911-4B6F-B696-3C4CDC236A63}"/>
                  </a:ext>
                </a:extLst>
              </p:cNvPr>
              <p:cNvSpPr txBox="1"/>
              <p:nvPr/>
            </p:nvSpPr>
            <p:spPr>
              <a:xfrm>
                <a:off x="904568" y="3942735"/>
                <a:ext cx="685308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Directly train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Constructed weighs</a:t>
                </a: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159CEAF-1911-4B6F-B696-3C4CDC236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68" y="3942735"/>
                <a:ext cx="6853084" cy="2031325"/>
              </a:xfrm>
              <a:prstGeom prst="rect">
                <a:avLst/>
              </a:prstGeom>
              <a:blipFill>
                <a:blip r:embed="rId6"/>
                <a:stretch>
                  <a:fillRect l="-533" t="-1802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93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Test Case: Linear regression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8C6341-5AD9-4C0D-832A-609B47B24ACE}"/>
              </a:ext>
            </a:extLst>
          </p:cNvPr>
          <p:cNvSpPr txBox="1"/>
          <p:nvPr/>
        </p:nvSpPr>
        <p:spPr>
          <a:xfrm>
            <a:off x="7275871" y="6581001"/>
            <a:ext cx="186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Oswald, et. al.,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C93F80-65F2-42C0-9115-C23E8CED0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196" y="1061015"/>
            <a:ext cx="6253607" cy="493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3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35692" y="1068431"/>
            <a:ext cx="85245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review on Transformer and meta-learning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 learn in-context by gradient descent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01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Test Case: Linear regression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8C6341-5AD9-4C0D-832A-609B47B24ACE}"/>
              </a:ext>
            </a:extLst>
          </p:cNvPr>
          <p:cNvSpPr txBox="1"/>
          <p:nvPr/>
        </p:nvSpPr>
        <p:spPr>
          <a:xfrm>
            <a:off x="7275871" y="6581001"/>
            <a:ext cx="186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Oswald, et. al.,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87459F-AB18-4AFD-9947-23984D356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0336"/>
            <a:ext cx="9144000" cy="325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8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Test Case: Linear regression-----Multiple steps of GD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8C6341-5AD9-4C0D-832A-609B47B24ACE}"/>
              </a:ext>
            </a:extLst>
          </p:cNvPr>
          <p:cNvSpPr txBox="1"/>
          <p:nvPr/>
        </p:nvSpPr>
        <p:spPr>
          <a:xfrm>
            <a:off x="7275871" y="6581001"/>
            <a:ext cx="186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Oswald, et. al.,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4342BE-CC93-4B2B-AAAF-47F09687D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3469"/>
            <a:ext cx="9144000" cy="23103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07981C6-B5DA-4406-B477-A6CA7BD67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04524"/>
            <a:ext cx="9144000" cy="351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4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Test Case: Visualization of weights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8C6341-5AD9-4C0D-832A-609B47B24ACE}"/>
              </a:ext>
            </a:extLst>
          </p:cNvPr>
          <p:cNvSpPr txBox="1"/>
          <p:nvPr/>
        </p:nvSpPr>
        <p:spPr>
          <a:xfrm>
            <a:off x="7275871" y="6581001"/>
            <a:ext cx="186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Oswald, et. al.,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C8EE2F-35EF-4E2C-AB4B-0F04C7DB9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9604"/>
            <a:ext cx="9144000" cy="292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6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Transformers: Nonlinear regression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8C6341-5AD9-4C0D-832A-609B47B24ACE}"/>
              </a:ext>
            </a:extLst>
          </p:cNvPr>
          <p:cNvSpPr txBox="1"/>
          <p:nvPr/>
        </p:nvSpPr>
        <p:spPr>
          <a:xfrm>
            <a:off x="7275871" y="6581001"/>
            <a:ext cx="186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Oswald, et. al.,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AC96A82-8F49-48F5-BE7B-70AE2EFAA81E}"/>
                  </a:ext>
                </a:extLst>
              </p:cNvPr>
              <p:cNvSpPr txBox="1"/>
              <p:nvPr/>
            </p:nvSpPr>
            <p:spPr>
              <a:xfrm>
                <a:off x="452284" y="1108396"/>
                <a:ext cx="7757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AC96A82-8F49-48F5-BE7B-70AE2EFAA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84" y="1108396"/>
                <a:ext cx="77576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C7688D3-5554-4FA8-9A9B-A570DEC0C4E8}"/>
              </a:ext>
            </a:extLst>
          </p:cNvPr>
          <p:cNvSpPr txBox="1"/>
          <p:nvPr/>
        </p:nvSpPr>
        <p:spPr>
          <a:xfrm>
            <a:off x="934065" y="1119553"/>
            <a:ext cx="225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tokens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448D5A-720F-4B2D-8306-BA65C8F143A2}"/>
              </a:ext>
            </a:extLst>
          </p:cNvPr>
          <p:cNvSpPr/>
          <p:nvPr/>
        </p:nvSpPr>
        <p:spPr>
          <a:xfrm>
            <a:off x="2025445" y="2061535"/>
            <a:ext cx="1160207" cy="12462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A32BA6B-F872-4D43-82DA-5D951ACE284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34065" y="2684655"/>
            <a:ext cx="109138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B9DF6DF-7EB5-4E07-8EC9-27E103596ADD}"/>
              </a:ext>
            </a:extLst>
          </p:cNvPr>
          <p:cNvCxnSpPr>
            <a:cxnSpLocks/>
          </p:cNvCxnSpPr>
          <p:nvPr/>
        </p:nvCxnSpPr>
        <p:spPr>
          <a:xfrm>
            <a:off x="3185652" y="2684655"/>
            <a:ext cx="109138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C12333A-24FE-4FD6-B1BF-06B8C7A07FB6}"/>
              </a:ext>
            </a:extLst>
          </p:cNvPr>
          <p:cNvCxnSpPr/>
          <p:nvPr/>
        </p:nvCxnSpPr>
        <p:spPr>
          <a:xfrm flipV="1">
            <a:off x="1366684" y="1710813"/>
            <a:ext cx="0" cy="9738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7733B8-186D-48E6-91DA-5B7CF430392A}"/>
              </a:ext>
            </a:extLst>
          </p:cNvPr>
          <p:cNvCxnSpPr/>
          <p:nvPr/>
        </p:nvCxnSpPr>
        <p:spPr>
          <a:xfrm>
            <a:off x="1366684" y="1700981"/>
            <a:ext cx="23646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82D86C9-4C20-420A-91B4-F7A79D57EBAB}"/>
              </a:ext>
            </a:extLst>
          </p:cNvPr>
          <p:cNvCxnSpPr/>
          <p:nvPr/>
        </p:nvCxnSpPr>
        <p:spPr>
          <a:xfrm>
            <a:off x="3722534" y="1710813"/>
            <a:ext cx="0" cy="97384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DB31745-F778-43B4-895A-EA9CE824D8B5}"/>
              </a:ext>
            </a:extLst>
          </p:cNvPr>
          <p:cNvSpPr txBox="1"/>
          <p:nvPr/>
        </p:nvSpPr>
        <p:spPr>
          <a:xfrm>
            <a:off x="2025445" y="2418735"/>
            <a:ext cx="109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5D29EFB-A9F7-4688-AFB6-7F14FAA5AA13}"/>
                  </a:ext>
                </a:extLst>
              </p:cNvPr>
              <p:cNvSpPr txBox="1"/>
              <p:nvPr/>
            </p:nvSpPr>
            <p:spPr>
              <a:xfrm>
                <a:off x="452284" y="2800390"/>
                <a:ext cx="146009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5D29EFB-A9F7-4688-AFB6-7F14FAA5A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84" y="2800390"/>
                <a:ext cx="1460090" cy="391646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849CA4F-ADB3-4D5E-AE0F-97C187632EE6}"/>
                  </a:ext>
                </a:extLst>
              </p:cNvPr>
              <p:cNvSpPr txBox="1"/>
              <p:nvPr/>
            </p:nvSpPr>
            <p:spPr>
              <a:xfrm>
                <a:off x="2101237" y="1642458"/>
                <a:ext cx="109138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849CA4F-ADB3-4D5E-AE0F-97C187632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237" y="1642458"/>
                <a:ext cx="1091380" cy="391646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7B739A-B3D4-4F74-B9BA-9B8DB62B55A7}"/>
                  </a:ext>
                </a:extLst>
              </p:cNvPr>
              <p:cNvSpPr txBox="1"/>
              <p:nvPr/>
            </p:nvSpPr>
            <p:spPr>
              <a:xfrm>
                <a:off x="3003754" y="2720305"/>
                <a:ext cx="109138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7B739A-B3D4-4F74-B9BA-9B8DB62B5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754" y="2720305"/>
                <a:ext cx="1091380" cy="391646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B8E19C9-C375-4E8D-87E5-E8E00D3DE8A7}"/>
                  </a:ext>
                </a:extLst>
              </p:cNvPr>
              <p:cNvSpPr txBox="1"/>
              <p:nvPr/>
            </p:nvSpPr>
            <p:spPr>
              <a:xfrm>
                <a:off x="4208205" y="2477257"/>
                <a:ext cx="2792361" cy="414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B8E19C9-C375-4E8D-87E5-E8E00D3DE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205" y="2477257"/>
                <a:ext cx="2792361" cy="414794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D9192E4-E72A-4DD7-84E8-E8FA784A16A5}"/>
                  </a:ext>
                </a:extLst>
              </p:cNvPr>
              <p:cNvSpPr txBox="1"/>
              <p:nvPr/>
            </p:nvSpPr>
            <p:spPr>
              <a:xfrm>
                <a:off x="2008238" y="5841311"/>
                <a:ext cx="5043948" cy="739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+(0,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D9192E4-E72A-4DD7-84E8-E8FA784A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238" y="5841311"/>
                <a:ext cx="5043948" cy="739690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 50">
            <a:extLst>
              <a:ext uri="{FF2B5EF4-FFF2-40B4-BE49-F238E27FC236}">
                <a16:creationId xmlns:a16="http://schemas.microsoft.com/office/drawing/2014/main" id="{1253F83B-1EC6-4CD7-8C00-887EC620CF80}"/>
              </a:ext>
            </a:extLst>
          </p:cNvPr>
          <p:cNvSpPr/>
          <p:nvPr/>
        </p:nvSpPr>
        <p:spPr>
          <a:xfrm>
            <a:off x="2025444" y="4308824"/>
            <a:ext cx="1160207" cy="12462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804902F-53A8-45E5-8FC9-DE637DF1CF71}"/>
              </a:ext>
            </a:extLst>
          </p:cNvPr>
          <p:cNvSpPr txBox="1"/>
          <p:nvPr/>
        </p:nvSpPr>
        <p:spPr>
          <a:xfrm>
            <a:off x="2059857" y="4736119"/>
            <a:ext cx="109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CE531A1-58BC-408F-B43A-ACD9392AA710}"/>
              </a:ext>
            </a:extLst>
          </p:cNvPr>
          <p:cNvCxnSpPr>
            <a:cxnSpLocks/>
          </p:cNvCxnSpPr>
          <p:nvPr/>
        </p:nvCxnSpPr>
        <p:spPr>
          <a:xfrm>
            <a:off x="925257" y="4931326"/>
            <a:ext cx="109138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44ECAEE-49AC-4F4C-B919-220109A4A07D}"/>
              </a:ext>
            </a:extLst>
          </p:cNvPr>
          <p:cNvCxnSpPr>
            <a:cxnSpLocks/>
          </p:cNvCxnSpPr>
          <p:nvPr/>
        </p:nvCxnSpPr>
        <p:spPr>
          <a:xfrm>
            <a:off x="3176844" y="4931326"/>
            <a:ext cx="109138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DDE83D8-C732-4CA2-A0DB-171BF74E4A97}"/>
              </a:ext>
            </a:extLst>
          </p:cNvPr>
          <p:cNvCxnSpPr/>
          <p:nvPr/>
        </p:nvCxnSpPr>
        <p:spPr>
          <a:xfrm flipV="1">
            <a:off x="1357876" y="3957484"/>
            <a:ext cx="0" cy="9738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62FCD72-078A-4852-92D2-480D9EF30799}"/>
              </a:ext>
            </a:extLst>
          </p:cNvPr>
          <p:cNvCxnSpPr/>
          <p:nvPr/>
        </p:nvCxnSpPr>
        <p:spPr>
          <a:xfrm>
            <a:off x="1366684" y="3957484"/>
            <a:ext cx="23646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4E6898D-F592-4687-8F15-2A57221B3E95}"/>
              </a:ext>
            </a:extLst>
          </p:cNvPr>
          <p:cNvCxnSpPr/>
          <p:nvPr/>
        </p:nvCxnSpPr>
        <p:spPr>
          <a:xfrm>
            <a:off x="3722534" y="3967316"/>
            <a:ext cx="0" cy="97384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F7AA317-3C8E-43EA-B7ED-824084186DD7}"/>
                  </a:ext>
                </a:extLst>
              </p:cNvPr>
              <p:cNvSpPr txBox="1"/>
              <p:nvPr/>
            </p:nvSpPr>
            <p:spPr>
              <a:xfrm>
                <a:off x="137652" y="5034490"/>
                <a:ext cx="1870586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F7AA317-3C8E-43EA-B7ED-824084186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52" y="5034490"/>
                <a:ext cx="1870586" cy="391646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A602FD21-2280-4ECE-8290-0CE5EADDF990}"/>
                  </a:ext>
                </a:extLst>
              </p:cNvPr>
              <p:cNvSpPr txBox="1"/>
              <p:nvPr/>
            </p:nvSpPr>
            <p:spPr>
              <a:xfrm>
                <a:off x="2101237" y="3898820"/>
                <a:ext cx="109138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A602FD21-2280-4ECE-8290-0CE5EADDF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237" y="3898820"/>
                <a:ext cx="1091380" cy="391646"/>
              </a:xfrm>
              <a:prstGeom prst="rect">
                <a:avLst/>
              </a:prstGeom>
              <a:blipFill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1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Meta-learning: Nonlinear regression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8C6341-5AD9-4C0D-832A-609B47B24ACE}"/>
              </a:ext>
            </a:extLst>
          </p:cNvPr>
          <p:cNvSpPr txBox="1"/>
          <p:nvPr/>
        </p:nvSpPr>
        <p:spPr>
          <a:xfrm>
            <a:off x="7275871" y="6581001"/>
            <a:ext cx="186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Oswald, et. al.,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AA6AE0A-AEA0-4815-8E34-BE51ACEA9044}"/>
                  </a:ext>
                </a:extLst>
              </p:cNvPr>
              <p:cNvSpPr txBox="1"/>
              <p:nvPr/>
            </p:nvSpPr>
            <p:spPr>
              <a:xfrm>
                <a:off x="1337186" y="1428350"/>
                <a:ext cx="6469626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AA6AE0A-AEA0-4815-8E34-BE51ACEA9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186" y="1428350"/>
                <a:ext cx="6469626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C44469A-83D2-475C-B108-0473EAADFE6B}"/>
                  </a:ext>
                </a:extLst>
              </p:cNvPr>
              <p:cNvSpPr txBox="1"/>
              <p:nvPr/>
            </p:nvSpPr>
            <p:spPr>
              <a:xfrm>
                <a:off x="285135" y="2635714"/>
                <a:ext cx="5260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One-step gradient descent with a learning rate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C44469A-83D2-475C-B108-0473EAADF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35" y="2635714"/>
                <a:ext cx="5260259" cy="369332"/>
              </a:xfrm>
              <a:prstGeom prst="rect">
                <a:avLst/>
              </a:prstGeom>
              <a:blipFill>
                <a:blip r:embed="rId4"/>
                <a:stretch>
                  <a:fillRect l="-104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15C0EFB-16DD-4C7A-98BC-47FA233DB658}"/>
                  </a:ext>
                </a:extLst>
              </p:cNvPr>
              <p:cNvSpPr txBox="1"/>
              <p:nvPr/>
            </p:nvSpPr>
            <p:spPr>
              <a:xfrm>
                <a:off x="1691147" y="3470036"/>
                <a:ext cx="5761703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15C0EFB-16DD-4C7A-98BC-47FA233DB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147" y="3470036"/>
                <a:ext cx="5761703" cy="764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8D36C56-B230-40A3-8F80-862EA1CEA206}"/>
                  </a:ext>
                </a:extLst>
              </p:cNvPr>
              <p:cNvSpPr txBox="1"/>
              <p:nvPr/>
            </p:nvSpPr>
            <p:spPr>
              <a:xfrm>
                <a:off x="752166" y="4533721"/>
                <a:ext cx="7639664" cy="1436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8D36C56-B230-40A3-8F80-862EA1CEA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6" y="4533721"/>
                <a:ext cx="7639664" cy="14368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5EF65CA-49A6-4ABC-BA8B-1E2F20873811}"/>
                  </a:ext>
                </a:extLst>
              </p:cNvPr>
              <p:cNvSpPr/>
              <p:nvPr/>
            </p:nvSpPr>
            <p:spPr>
              <a:xfrm>
                <a:off x="5652226" y="5393947"/>
                <a:ext cx="1990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𝑊𝑚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5EF65CA-49A6-4ABC-BA8B-1E2F208738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226" y="5393947"/>
                <a:ext cx="199099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69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Meta-learning vs Transformers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8C6341-5AD9-4C0D-832A-609B47B24ACE}"/>
              </a:ext>
            </a:extLst>
          </p:cNvPr>
          <p:cNvSpPr txBox="1"/>
          <p:nvPr/>
        </p:nvSpPr>
        <p:spPr>
          <a:xfrm>
            <a:off x="7275871" y="6581001"/>
            <a:ext cx="186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Oswald, et. al.,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8D36C56-B230-40A3-8F80-862EA1CEA206}"/>
                  </a:ext>
                </a:extLst>
              </p:cNvPr>
              <p:cNvSpPr txBox="1"/>
              <p:nvPr/>
            </p:nvSpPr>
            <p:spPr>
              <a:xfrm>
                <a:off x="570271" y="1449613"/>
                <a:ext cx="7639664" cy="1436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8D36C56-B230-40A3-8F80-862EA1CEA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71" y="1449613"/>
                <a:ext cx="7639664" cy="1436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5EF65CA-49A6-4ABC-BA8B-1E2F20873811}"/>
                  </a:ext>
                </a:extLst>
              </p:cNvPr>
              <p:cNvSpPr/>
              <p:nvPr/>
            </p:nvSpPr>
            <p:spPr>
              <a:xfrm>
                <a:off x="5553903" y="2306618"/>
                <a:ext cx="1990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𝑊𝑚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5EF65CA-49A6-4ABC-BA8B-1E2F208738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903" y="2306618"/>
                <a:ext cx="199099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EA0E6A9-ED40-4275-A878-35B9B767F9BD}"/>
                  </a:ext>
                </a:extLst>
              </p:cNvPr>
              <p:cNvSpPr txBox="1"/>
              <p:nvPr/>
            </p:nvSpPr>
            <p:spPr>
              <a:xfrm>
                <a:off x="1868129" y="3579892"/>
                <a:ext cx="5043948" cy="739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+(0,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EA0E6A9-ED40-4275-A878-35B9B767F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129" y="3579892"/>
                <a:ext cx="5043948" cy="739690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52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MAML vs Transformers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8C6341-5AD9-4C0D-832A-609B47B24ACE}"/>
              </a:ext>
            </a:extLst>
          </p:cNvPr>
          <p:cNvSpPr txBox="1"/>
          <p:nvPr/>
        </p:nvSpPr>
        <p:spPr>
          <a:xfrm>
            <a:off x="7275871" y="6581001"/>
            <a:ext cx="186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Oswald, et. al.,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C4AB70-EC3E-415C-8E04-CA764B908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7736"/>
            <a:ext cx="9144000" cy="16775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D7ADF3-DE45-45C9-9092-0ADD224F6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96964"/>
            <a:ext cx="9144000" cy="304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1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LayerNorm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in Transformers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8C6341-5AD9-4C0D-832A-609B47B24ACE}"/>
              </a:ext>
            </a:extLst>
          </p:cNvPr>
          <p:cNvSpPr txBox="1"/>
          <p:nvPr/>
        </p:nvSpPr>
        <p:spPr>
          <a:xfrm>
            <a:off x="7275871" y="6581001"/>
            <a:ext cx="186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Oswald, et. al.,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14DDFF-C2D7-43CC-9806-96CBA4985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6138"/>
            <a:ext cx="9144000" cy="561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6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4233" y="3075057"/>
            <a:ext cx="717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C31F1-D89B-4C21-B37C-7E760FAC0C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59" y="6263149"/>
            <a:ext cx="822241" cy="5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"/>
    </mc:Choice>
    <mc:Fallback xmlns="">
      <p:transition spd="slow" advTm="19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Transformer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3E41DF-C5CC-4F50-A73C-0CF085B2DE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019" y="852099"/>
            <a:ext cx="4163962" cy="586740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08BD686-81FB-4B86-A97C-EFB5A76AC413}"/>
              </a:ext>
            </a:extLst>
          </p:cNvPr>
          <p:cNvSpPr txBox="1"/>
          <p:nvPr/>
        </p:nvSpPr>
        <p:spPr>
          <a:xfrm>
            <a:off x="7177548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Vaswani et al.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Transformer: Self-attention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8C6341-5AD9-4C0D-832A-609B47B24ACE}"/>
              </a:ext>
            </a:extLst>
          </p:cNvPr>
          <p:cNvSpPr txBox="1"/>
          <p:nvPr/>
        </p:nvSpPr>
        <p:spPr>
          <a:xfrm>
            <a:off x="7875638" y="6581001"/>
            <a:ext cx="1268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 of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Alammar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84B539-7CA0-4C48-9ABE-93615F498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45" y="871151"/>
            <a:ext cx="8233909" cy="559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7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Transformer: Details for self-attention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8C6341-5AD9-4C0D-832A-609B47B24ACE}"/>
              </a:ext>
            </a:extLst>
          </p:cNvPr>
          <p:cNvSpPr txBox="1"/>
          <p:nvPr/>
        </p:nvSpPr>
        <p:spPr>
          <a:xfrm>
            <a:off x="7875638" y="6581001"/>
            <a:ext cx="1268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 of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Alammar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1F6537-C8CB-411E-BE17-7B8682643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4" y="953425"/>
            <a:ext cx="4378170" cy="53270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F3D90F-DFD2-449B-A6E1-1D42F7C1C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749" y="2734020"/>
            <a:ext cx="4596251" cy="238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7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MAML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795080-573D-4761-B0DC-0308669B2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63" r="4862"/>
          <a:stretch/>
        </p:blipFill>
        <p:spPr>
          <a:xfrm>
            <a:off x="46961" y="4029921"/>
            <a:ext cx="3094074" cy="18852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7FC712-6157-45B0-A4C1-2C545313F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405" y="1329070"/>
            <a:ext cx="5985595" cy="408398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76F03E-DC38-4104-ACD1-7AE6616D5CB8}"/>
              </a:ext>
            </a:extLst>
          </p:cNvPr>
          <p:cNvCxnSpPr/>
          <p:nvPr/>
        </p:nvCxnSpPr>
        <p:spPr>
          <a:xfrm>
            <a:off x="4726172" y="4375298"/>
            <a:ext cx="2216888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D5A89B-DCAD-440D-9B6D-DE192D15A80A}"/>
              </a:ext>
            </a:extLst>
          </p:cNvPr>
          <p:cNvCxnSpPr>
            <a:cxnSpLocks/>
          </p:cNvCxnSpPr>
          <p:nvPr/>
        </p:nvCxnSpPr>
        <p:spPr>
          <a:xfrm>
            <a:off x="5537680" y="5080592"/>
            <a:ext cx="2330413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5E7774F-A0FA-4D55-AE24-6064F9B8F258}"/>
              </a:ext>
            </a:extLst>
          </p:cNvPr>
          <p:cNvGrpSpPr/>
          <p:nvPr/>
        </p:nvGrpSpPr>
        <p:grpSpPr>
          <a:xfrm>
            <a:off x="-304020" y="1610922"/>
            <a:ext cx="4013871" cy="1868063"/>
            <a:chOff x="-213643" y="3912871"/>
            <a:chExt cx="4013871" cy="186806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E4A1CA8-13EB-4F0A-96CD-DD9AF9565A09}"/>
                </a:ext>
              </a:extLst>
            </p:cNvPr>
            <p:cNvSpPr/>
            <p:nvPr/>
          </p:nvSpPr>
          <p:spPr>
            <a:xfrm>
              <a:off x="1262219" y="4382200"/>
              <a:ext cx="938721" cy="914400"/>
            </a:xfrm>
            <a:prstGeom prst="ellipse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9CE9ED2-3736-4B16-AD8D-98045FD92D0B}"/>
                </a:ext>
              </a:extLst>
            </p:cNvPr>
            <p:cNvSpPr/>
            <p:nvPr/>
          </p:nvSpPr>
          <p:spPr>
            <a:xfrm>
              <a:off x="1487722" y="4453453"/>
              <a:ext cx="320697" cy="843147"/>
            </a:xfrm>
            <a:custGeom>
              <a:avLst/>
              <a:gdLst>
                <a:gd name="connsiteX0" fmla="*/ 0 w 320697"/>
                <a:gd name="connsiteY0" fmla="*/ 0 h 839972"/>
                <a:gd name="connsiteX1" fmla="*/ 318977 w 320697"/>
                <a:gd name="connsiteY1" fmla="*/ 520995 h 839972"/>
                <a:gd name="connsiteX2" fmla="*/ 138224 w 320697"/>
                <a:gd name="connsiteY2" fmla="*/ 839972 h 839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0697" h="839972">
                  <a:moveTo>
                    <a:pt x="0" y="0"/>
                  </a:moveTo>
                  <a:cubicBezTo>
                    <a:pt x="147970" y="190500"/>
                    <a:pt x="295940" y="381000"/>
                    <a:pt x="318977" y="520995"/>
                  </a:cubicBezTo>
                  <a:cubicBezTo>
                    <a:pt x="342014" y="660990"/>
                    <a:pt x="125819" y="760228"/>
                    <a:pt x="138224" y="839972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EA7D4B-2DBB-47F6-B4D8-117819316A3D}"/>
                </a:ext>
              </a:extLst>
            </p:cNvPr>
            <p:cNvSpPr txBox="1"/>
            <p:nvPr/>
          </p:nvSpPr>
          <p:spPr>
            <a:xfrm>
              <a:off x="-213643" y="3912871"/>
              <a:ext cx="1945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data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3F60EB-DF28-449F-86BC-CB1DD6DFB321}"/>
                </a:ext>
              </a:extLst>
            </p:cNvPr>
            <p:cNvSpPr txBox="1"/>
            <p:nvPr/>
          </p:nvSpPr>
          <p:spPr>
            <a:xfrm>
              <a:off x="1855006" y="5411602"/>
              <a:ext cx="1945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249EC8-CE89-41E6-98E8-A38E73F069DE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758968" y="4282203"/>
              <a:ext cx="728754" cy="5396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D46A425-4AD6-40AD-95C3-FC6BD3AA0900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1958687" y="4821866"/>
              <a:ext cx="868930" cy="5897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992B56F-A304-4BBA-87D9-B48DEE7F3669}"/>
              </a:ext>
            </a:extLst>
          </p:cNvPr>
          <p:cNvSpPr txBox="1"/>
          <p:nvPr/>
        </p:nvSpPr>
        <p:spPr>
          <a:xfrm>
            <a:off x="8007978" y="2846229"/>
            <a:ext cx="301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0C9CFA-AA83-4AEE-BD92-BD69987FED2A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7251536" y="3030895"/>
            <a:ext cx="756442" cy="44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DFA5458-01D4-4A77-BD11-0BE6B11EA97E}"/>
              </a:ext>
            </a:extLst>
          </p:cNvPr>
          <p:cNvSpPr txBox="1"/>
          <p:nvPr/>
        </p:nvSpPr>
        <p:spPr>
          <a:xfrm>
            <a:off x="5953454" y="5260420"/>
            <a:ext cx="163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learner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72BD4-4CCD-4F10-83BC-76E3806FE231}"/>
              </a:ext>
            </a:extLst>
          </p:cNvPr>
          <p:cNvSpPr txBox="1"/>
          <p:nvPr/>
        </p:nvSpPr>
        <p:spPr>
          <a:xfrm>
            <a:off x="5718543" y="6550223"/>
            <a:ext cx="2449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Finn et al. MAML, 2017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F3416F-DD3B-4631-BD86-10D174CEA072}"/>
              </a:ext>
            </a:extLst>
          </p:cNvPr>
          <p:cNvCxnSpPr/>
          <p:nvPr/>
        </p:nvCxnSpPr>
        <p:spPr>
          <a:xfrm>
            <a:off x="1764629" y="5413058"/>
            <a:ext cx="866929" cy="216694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MAML for Function Approximation: few-shot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8AC28F-2814-4D58-A80F-112A15AF1DC6}"/>
                  </a:ext>
                </a:extLst>
              </p:cNvPr>
              <p:cNvSpPr txBox="1"/>
              <p:nvPr/>
            </p:nvSpPr>
            <p:spPr>
              <a:xfrm>
                <a:off x="2375046" y="756138"/>
                <a:ext cx="456269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∈[−5, 5]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0.1, 5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0.8, 1.2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∈[0,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8AC28F-2814-4D58-A80F-112A15AF1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046" y="756138"/>
                <a:ext cx="4562697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0FEE2C-943C-4335-B107-F1CCDC445896}"/>
                  </a:ext>
                </a:extLst>
              </p:cNvPr>
              <p:cNvSpPr txBox="1"/>
              <p:nvPr/>
            </p:nvSpPr>
            <p:spPr>
              <a:xfrm>
                <a:off x="806743" y="1897518"/>
                <a:ext cx="769930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total tasks: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1000;   Number of training data: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5;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test data: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10; Number of training steps: 60000;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batch size: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1;           DNNs: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2×40, 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tanh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0FEE2C-943C-4335-B107-F1CCDC445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43" y="1897518"/>
                <a:ext cx="7699302" cy="1015663"/>
              </a:xfrm>
              <a:prstGeom prst="rect">
                <a:avLst/>
              </a:prstGeom>
              <a:blipFill>
                <a:blip r:embed="rId4"/>
                <a:stretch>
                  <a:fillRect l="-792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Chart, diagram, histogram&#10;&#10;Description automatically generated">
            <a:extLst>
              <a:ext uri="{FF2B5EF4-FFF2-40B4-BE49-F238E27FC236}">
                <a16:creationId xmlns:a16="http://schemas.microsoft.com/office/drawing/2014/main" id="{275A8ABC-BB51-4F9B-B343-6D591F0B27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46" y="3165470"/>
            <a:ext cx="3999170" cy="31993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5B1966-63AC-4196-89BC-8F2DCD84C928}"/>
              </a:ext>
            </a:extLst>
          </p:cNvPr>
          <p:cNvSpPr txBox="1"/>
          <p:nvPr/>
        </p:nvSpPr>
        <p:spPr>
          <a:xfrm>
            <a:off x="5718543" y="6550223"/>
            <a:ext cx="2449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Finn et al. MAML, 2017</a:t>
            </a:r>
          </a:p>
        </p:txBody>
      </p:sp>
    </p:spTree>
    <p:extLst>
      <p:ext uri="{BB962C8B-B14F-4D97-AF65-F5344CB8AC3E}">
        <p14:creationId xmlns:p14="http://schemas.microsoft.com/office/powerpoint/2010/main" val="377599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35692" y="1068431"/>
            <a:ext cx="85245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review on Transformer and meta-learning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Transformers learn in-context by gradient descent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9031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Meta-learning vs Transformers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8C6341-5AD9-4C0D-832A-609B47B24ACE}"/>
              </a:ext>
            </a:extLst>
          </p:cNvPr>
          <p:cNvSpPr txBox="1"/>
          <p:nvPr/>
        </p:nvSpPr>
        <p:spPr>
          <a:xfrm>
            <a:off x="7275871" y="6581001"/>
            <a:ext cx="186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Oswald, et. al.,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6F8B799-22BE-4414-AC74-0EE8F2C05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3655"/>
            <a:ext cx="9144000" cy="3330689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1DBC6E32-49FC-4B14-ABA7-D5B9F055C344}"/>
              </a:ext>
            </a:extLst>
          </p:cNvPr>
          <p:cNvSpPr/>
          <p:nvPr/>
        </p:nvSpPr>
        <p:spPr>
          <a:xfrm>
            <a:off x="1966452" y="3795252"/>
            <a:ext cx="875071" cy="28513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8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15337</TotalTime>
  <Words>856</Words>
  <Application>Microsoft Office PowerPoint</Application>
  <PresentationFormat>全屏显示(4:3)</PresentationFormat>
  <Paragraphs>177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Microsoft YaHei UI</vt:lpstr>
      <vt:lpstr>等线</vt:lpstr>
      <vt:lpstr>等线 Light</vt:lpstr>
      <vt:lpstr>华文楷体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1510</cp:revision>
  <dcterms:created xsi:type="dcterms:W3CDTF">2017-09-04T15:34:47Z</dcterms:created>
  <dcterms:modified xsi:type="dcterms:W3CDTF">2023-06-04T12:50:39Z</dcterms:modified>
</cp:coreProperties>
</file>