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70" r:id="rId13"/>
    <p:sldId id="269" r:id="rId14"/>
    <p:sldId id="271" r:id="rId15"/>
    <p:sldId id="274" r:id="rId16"/>
    <p:sldId id="275" r:id="rId17"/>
    <p:sldId id="273" r:id="rId18"/>
    <p:sldId id="272" r:id="rId19"/>
    <p:sldId id="276" r:id="rId20"/>
    <p:sldId id="277" r:id="rId21"/>
    <p:sldId id="28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9A5"/>
    <a:srgbClr val="A3A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242" autoAdjust="0"/>
  </p:normalViewPr>
  <p:slideViewPr>
    <p:cSldViewPr snapToGrid="0">
      <p:cViewPr varScale="1">
        <p:scale>
          <a:sx n="66" d="100"/>
          <a:sy n="66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E00F6-B9B3-4300-BF21-B29D4B7B0656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6E2D-8963-48CA-865E-8F5279A5B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90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8C89A5"/>
                </a:solidFill>
              </a:rPr>
              <a:t>For example, one node controls a laser range-finder, one node controls the wheel motors, one node performs localization, one node performs path planning, one Node provides a graphical view of the system, and so on. A ROS node is written with the use of a ROS client library, such as </a:t>
            </a:r>
            <a:r>
              <a:rPr lang="en-US" altLang="zh-TW" dirty="0" err="1" smtClean="0">
                <a:solidFill>
                  <a:srgbClr val="8C89A5"/>
                </a:solidFill>
              </a:rPr>
              <a:t>roscpp</a:t>
            </a:r>
            <a:r>
              <a:rPr lang="en-US" altLang="zh-TW" dirty="0" smtClean="0">
                <a:solidFill>
                  <a:srgbClr val="8C89A5"/>
                </a:solidFill>
              </a:rPr>
              <a:t> or </a:t>
            </a:r>
            <a:r>
              <a:rPr lang="en-US" altLang="zh-TW" dirty="0" err="1" smtClean="0">
                <a:solidFill>
                  <a:srgbClr val="8C89A5"/>
                </a:solidFill>
              </a:rPr>
              <a:t>rospy</a:t>
            </a:r>
            <a:r>
              <a:rPr lang="en-US" altLang="zh-TW" dirty="0" smtClean="0">
                <a:solidFill>
                  <a:srgbClr val="8C89A5"/>
                </a:solidFill>
              </a:rPr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8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Another way is to clone the entire raven code down,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and</a:t>
            </a:r>
            <a:r>
              <a:rPr lang="en-US" altLang="zh-TW" baseline="0" dirty="0" smtClean="0">
                <a:solidFill>
                  <a:srgbClr val="8C89A5"/>
                </a:solidFill>
              </a:rPr>
              <a:t> include the .h file directly from the raven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>
              <a:solidFill>
                <a:srgbClr val="8C89A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>
                <a:solidFill>
                  <a:srgbClr val="8C89A5"/>
                </a:solidFill>
              </a:rPr>
              <a:t>This is to make your code cleaner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3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up a maximum of 1000 messages before beginning to throw away old ones.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4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3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4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Usually in a while loop…</a:t>
            </a:r>
          </a:p>
          <a:p>
            <a:r>
              <a:rPr lang="en-US" altLang="zh-TW" dirty="0" smtClean="0"/>
              <a:t>thread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4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Upper bound because…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Accumulate the error of the desired pose to current pose,</a:t>
            </a:r>
          </a:p>
          <a:p>
            <a:r>
              <a:rPr lang="en-US" altLang="zh-TW" dirty="0" smtClean="0"/>
              <a:t>DAC too high? Estop.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68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973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3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1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But</a:t>
            </a:r>
            <a:r>
              <a:rPr lang="en-US" altLang="zh-TW" baseline="0" dirty="0" smtClean="0"/>
              <a:t> how do they communicate with each other?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53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59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the type of data published (the message) is always structured in the same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Nodes that subscribe/publish to the same topic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send and receive messages with the same structure.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solidFill>
                <a:srgbClr val="8C89A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topic is an asynchronous communication method used for many-to-many communication.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meets a different kind of need; that for synchronous communication between two nodes.</a:t>
            </a:r>
            <a:endParaRPr lang="en-US" altLang="zh-TW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47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We can bear with dropping or missing one or two 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4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We can bear with dropping or missing one or two.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But</a:t>
            </a:r>
            <a:r>
              <a:rPr lang="en-US" altLang="zh-TW" baseline="0" dirty="0" smtClean="0">
                <a:solidFill>
                  <a:srgbClr val="8C89A5"/>
                </a:solidFill>
              </a:rPr>
              <a:t> we don’t want the entire system to stop and just wait for one message update response.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respect to current state, not the absolute position/orientation control.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184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Kind of need to construct this half of the puzzle </a:t>
            </a:r>
          </a:p>
          <a:p>
            <a:r>
              <a:rPr lang="en-US" altLang="zh-TW" dirty="0" smtClean="0"/>
              <a:t>to interact with the raven ROS topics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Have a sense of the current Raven robot</a:t>
            </a:r>
            <a:r>
              <a:rPr lang="en-US" altLang="zh-TW" baseline="0" dirty="0" smtClean="0"/>
              <a:t> pose,</a:t>
            </a:r>
          </a:p>
          <a:p>
            <a:r>
              <a:rPr lang="en-US" altLang="zh-TW" baseline="0" dirty="0" smtClean="0"/>
              <a:t>And you want to design commend accordingly,</a:t>
            </a:r>
          </a:p>
          <a:p>
            <a:r>
              <a:rPr lang="en-US" altLang="zh-TW" baseline="0" dirty="0" smtClean="0"/>
              <a:t>Then save it to </a:t>
            </a:r>
            <a:r>
              <a:rPr lang="en-US" altLang="zh-TW" baseline="0" dirty="0" err="1" smtClean="0"/>
              <a:t>raven_automove</a:t>
            </a:r>
            <a:r>
              <a:rPr lang="en-US" altLang="zh-TW" baseline="0" dirty="0" smtClean="0"/>
              <a:t> ROS topic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3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In order for a node to be able to publish something,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8C89A5"/>
                </a:solidFill>
              </a:rPr>
              <a:t>And subscribe to something, we</a:t>
            </a:r>
            <a:r>
              <a:rPr lang="en-US" altLang="zh-TW" baseline="0" dirty="0" smtClean="0">
                <a:solidFill>
                  <a:srgbClr val="8C89A5"/>
                </a:solidFill>
              </a:rPr>
              <a:t> need the three components.</a:t>
            </a:r>
            <a:endParaRPr lang="zh-TW" altLang="en-US" dirty="0" smtClean="0">
              <a:solidFill>
                <a:srgbClr val="8C89A5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A6E2D-8963-48CA-865E-8F5279A5BD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w-biorobotics/raven2/tree/kinetic/msg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github.com/uw-biorobotics/raven2/tree/kinetic/msg_gen/cpp/include/raven_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AutoCircle_generater/blob/kinetic/src/Raven_Controller.cpp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blob/kinetic/msg/raven_state.msg" TargetMode="External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blob/kinetic/msg/raven_automove.msg" TargetMode="External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uw-biorobotics/AutoCircle_generater/blob/kinetic/src/Raven_Controller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github.com/uw-biorobotics/raven2/blob/kinetic/src/raven/local_io.c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biorobotics/AutoCircle_generater/blob/kinetic/src/Raven_Controller.cpp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github.com/uw-biorobotics/AutoCircle_generater/blob/kinetic/src/talker.c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MsgAndSrv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rostop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-biorobotics/AutoCircle_generater/blob/master/README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odysu83/simple_tes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w-biorobotics/raven2/tree/kinetic/" TargetMode="External"/><Relationship Id="rId4" Type="http://schemas.openxmlformats.org/officeDocument/2006/relationships/hyperlink" Target="https://github.com/uw-biorobotics/AutoCircle_generater/blob/master/README.m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w-biorobotics/raven2/tree/kinetic/ms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w-biorobotics/raven2/tree/kinetic/ms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Raven Teleoperation -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</a:rPr>
              <a:t>Automove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Yun </a:t>
            </a:r>
            <a:r>
              <a:rPr lang="en-US" altLang="zh-TW" dirty="0" err="1" smtClean="0"/>
              <a:t>Hsuan</a:t>
            </a:r>
            <a:r>
              <a:rPr lang="en-US" altLang="zh-TW" dirty="0" smtClean="0"/>
              <a:t> Su (Melody)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solidFill>
                <a:srgbClr val="8C89A5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384689"/>
            <a:ext cx="9715500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89664" y="4821997"/>
            <a:ext cx="1006653" cy="708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210064" y="5994450"/>
            <a:ext cx="1006653" cy="708313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/>
          <a:srcRect l="11526"/>
          <a:stretch/>
        </p:blipFill>
        <p:spPr>
          <a:xfrm>
            <a:off x="3609474" y="2384689"/>
            <a:ext cx="859569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r="82203"/>
          <a:stretch/>
        </p:blipFill>
        <p:spPr>
          <a:xfrm>
            <a:off x="7740776" y="2451640"/>
            <a:ext cx="2007075" cy="7334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/>
          <a:srcRect r="73520"/>
          <a:stretch/>
        </p:blipFill>
        <p:spPr>
          <a:xfrm>
            <a:off x="10018134" y="3278359"/>
            <a:ext cx="1932033" cy="6762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/>
          <a:srcRect b="50917"/>
          <a:stretch/>
        </p:blipFill>
        <p:spPr>
          <a:xfrm>
            <a:off x="5800919" y="5177706"/>
            <a:ext cx="1543050" cy="107995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7"/>
          <a:srcRect b="8314"/>
          <a:stretch/>
        </p:blipFill>
        <p:spPr>
          <a:xfrm>
            <a:off x="7740776" y="3407617"/>
            <a:ext cx="2057400" cy="338841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911249" y="5230129"/>
            <a:ext cx="734423" cy="2711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902342" y="5602600"/>
            <a:ext cx="743330" cy="2304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768196" y="3476264"/>
            <a:ext cx="905170" cy="2680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stCxn id="20" idx="3"/>
            <a:endCxn id="10" idx="1"/>
          </p:cNvCxnSpPr>
          <p:nvPr/>
        </p:nvCxnSpPr>
        <p:spPr>
          <a:xfrm flipV="1">
            <a:off x="6645672" y="2818353"/>
            <a:ext cx="1095104" cy="254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3"/>
            <a:endCxn id="19" idx="1"/>
          </p:cNvCxnSpPr>
          <p:nvPr/>
        </p:nvCxnSpPr>
        <p:spPr>
          <a:xfrm flipV="1">
            <a:off x="6645672" y="5101825"/>
            <a:ext cx="1095104" cy="61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2" idx="3"/>
            <a:endCxn id="17" idx="1"/>
          </p:cNvCxnSpPr>
          <p:nvPr/>
        </p:nvCxnSpPr>
        <p:spPr>
          <a:xfrm>
            <a:off x="8673366" y="3610311"/>
            <a:ext cx="1344768" cy="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8" idx="1"/>
          </p:cNvCxnSpPr>
          <p:nvPr/>
        </p:nvCxnSpPr>
        <p:spPr>
          <a:xfrm flipV="1">
            <a:off x="5339277" y="5717684"/>
            <a:ext cx="461642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message: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dd the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8"/>
              </a:rPr>
              <a:t>message files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to the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folder 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Add the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9"/>
              </a:rPr>
              <a:t>.h files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 some directory under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src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folder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Include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them in your code: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# include “raven_2/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raven_automove.h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#include “raven_2/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raven_state.h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2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079" y="4626637"/>
            <a:ext cx="1589844" cy="211645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b="50917"/>
          <a:stretch/>
        </p:blipFill>
        <p:spPr>
          <a:xfrm>
            <a:off x="5800919" y="5177706"/>
            <a:ext cx="1543050" cy="107995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902342" y="5602600"/>
            <a:ext cx="743330" cy="2304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18" idx="1"/>
          </p:cNvCxnSpPr>
          <p:nvPr/>
        </p:nvCxnSpPr>
        <p:spPr>
          <a:xfrm flipV="1">
            <a:off x="5339277" y="5717684"/>
            <a:ext cx="461642" cy="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message: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Initialize the publish/subscribe relation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argc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argv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"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AutoCircle_generator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static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NodeHandle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RavenAutomove_publisher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n.advertise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&gt;("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", 1);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RavenState_subscriber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n.subscribe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("ravenstate",1,&amp;Raven_Controller::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callback_raven_state,this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024731" y="3021497"/>
            <a:ext cx="291216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The max number of messages it buffers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</a:rPr>
              <a:t>up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before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</a:rPr>
              <a:t>beginning to throw away old ones. 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/>
          <p:cNvCxnSpPr>
            <a:stCxn id="9" idx="2"/>
          </p:cNvCxnSpPr>
          <p:nvPr/>
        </p:nvCxnSpPr>
        <p:spPr>
          <a:xfrm flipH="1">
            <a:off x="10406270" y="3760161"/>
            <a:ext cx="74544" cy="4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409569" y="2713720"/>
            <a:ext cx="13517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Topic names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8468139" y="4454414"/>
            <a:ext cx="171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208009" y="4825475"/>
            <a:ext cx="1135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</p:cNvCxnSpPr>
          <p:nvPr/>
        </p:nvCxnSpPr>
        <p:spPr>
          <a:xfrm>
            <a:off x="8085457" y="3021497"/>
            <a:ext cx="1302052" cy="120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5" idx="2"/>
          </p:cNvCxnSpPr>
          <p:nvPr/>
        </p:nvCxnSpPr>
        <p:spPr>
          <a:xfrm flipH="1">
            <a:off x="7126317" y="3021497"/>
            <a:ext cx="959140" cy="158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882591" y="2341890"/>
            <a:ext cx="23853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Declare publish/subscribe relation.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075267" y="2867608"/>
            <a:ext cx="0" cy="136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535660" y="2865110"/>
            <a:ext cx="539607" cy="174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9546535" y="4825475"/>
            <a:ext cx="2080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9650897" y="5377283"/>
            <a:ext cx="2286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Callback function name.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5" name="直線單箭頭接點 44"/>
          <p:cNvCxnSpPr>
            <a:stCxn id="43" idx="0"/>
          </p:cNvCxnSpPr>
          <p:nvPr/>
        </p:nvCxnSpPr>
        <p:spPr>
          <a:xfrm flipH="1" flipV="1">
            <a:off x="10586926" y="4858749"/>
            <a:ext cx="206971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366782" y="6369237"/>
            <a:ext cx="341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5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init_ros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7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35" grpId="0" animBg="1"/>
      <p:bldP spid="43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25" name="內容版面配置區 2"/>
          <p:cNvSpPr txBox="1">
            <a:spLocks/>
          </p:cNvSpPr>
          <p:nvPr/>
        </p:nvSpPr>
        <p:spPr>
          <a:xfrm>
            <a:off x="1154954" y="2603500"/>
            <a:ext cx="11037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solidFill>
                <a:srgbClr val="8C89A5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Initialize the publish/subscribe relation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ros</a:t>
            </a:r>
            <a:r>
              <a:rPr lang="en-US" altLang="zh-TW" sz="1600" dirty="0" smtClean="0">
                <a:solidFill>
                  <a:schemeClr val="bg1"/>
                </a:solidFill>
              </a:rPr>
              <a:t>::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argc</a:t>
            </a:r>
            <a:r>
              <a:rPr lang="en-US" altLang="zh-TW" sz="1600" dirty="0" smtClean="0">
                <a:solidFill>
                  <a:schemeClr val="bg1"/>
                </a:solidFill>
              </a:rPr>
              <a:t>,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argv</a:t>
            </a:r>
            <a:r>
              <a:rPr lang="en-US" altLang="zh-TW" sz="1600" dirty="0" smtClean="0">
                <a:solidFill>
                  <a:schemeClr val="bg1"/>
                </a:solidFill>
              </a:rPr>
              <a:t>, "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AutoCircle_generator</a:t>
            </a:r>
            <a:r>
              <a:rPr lang="en-US" altLang="zh-TW" sz="1600" dirty="0" smtClean="0">
                <a:solidFill>
                  <a:schemeClr val="bg1"/>
                </a:solidFill>
              </a:rPr>
              <a:t>");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static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ros</a:t>
            </a:r>
            <a:r>
              <a:rPr lang="en-US" altLang="zh-TW" sz="1600" dirty="0" smtClean="0">
                <a:solidFill>
                  <a:schemeClr val="bg1"/>
                </a:solidFill>
              </a:rPr>
              <a:t>::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NodeHandle</a:t>
            </a:r>
            <a:r>
              <a:rPr lang="en-US" altLang="zh-TW" sz="1600" dirty="0" smtClean="0">
                <a:solidFill>
                  <a:schemeClr val="bg1"/>
                </a:solidFill>
              </a:rPr>
              <a:t> n;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RavenAutomove_publisher</a:t>
            </a:r>
            <a:r>
              <a:rPr lang="en-US" altLang="zh-TW" sz="1600" dirty="0" smtClean="0">
                <a:solidFill>
                  <a:schemeClr val="bg1"/>
                </a:solidFill>
              </a:rPr>
              <a:t> =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n.advertise</a:t>
            </a:r>
            <a:r>
              <a:rPr lang="en-US" altLang="zh-TW" sz="1600" dirty="0" smtClean="0">
                <a:solidFill>
                  <a:schemeClr val="bg1"/>
                </a:solidFill>
              </a:rPr>
              <a:t>&lt;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raven_automove</a:t>
            </a:r>
            <a:r>
              <a:rPr lang="en-US" altLang="zh-TW" sz="1600" dirty="0" smtClean="0">
                <a:solidFill>
                  <a:schemeClr val="bg1"/>
                </a:solidFill>
              </a:rPr>
              <a:t>&gt;("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raven_automove</a:t>
            </a:r>
            <a:r>
              <a:rPr lang="en-US" altLang="zh-TW" sz="1600" dirty="0" smtClean="0">
                <a:solidFill>
                  <a:schemeClr val="bg1"/>
                </a:solidFill>
              </a:rPr>
              <a:t>", 1);</a:t>
            </a:r>
          </a:p>
          <a:p>
            <a:pPr marL="0" indent="0">
              <a:buFont typeface="Wingdings 3" charset="2"/>
              <a:buNone/>
            </a:pPr>
            <a:r>
              <a:rPr lang="en-US" altLang="zh-TW" sz="1600" dirty="0" smtClean="0">
                <a:solidFill>
                  <a:srgbClr val="8C89A5"/>
                </a:solidFill>
              </a:rPr>
              <a:t>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RavenState_subscriber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n.subscribe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("ravenstate",1,&amp;Raven_Controller::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callback_raven_state,this</a:t>
            </a:r>
            <a:r>
              <a:rPr lang="en-US" altLang="zh-TW" sz="1600" dirty="0" smtClean="0">
                <a:solidFill>
                  <a:schemeClr val="bg1"/>
                </a:solidFill>
              </a:rPr>
              <a:t>);</a:t>
            </a:r>
            <a:endParaRPr lang="en-US" altLang="zh-TW" sz="1600" dirty="0" smtClean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callback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callback function.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void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Raven_Controller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callback_raven_state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(raven_2::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x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msg.pos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[0];    //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Save the items in the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directly by name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y =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msg.pos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[1];   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// then you can do something with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x,y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 }</a:t>
            </a:r>
          </a:p>
        </p:txBody>
      </p:sp>
      <p:sp>
        <p:nvSpPr>
          <p:cNvPr id="23" name="矩形 22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9546535" y="4825475"/>
            <a:ext cx="2080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650897" y="5377283"/>
            <a:ext cx="22860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Callback function name.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30" name="直線單箭頭接點 29"/>
          <p:cNvCxnSpPr>
            <a:stCxn id="28" idx="0"/>
          </p:cNvCxnSpPr>
          <p:nvPr/>
        </p:nvCxnSpPr>
        <p:spPr>
          <a:xfrm flipH="1" flipV="1">
            <a:off x="10586926" y="4858749"/>
            <a:ext cx="206971" cy="5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>
                <a:solidFill>
                  <a:srgbClr val="8C89A5"/>
                </a:solidFill>
              </a:rPr>
              <a:t>callback_raven_state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236065" y="2305178"/>
            <a:ext cx="321405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How do you know what items</a:t>
            </a: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 are in the message?</a:t>
            </a: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.</a:t>
            </a:r>
            <a:r>
              <a:rPr lang="en-US" altLang="zh-TW" sz="1400" dirty="0" err="1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msg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 file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has all the information.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32" idx="2"/>
          </p:cNvCxnSpPr>
          <p:nvPr/>
        </p:nvCxnSpPr>
        <p:spPr>
          <a:xfrm>
            <a:off x="6843091" y="3043842"/>
            <a:ext cx="0" cy="84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583680" y="4071486"/>
            <a:ext cx="490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callback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callback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callback function manually.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It will call itself, once there is an update to the ROS topic.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89664" y="4966636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9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0952379" cy="34163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void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Raven_Controller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publish_raven_automove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static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;	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msg_raven_automove.hdr.stamp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msg_raven_automove.hdr.stamp.now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(); 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tf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transformTFToMsg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(TF_INCR[LEFT_ARM],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msg_raven_automove.tf_incr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[LEFT_ARM]);   //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tf_incr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RavenAutomove_publisher.publish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msg_raven_automove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                                  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::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spinOnce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();}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53479" y="2154232"/>
            <a:ext cx="2762529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Wrap your command into message form:</a:t>
            </a:r>
          </a:p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Again,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.</a:t>
            </a:r>
            <a:r>
              <a:rPr lang="en-US" altLang="zh-TW" sz="1400" dirty="0" err="1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msg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hlinkClick r:id="rId5"/>
              </a:rPr>
              <a:t> file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has all the information about items in the message structure.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19916" y="2999098"/>
            <a:ext cx="2407998" cy="314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Create a message object.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48842" y="3545190"/>
            <a:ext cx="225849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Like a postal stamp with current system time.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7813" y="3820374"/>
            <a:ext cx="205346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Special function to transform TF object to message item.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80407" y="5530501"/>
            <a:ext cx="25303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Trigger the publisher and subscriber node to update.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132320" y="3349592"/>
            <a:ext cx="413886" cy="53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2" idx="1"/>
          </p:cNvCxnSpPr>
          <p:nvPr/>
        </p:nvCxnSpPr>
        <p:spPr>
          <a:xfrm flipH="1" flipV="1">
            <a:off x="7064095" y="5530501"/>
            <a:ext cx="1116312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8703430" y="3806800"/>
            <a:ext cx="1145412" cy="3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0" idx="3"/>
          </p:cNvCxnSpPr>
          <p:nvPr/>
        </p:nvCxnSpPr>
        <p:spPr>
          <a:xfrm>
            <a:off x="2191280" y="4189706"/>
            <a:ext cx="378665" cy="4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37760" y="4068410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452838" y="4827201"/>
            <a:ext cx="219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427691" y="5579625"/>
            <a:ext cx="154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081251" y="4438905"/>
            <a:ext cx="3835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publish function manually.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65015" y="2465522"/>
            <a:ext cx="5303520" cy="2379915"/>
            <a:chOff x="4071486" y="772112"/>
            <a:chExt cx="5303520" cy="237991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5"/>
            <a:srcRect t="77911" r="31623" b="19626"/>
            <a:stretch/>
          </p:blipFill>
          <p:spPr>
            <a:xfrm>
              <a:off x="4076901" y="2404363"/>
              <a:ext cx="5298105" cy="176164"/>
            </a:xfrm>
            <a:prstGeom prst="rect">
              <a:avLst/>
            </a:prstGeom>
          </p:spPr>
        </p:pic>
        <p:grpSp>
          <p:nvGrpSpPr>
            <p:cNvPr id="6" name="群組 5"/>
            <p:cNvGrpSpPr/>
            <p:nvPr/>
          </p:nvGrpSpPr>
          <p:grpSpPr>
            <a:xfrm>
              <a:off x="4071486" y="772112"/>
              <a:ext cx="5303520" cy="2379915"/>
              <a:chOff x="4071486" y="772112"/>
              <a:chExt cx="5303520" cy="2379915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5"/>
              <a:srcRect t="48691" r="31498" b="41432"/>
              <a:stretch/>
            </p:blipFill>
            <p:spPr>
              <a:xfrm>
                <a:off x="4076901" y="1703537"/>
                <a:ext cx="5298105" cy="702779"/>
              </a:xfrm>
              <a:prstGeom prst="rect">
                <a:avLst/>
              </a:prstGeom>
            </p:spPr>
          </p:pic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5"/>
              <a:srcRect r="31498" b="86789"/>
              <a:stretch/>
            </p:blipFill>
            <p:spPr>
              <a:xfrm>
                <a:off x="4076901" y="772112"/>
                <a:ext cx="5298105" cy="939983"/>
              </a:xfrm>
              <a:prstGeom prst="rect">
                <a:avLst/>
              </a:prstGeom>
            </p:spPr>
          </p:pic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6"/>
              <a:srcRect l="1234" r="42238"/>
              <a:stretch/>
            </p:blipFill>
            <p:spPr>
              <a:xfrm>
                <a:off x="4071486" y="2580527"/>
                <a:ext cx="5303520" cy="571500"/>
              </a:xfrm>
              <a:prstGeom prst="rect">
                <a:avLst/>
              </a:prstGeom>
            </p:spPr>
          </p:pic>
        </p:grpSp>
      </p:grpSp>
      <p:cxnSp>
        <p:nvCxnSpPr>
          <p:cNvPr id="13" name="直線單箭頭接點 12"/>
          <p:cNvCxnSpPr/>
          <p:nvPr/>
        </p:nvCxnSpPr>
        <p:spPr>
          <a:xfrm>
            <a:off x="6679933" y="3638349"/>
            <a:ext cx="1867301" cy="98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publish function: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Define the publish function.</a:t>
            </a:r>
          </a:p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Do need to call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the publish function manually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Define publish rate!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ROS_PUBLISH_RATE = 1000 // in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Hz</a:t>
            </a:r>
            <a:r>
              <a:rPr lang="en-US" altLang="zh-TW" dirty="0" smtClean="0">
                <a:solidFill>
                  <a:srgbClr val="8C89A5"/>
                </a:solidFill>
              </a:rPr>
              <a:t>.</a:t>
            </a:r>
          </a:p>
        </p:txBody>
      </p:sp>
      <p:sp>
        <p:nvSpPr>
          <p:cNvPr id="23" name="矩形 22"/>
          <p:cNvSpPr/>
          <p:nvPr/>
        </p:nvSpPr>
        <p:spPr>
          <a:xfrm>
            <a:off x="2191280" y="6087400"/>
            <a:ext cx="1006653" cy="56367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366781" y="6369237"/>
            <a:ext cx="4796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</a:rPr>
              <a:t>This part of code can be found in </a:t>
            </a:r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this link</a:t>
            </a:r>
            <a:r>
              <a:rPr lang="en-US" altLang="zh-TW" sz="1100" dirty="0" smtClean="0">
                <a:solidFill>
                  <a:srgbClr val="8C89A5"/>
                </a:solidFill>
              </a:rPr>
              <a:t>:</a:t>
            </a:r>
          </a:p>
          <a:p>
            <a:r>
              <a:rPr lang="en-US" altLang="zh-TW" sz="1100" dirty="0" smtClean="0">
                <a:solidFill>
                  <a:srgbClr val="8C89A5"/>
                </a:solidFill>
              </a:rPr>
              <a:t>Raven_Controller.cpp </a:t>
            </a:r>
            <a:r>
              <a:rPr lang="en-US" altLang="zh-TW" sz="1100" dirty="0" smtClean="0">
                <a:solidFill>
                  <a:srgbClr val="8C89A5"/>
                </a:solidFill>
                <a:sym typeface="Wingdings" panose="05000000000000000000" pitchFamily="2" charset="2"/>
              </a:rPr>
              <a:t> “</a:t>
            </a:r>
            <a:r>
              <a:rPr lang="en-US" altLang="zh-TW" sz="1100" dirty="0" err="1" smtClean="0">
                <a:solidFill>
                  <a:srgbClr val="8C89A5"/>
                </a:solidFill>
              </a:rPr>
              <a:t>publish_raven_state</a:t>
            </a:r>
            <a:r>
              <a:rPr lang="en-US" altLang="zh-TW" sz="1100" dirty="0" smtClean="0">
                <a:solidFill>
                  <a:srgbClr val="8C89A5"/>
                </a:solidFill>
              </a:rPr>
              <a:t>” function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41458" y="2691989"/>
            <a:ext cx="2286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</a:rPr>
              <a:t>An upper bound to the publish rate.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5" name="直線單箭頭接點 14"/>
          <p:cNvCxnSpPr>
            <a:endCxn id="16" idx="1"/>
          </p:cNvCxnSpPr>
          <p:nvPr/>
        </p:nvCxnSpPr>
        <p:spPr>
          <a:xfrm flipV="1">
            <a:off x="3830855" y="2953599"/>
            <a:ext cx="2210603" cy="101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790298" y="4117656"/>
            <a:ext cx="1896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7184458" y="3929918"/>
            <a:ext cx="4495800" cy="2178371"/>
            <a:chOff x="5752799" y="4064766"/>
            <a:chExt cx="4495800" cy="217837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 rotWithShape="1">
            <a:blip r:embed="rId5"/>
            <a:srcRect r="26599"/>
            <a:stretch/>
          </p:blipFill>
          <p:spPr>
            <a:xfrm>
              <a:off x="5752799" y="4064766"/>
              <a:ext cx="4495800" cy="1562100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6"/>
            <a:srcRect b="51455"/>
            <a:stretch/>
          </p:blipFill>
          <p:spPr>
            <a:xfrm>
              <a:off x="5752799" y="5611150"/>
              <a:ext cx="4495800" cy="462391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 rotWithShape="1">
            <a:blip r:embed="rId6"/>
            <a:srcRect t="80062"/>
            <a:stretch/>
          </p:blipFill>
          <p:spPr>
            <a:xfrm>
              <a:off x="5752799" y="6053225"/>
              <a:ext cx="4495800" cy="189912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/>
          <p:nvPr/>
        </p:nvCxnSpPr>
        <p:spPr>
          <a:xfrm>
            <a:off x="5320364" y="4464785"/>
            <a:ext cx="2427973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48337" y="4321275"/>
            <a:ext cx="3638349" cy="2314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823735" y="5741019"/>
            <a:ext cx="1445393" cy="1976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3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Raven Teleoperation Big Picture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9" y="4626638"/>
            <a:ext cx="5417490" cy="216939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8C89A5"/>
                </a:solidFill>
              </a:rPr>
              <a:t>1. message</a:t>
            </a:r>
          </a:p>
          <a:p>
            <a:r>
              <a:rPr lang="en-US" altLang="zh-TW" b="1" dirty="0" smtClean="0">
                <a:solidFill>
                  <a:srgbClr val="8C89A5"/>
                </a:solidFill>
              </a:rPr>
              <a:t>2. callback function</a:t>
            </a:r>
          </a:p>
          <a:p>
            <a:r>
              <a:rPr lang="en-US" altLang="zh-TW" b="1" dirty="0" smtClean="0">
                <a:solidFill>
                  <a:srgbClr val="8C89A5"/>
                </a:solidFill>
              </a:rPr>
              <a:t>3. publish function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49781" y="6014062"/>
            <a:ext cx="1418002" cy="26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4"/>
              </a:rPr>
              <a:t>Link </a:t>
            </a:r>
            <a:r>
              <a:rPr lang="en-US" altLang="zh-TW" sz="1100" dirty="0" smtClean="0">
                <a:solidFill>
                  <a:srgbClr val="8C89A5"/>
                </a:solidFill>
              </a:rPr>
              <a:t>to talker.cpp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20" y="2633916"/>
            <a:ext cx="10372725" cy="314325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634837" y="2855486"/>
            <a:ext cx="44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6"/>
              </a:rPr>
              <a:t>Link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925836" y="4886896"/>
            <a:ext cx="44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8C89A5"/>
                </a:solidFill>
                <a:hlinkClick r:id="rId7"/>
              </a:rPr>
              <a:t>Link</a:t>
            </a:r>
            <a:endParaRPr lang="zh-TW" altLang="en-US" sz="1100" dirty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Trouble shooting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1442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1. How to create your own ROS topic: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Generate your own message instead of interacting with existing ones.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3"/>
              </a:rPr>
              <a:t>Link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8C89A5"/>
              </a:solidFill>
            </a:endParaRPr>
          </a:p>
          <a:p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2. ROS topic publishing but the other side not receiving: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8C89A5"/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Check if topic name or message content are different.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Useful tool to check active ROS Topics: 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4"/>
              </a:rPr>
              <a:t>Link</a:t>
            </a:r>
            <a:endParaRPr lang="en-US" altLang="zh-TW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info  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topic_name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echo /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topic_name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-c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rostopic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list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rgbClr val="8C89A5"/>
                </a:solidFill>
              </a:rPr>
              <a:t>	</a:t>
            </a:r>
            <a:endParaRPr lang="en-US" altLang="zh-TW" b="1" dirty="0" smtClean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Node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53622"/>
          <a:stretch/>
        </p:blipFill>
        <p:spPr>
          <a:xfrm rot="1635334">
            <a:off x="4847303" y="4369842"/>
            <a:ext cx="1305539" cy="17634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19" y="4027466"/>
            <a:ext cx="1881841" cy="13812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r="57756"/>
          <a:stretch/>
        </p:blipFill>
        <p:spPr>
          <a:xfrm rot="4261416">
            <a:off x="4705731" y="5068949"/>
            <a:ext cx="1189161" cy="17634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16" y="4718092"/>
            <a:ext cx="1881841" cy="138125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Nodes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processes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that perform computation. 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Each node is in charge of a different task.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Multiple nodes may cooperate to accomplish on bigger tasks.</a:t>
            </a:r>
            <a:endParaRPr lang="zh-TW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18526" b="17029"/>
          <a:stretch/>
        </p:blipFill>
        <p:spPr>
          <a:xfrm>
            <a:off x="6319748" y="5935959"/>
            <a:ext cx="1881841" cy="8901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11126" r="53883" b="38522"/>
          <a:stretch/>
        </p:blipFill>
        <p:spPr>
          <a:xfrm rot="19224251">
            <a:off x="5909212" y="4943951"/>
            <a:ext cx="984978" cy="10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Trouble shooting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>
                    <a:lumMod val="85000"/>
                  </a:schemeClr>
                </a:solidFill>
              </a:rPr>
              <a:t>3</a:t>
            </a:r>
            <a:r>
              <a:rPr lang="en-US" altLang="zh-TW" b="1" dirty="0" smtClean="0">
                <a:solidFill>
                  <a:schemeClr val="tx1">
                    <a:lumMod val="85000"/>
                  </a:schemeClr>
                </a:solidFill>
              </a:rPr>
              <a:t>. Working with multiple machines:  </a:t>
            </a:r>
            <a:r>
              <a:rPr lang="en-US" altLang="zh-TW" dirty="0" smtClean="0">
                <a:solidFill>
                  <a:schemeClr val="tx1">
                    <a:lumMod val="85000"/>
                  </a:schemeClr>
                </a:solidFill>
                <a:hlinkClick r:id="rId3"/>
              </a:rPr>
              <a:t>Link(find the Trouble shooting section)</a:t>
            </a:r>
            <a:endParaRPr lang="en-US" altLang="zh-TW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8C89A5"/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Internet connection issue: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ping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hostname_A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/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etc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/hosts</a:t>
            </a:r>
            <a:endParaRPr lang="en-US" altLang="zh-TW" sz="1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hostname settings: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 assume running on computer A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~/.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bashrc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on computer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ROS_MASTER_URL 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IP_A), ROS_IP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gedit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~/.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bashrc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// on computer B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ROS_MASTER_URL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host_A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IP_A), ROS_IP = </a:t>
            </a:r>
            <a:r>
              <a:rPr lang="en-US" altLang="zh-TW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host_B</a:t>
            </a:r>
            <a:r>
              <a:rPr lang="en-US" altLang="zh-TW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(or IP_B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altLang="zh-TW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Reference Code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60376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 Simple Test Code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3"/>
              </a:rPr>
              <a:t> Link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(originated from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Danying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!)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AutoCircle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Generater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Code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4"/>
              </a:rPr>
              <a:t>Link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3. Raven2 most recent release Code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  <a:hlinkClick r:id="rId5"/>
              </a:rPr>
              <a:t>Link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Happy Thursday!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altLang="zh-TW" dirty="0" smtClean="0"/>
              <a:t>2016 . 12 . 01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Yun-</a:t>
            </a:r>
            <a:r>
              <a:rPr lang="en-US" altLang="zh-TW" dirty="0" err="1" smtClean="0"/>
              <a:t>Hsuan</a:t>
            </a:r>
            <a:r>
              <a:rPr lang="en-US" altLang="zh-TW" dirty="0" smtClean="0"/>
              <a:t> Su (Melody)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6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70" y="2292195"/>
            <a:ext cx="8040197" cy="43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0163" y="2390848"/>
            <a:ext cx="5415967" cy="386109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Based on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subscribe/publish system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Many-to-many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communication.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 exchanged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asynchronously.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Agree on a paragraph structure – message.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Where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zh-TW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package_name</a:t>
            </a:r>
            <a:r>
              <a:rPr lang="en-US" altLang="zh-TW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i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msg</a:t>
            </a:r>
            <a:r>
              <a:rPr lang="en-US" altLang="zh-TW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/myMessageType.msg</a:t>
            </a:r>
            <a:endParaRPr lang="en-US" altLang="zh-TW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55800" y="2390849"/>
            <a:ext cx="5415967" cy="386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Service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Based on a request/response system.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Message bus between two nodes.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Data is exchanged synchronously in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pairs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When a node sends out a request, it awaits a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response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“.</a:t>
            </a:r>
            <a:r>
              <a:rPr lang="en-US" altLang="zh-TW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srv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”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file describes the data structures for requests and responses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Where: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package_name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srv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TW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myServiceType.srv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TW" dirty="0" smtClean="0">
              <a:solidFill>
                <a:srgbClr val="8C89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Communication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16" y="2580758"/>
            <a:ext cx="7928172" cy="42820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5758" y="2812509"/>
            <a:ext cx="7788129" cy="11072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45759" y="3919773"/>
            <a:ext cx="7788129" cy="273256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For long term stability.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Make sure always taking the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most recent commend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8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6826"/>
          <a:stretch/>
        </p:blipFill>
        <p:spPr>
          <a:xfrm>
            <a:off x="2334519" y="3654945"/>
            <a:ext cx="7581848" cy="30346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16826"/>
          <a:stretch/>
        </p:blipFill>
        <p:spPr>
          <a:xfrm>
            <a:off x="2334519" y="3654945"/>
            <a:ext cx="7581848" cy="30346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467" y="3660609"/>
            <a:ext cx="7581900" cy="30289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For long term stability.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Make sure always taking the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most recent commend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780401" y="3937113"/>
            <a:ext cx="4866167" cy="300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16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8C89A5"/>
                </a:solidFill>
              </a:rPr>
              <a:t>Publisher node</a:t>
            </a:r>
            <a:r>
              <a:rPr lang="en-US" altLang="zh-TW" sz="1600" dirty="0" smtClean="0">
                <a:solidFill>
                  <a:srgbClr val="8C89A5"/>
                </a:solidFill>
              </a:rPr>
              <a:t>: update whenever you want.</a:t>
            </a:r>
          </a:p>
          <a:p>
            <a:pPr marL="0" indent="0">
              <a:buNone/>
            </a:pPr>
            <a:endParaRPr lang="en-US" altLang="zh-TW" sz="1600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6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>
              <a:solidFill>
                <a:srgbClr val="8C89A5"/>
              </a:solidFill>
            </a:endParaRPr>
          </a:p>
          <a:p>
            <a:pPr marL="0" indent="0">
              <a:buNone/>
            </a:pPr>
            <a:endParaRPr lang="en-US" altLang="zh-TW" sz="100" dirty="0" smtClean="0">
              <a:solidFill>
                <a:srgbClr val="8C89A5"/>
              </a:solidFill>
            </a:endParaRP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8C89A5"/>
                </a:solidFill>
              </a:rPr>
              <a:t>Subscriber node</a:t>
            </a:r>
            <a:r>
              <a:rPr lang="en-US" altLang="zh-TW" sz="1600" dirty="0" smtClean="0">
                <a:solidFill>
                  <a:srgbClr val="8C89A5"/>
                </a:solidFill>
              </a:rPr>
              <a:t>: retrieve the message when needed, so it will always obtain the most current updated version.</a:t>
            </a:r>
          </a:p>
        </p:txBody>
      </p:sp>
    </p:spTree>
    <p:extLst>
      <p:ext uri="{BB962C8B-B14F-4D97-AF65-F5344CB8AC3E}">
        <p14:creationId xmlns:p14="http://schemas.microsoft.com/office/powerpoint/2010/main" val="13983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2041"/>
          <a:stretch/>
        </p:blipFill>
        <p:spPr>
          <a:xfrm>
            <a:off x="173254" y="2600739"/>
            <a:ext cx="7579497" cy="34814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Topics in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7685" y="2446734"/>
            <a:ext cx="5454315" cy="4411265"/>
          </a:xfrm>
        </p:spPr>
        <p:txBody>
          <a:bodyPr>
            <a:normAutofit/>
          </a:bodyPr>
          <a:lstStyle/>
          <a:p>
            <a:endParaRPr lang="en-US" altLang="zh-TW" dirty="0" smtClean="0">
              <a:solidFill>
                <a:srgbClr val="8C89A5"/>
              </a:solidFill>
            </a:endParaRPr>
          </a:p>
          <a:p>
            <a:endParaRPr lang="en-US" altLang="zh-TW" sz="2400" dirty="0">
              <a:solidFill>
                <a:srgbClr val="8C89A5"/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(1) publish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updates Raven state, including joint angles, robot position and orientation, joint angles… etc. (AND </a:t>
            </a:r>
            <a:r>
              <a:rPr lang="en-US" altLang="zh-TW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jacobian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force in Kinetic release!!! 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en-US" altLang="zh-TW" sz="1100" dirty="0" smtClean="0">
              <a:solidFill>
                <a:schemeClr val="accent2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200411" y="2446734"/>
            <a:ext cx="5471376" cy="431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Raven teleoperation, we use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ROS Topics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There are </a:t>
            </a:r>
            <a:r>
              <a:rPr lang="en-US" altLang="zh-TW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 topics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the raven code:</a:t>
            </a:r>
          </a:p>
          <a:p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1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(2) subscribe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Receives raven remote control command. These commends are </a:t>
            </a:r>
            <a:r>
              <a:rPr lang="en-US" altLang="zh-TW" sz="16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incremental</a:t>
            </a:r>
            <a:r>
              <a:rPr lang="en-US" altLang="zh-TW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comments of the robot tip position and orientation.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6392" y="5986914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 </a:t>
            </a:r>
            <a:r>
              <a:rPr lang="en-US" altLang="zh-TW" sz="1100" dirty="0">
                <a:solidFill>
                  <a:srgbClr val="8C89A5"/>
                </a:solidFill>
                <a:hlinkClick r:id="rId4"/>
              </a:rPr>
              <a:t>https://github.com/uw-biorobotics/raven2/tree/kinetic/msg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02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22041"/>
          <a:stretch/>
        </p:blipFill>
        <p:spPr>
          <a:xfrm>
            <a:off x="173254" y="2600739"/>
            <a:ext cx="7579497" cy="348149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" y="2868328"/>
            <a:ext cx="6878573" cy="32918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8071" b="18518"/>
          <a:stretch/>
        </p:blipFill>
        <p:spPr>
          <a:xfrm>
            <a:off x="175897" y="2955725"/>
            <a:ext cx="7584451" cy="32805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ROS Topics in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6392" y="5986914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2"/>
                </a:solidFill>
              </a:rPr>
              <a:t> </a:t>
            </a:r>
            <a:r>
              <a:rPr lang="en-US" altLang="zh-TW" sz="1100" dirty="0">
                <a:solidFill>
                  <a:srgbClr val="8C89A5"/>
                </a:solidFill>
                <a:hlinkClick r:id="rId6"/>
              </a:rPr>
              <a:t>https://github.com/uw-biorobotics/raven2/tree/kinetic/msg</a:t>
            </a:r>
            <a:endParaRPr lang="zh-TW" altLang="en-US" sz="11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334450" y="2603500"/>
            <a:ext cx="4292867" cy="34163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 has 2 topics: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1) publish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(2) subscribe 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How to interact with Raven?</a:t>
            </a:r>
          </a:p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1)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subscribe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(2)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publish 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to: </a:t>
            </a:r>
            <a:r>
              <a:rPr lang="en-US" altLang="zh-TW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8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8071" b="18518"/>
          <a:stretch/>
        </p:blipFill>
        <p:spPr>
          <a:xfrm>
            <a:off x="4607549" y="3167480"/>
            <a:ext cx="7584451" cy="32805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</a:rPr>
              <a:t>Teleoperation ROS Node for Raven</a:t>
            </a:r>
            <a:endParaRPr lang="zh-TW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161866"/>
            <a:ext cx="7581900" cy="328612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Construct a teleoperation ROS node.</a:t>
            </a:r>
            <a:endParaRPr lang="en-US" altLang="zh-TW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(1) subscribe 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raven_state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altLang="zh-T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2) publish to: </a:t>
            </a:r>
            <a:r>
              <a:rPr lang="en-US" altLang="zh-TW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raven_automove</a:t>
            </a:r>
            <a:endParaRPr lang="en-US" altLang="zh-TW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526</TotalTime>
  <Words>1275</Words>
  <Application>Microsoft Office PowerPoint</Application>
  <PresentationFormat>寬螢幕</PresentationFormat>
  <Paragraphs>227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Arial</vt:lpstr>
      <vt:lpstr>Calibri</vt:lpstr>
      <vt:lpstr>Century Gothic</vt:lpstr>
      <vt:lpstr>Wingdings</vt:lpstr>
      <vt:lpstr>Wingdings 3</vt:lpstr>
      <vt:lpstr>離子會議室</vt:lpstr>
      <vt:lpstr>Raven Teleoperation - Automove</vt:lpstr>
      <vt:lpstr>ROS Node</vt:lpstr>
      <vt:lpstr>ROS Communication</vt:lpstr>
      <vt:lpstr>ROS Communication</vt:lpstr>
      <vt:lpstr>ROS Communication</vt:lpstr>
      <vt:lpstr>ROS Topic</vt:lpstr>
      <vt:lpstr>ROS Topics in Raven</vt:lpstr>
      <vt:lpstr>ROS Topics in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Teleoperation ROS Node for Raven</vt:lpstr>
      <vt:lpstr>Raven Teleoperation Big Picture</vt:lpstr>
      <vt:lpstr>Trouble shooting</vt:lpstr>
      <vt:lpstr>Trouble shooting</vt:lpstr>
      <vt:lpstr>Reference Code</vt:lpstr>
      <vt:lpstr>Happy Thursday!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Automove</dc:title>
  <dc:creator>蘇韻璇melody</dc:creator>
  <cp:lastModifiedBy>蘇韻璇melody</cp:lastModifiedBy>
  <cp:revision>47</cp:revision>
  <dcterms:created xsi:type="dcterms:W3CDTF">2016-11-29T19:16:30Z</dcterms:created>
  <dcterms:modified xsi:type="dcterms:W3CDTF">2016-11-30T04:02:58Z</dcterms:modified>
</cp:coreProperties>
</file>