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+7H4O9j6vDgaLB8RjAtQ2jXyN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793790" y="3408878"/>
            <a:ext cx="963406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4450"/>
              <a:buFont typeface="DM Sans Medium"/>
              <a:buNone/>
            </a:pPr>
            <a:r>
              <a:rPr i="0" lang="en-US" sz="4000" u="none" cap="none" strike="noStrike">
                <a:solidFill>
                  <a:srgbClr val="161613"/>
                </a:solidFill>
              </a:rPr>
              <a:t>Introdução às Estratégias Evolutivas</a:t>
            </a:r>
            <a:endParaRPr i="0" sz="4000" u="none" cap="none" strike="noStrike"/>
          </a:p>
        </p:txBody>
      </p:sp>
      <p:sp>
        <p:nvSpPr>
          <p:cNvPr id="49" name="Google Shape;49;p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1750"/>
              <a:buFont typeface="Inter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Estudante: Felipe Beppler Huller</a:t>
            </a:r>
            <a:endParaRPr i="0" sz="2200" u="none" cap="none" strike="noStrike"/>
          </a:p>
        </p:txBody>
      </p:sp>
      <p:sp>
        <p:nvSpPr>
          <p:cNvPr id="50" name="Google Shape;50;p1"/>
          <p:cNvSpPr/>
          <p:nvPr/>
        </p:nvSpPr>
        <p:spPr>
          <a:xfrm>
            <a:off x="12819300" y="7265100"/>
            <a:ext cx="1811100" cy="964500"/>
          </a:xfrm>
          <a:prstGeom prst="rect">
            <a:avLst/>
          </a:prstGeom>
          <a:solidFill>
            <a:srgbClr val="F9F8F5"/>
          </a:solidFill>
          <a:ln cap="flat" cmpd="sng" w="9525">
            <a:solidFill>
              <a:srgbClr val="F9F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/>
          <p:nvPr/>
        </p:nvSpPr>
        <p:spPr>
          <a:xfrm>
            <a:off x="793790" y="2858929"/>
            <a:ext cx="648628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4450"/>
              <a:buFont typeface="DM Sans Medium"/>
              <a:buNone/>
            </a:pPr>
            <a:r>
              <a:rPr i="0" lang="en-US" sz="4000" u="none" cap="none" strike="noStrike">
                <a:solidFill>
                  <a:srgbClr val="161613"/>
                </a:solidFill>
              </a:rPr>
              <a:t>Introdução ao Algoritmo</a:t>
            </a:r>
            <a:endParaRPr i="0" sz="4000" u="none" cap="none" strike="noStrike"/>
          </a:p>
        </p:txBody>
      </p:sp>
      <p:sp>
        <p:nvSpPr>
          <p:cNvPr id="57" name="Google Shape;57;p2"/>
          <p:cNvSpPr/>
          <p:nvPr/>
        </p:nvSpPr>
        <p:spPr>
          <a:xfrm>
            <a:off x="793790" y="4163020"/>
            <a:ext cx="396835" cy="396835"/>
          </a:xfrm>
          <a:prstGeom prst="roundRect">
            <a:avLst>
              <a:gd fmla="val 8574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1417439" y="4163020"/>
            <a:ext cx="3572708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Inspiração na Evolução Natural</a:t>
            </a:r>
            <a:endParaRPr i="0" sz="2200" u="none" cap="none" strike="noStrike"/>
          </a:p>
        </p:txBody>
      </p:sp>
      <p:sp>
        <p:nvSpPr>
          <p:cNvPr id="59" name="Google Shape;59;p2"/>
          <p:cNvSpPr/>
          <p:nvPr/>
        </p:nvSpPr>
        <p:spPr>
          <a:xfrm>
            <a:off x="1417439" y="5007769"/>
            <a:ext cx="357270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60" name="Google Shape;60;p2"/>
          <p:cNvSpPr/>
          <p:nvPr/>
        </p:nvSpPr>
        <p:spPr>
          <a:xfrm>
            <a:off x="5216962" y="4163020"/>
            <a:ext cx="396835" cy="396835"/>
          </a:xfrm>
          <a:prstGeom prst="roundRect">
            <a:avLst>
              <a:gd fmla="val 8574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5840611" y="4163020"/>
            <a:ext cx="354044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Otimização de Parâmetros</a:t>
            </a:r>
            <a:endParaRPr i="0" sz="2200" u="none" cap="none" strike="noStrike"/>
          </a:p>
        </p:txBody>
      </p:sp>
      <p:sp>
        <p:nvSpPr>
          <p:cNvPr id="62" name="Google Shape;62;p2"/>
          <p:cNvSpPr/>
          <p:nvPr/>
        </p:nvSpPr>
        <p:spPr>
          <a:xfrm>
            <a:off x="5840611" y="4653439"/>
            <a:ext cx="357270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63" name="Google Shape;63;p2"/>
          <p:cNvSpPr/>
          <p:nvPr/>
        </p:nvSpPr>
        <p:spPr>
          <a:xfrm>
            <a:off x="9640133" y="4163020"/>
            <a:ext cx="396835" cy="396835"/>
          </a:xfrm>
          <a:prstGeom prst="roundRect">
            <a:avLst>
              <a:gd fmla="val 8574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10263783" y="4163020"/>
            <a:ext cx="344471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Abordagem Probabilística</a:t>
            </a:r>
            <a:endParaRPr i="0" sz="2200" u="none" cap="none" strike="noStrike"/>
          </a:p>
        </p:txBody>
      </p:sp>
      <p:sp>
        <p:nvSpPr>
          <p:cNvPr id="65" name="Google Shape;65;p2"/>
          <p:cNvSpPr/>
          <p:nvPr/>
        </p:nvSpPr>
        <p:spPr>
          <a:xfrm>
            <a:off x="10263783" y="4653439"/>
            <a:ext cx="357270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66" name="Google Shape;66;p2"/>
          <p:cNvSpPr/>
          <p:nvPr/>
        </p:nvSpPr>
        <p:spPr>
          <a:xfrm>
            <a:off x="12819300" y="7265100"/>
            <a:ext cx="1811100" cy="964500"/>
          </a:xfrm>
          <a:prstGeom prst="rect">
            <a:avLst/>
          </a:prstGeom>
          <a:solidFill>
            <a:srgbClr val="F9F8F5"/>
          </a:solidFill>
          <a:ln cap="flat" cmpd="sng" w="9525">
            <a:solidFill>
              <a:srgbClr val="F9F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793790" y="2902863"/>
            <a:ext cx="9491782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4450"/>
              <a:buFont typeface="DM Sans Medium"/>
              <a:buNone/>
            </a:pPr>
            <a:r>
              <a:rPr i="0" lang="en-US" sz="4000" u="none" cap="none" strike="noStrike">
                <a:solidFill>
                  <a:srgbClr val="161613"/>
                </a:solidFill>
              </a:rPr>
              <a:t>Principais Conceitos e Terminologia</a:t>
            </a:r>
            <a:endParaRPr i="0" sz="4000" u="none" cap="none" strike="noStrike"/>
          </a:p>
        </p:txBody>
      </p:sp>
      <p:sp>
        <p:nvSpPr>
          <p:cNvPr id="73" name="Google Shape;73;p3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Indivíduo</a:t>
            </a:r>
            <a:endParaRPr i="0" sz="2200" u="none" cap="none" strike="noStrike"/>
          </a:p>
        </p:txBody>
      </p:sp>
      <p:sp>
        <p:nvSpPr>
          <p:cNvPr id="74" name="Google Shape;74;p3"/>
          <p:cNvSpPr/>
          <p:nvPr/>
        </p:nvSpPr>
        <p:spPr>
          <a:xfrm>
            <a:off x="793790" y="4759762"/>
            <a:ext cx="284559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75" name="Google Shape;75;p3"/>
          <p:cNvSpPr/>
          <p:nvPr/>
        </p:nvSpPr>
        <p:spPr>
          <a:xfrm>
            <a:off x="4200406" y="41786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População</a:t>
            </a:r>
            <a:endParaRPr i="0" sz="2200" u="none" cap="none" strike="noStrike"/>
          </a:p>
        </p:txBody>
      </p:sp>
      <p:sp>
        <p:nvSpPr>
          <p:cNvPr id="76" name="Google Shape;76;p3"/>
          <p:cNvSpPr/>
          <p:nvPr/>
        </p:nvSpPr>
        <p:spPr>
          <a:xfrm>
            <a:off x="4200406" y="4759762"/>
            <a:ext cx="284559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77" name="Google Shape;77;p3"/>
          <p:cNvSpPr/>
          <p:nvPr/>
        </p:nvSpPr>
        <p:spPr>
          <a:xfrm>
            <a:off x="7607022" y="41786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Fitness</a:t>
            </a:r>
            <a:endParaRPr i="0" sz="2200" u="none" cap="none" strike="noStrike"/>
          </a:p>
        </p:txBody>
      </p:sp>
      <p:sp>
        <p:nvSpPr>
          <p:cNvPr id="78" name="Google Shape;78;p3"/>
          <p:cNvSpPr/>
          <p:nvPr/>
        </p:nvSpPr>
        <p:spPr>
          <a:xfrm>
            <a:off x="7607022" y="4759762"/>
            <a:ext cx="284559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79" name="Google Shape;79;p3"/>
          <p:cNvSpPr/>
          <p:nvPr/>
        </p:nvSpPr>
        <p:spPr>
          <a:xfrm>
            <a:off x="11013638" y="41786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Mutação</a:t>
            </a:r>
            <a:endParaRPr i="0" sz="2200" u="none" cap="none" strike="noStrike"/>
          </a:p>
        </p:txBody>
      </p:sp>
      <p:sp>
        <p:nvSpPr>
          <p:cNvPr id="80" name="Google Shape;80;p3"/>
          <p:cNvSpPr/>
          <p:nvPr/>
        </p:nvSpPr>
        <p:spPr>
          <a:xfrm>
            <a:off x="11013638" y="4759762"/>
            <a:ext cx="284559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81" name="Google Shape;81;p3"/>
          <p:cNvSpPr/>
          <p:nvPr/>
        </p:nvSpPr>
        <p:spPr>
          <a:xfrm>
            <a:off x="12819300" y="7265100"/>
            <a:ext cx="1811100" cy="964500"/>
          </a:xfrm>
          <a:prstGeom prst="rect">
            <a:avLst/>
          </a:prstGeom>
          <a:solidFill>
            <a:srgbClr val="F9F8F5"/>
          </a:solidFill>
          <a:ln cap="flat" cmpd="sng" w="9525">
            <a:solidFill>
              <a:srgbClr val="F9F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775930" y="609600"/>
            <a:ext cx="9463802" cy="692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87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4350"/>
              <a:buFont typeface="DM Sans Medium"/>
              <a:buNone/>
            </a:pPr>
            <a:r>
              <a:rPr i="0" lang="en-US" sz="4000" u="none" cap="none" strike="noStrike">
                <a:solidFill>
                  <a:srgbClr val="161613"/>
                </a:solidFill>
              </a:rPr>
              <a:t>Funcionamento Básico do Algoritmo</a:t>
            </a:r>
            <a:endParaRPr i="0" sz="4000" u="none" cap="none" strike="noStrike"/>
          </a:p>
        </p:txBody>
      </p:sp>
      <p:sp>
        <p:nvSpPr>
          <p:cNvPr id="88" name="Google Shape;88;p4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fmla="val 109102" name="adj"/>
            </a:avLst>
          </a:prstGeom>
          <a:solidFill>
            <a:srgbClr val="D3D1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3D1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7260610" y="2078117"/>
            <a:ext cx="109061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600"/>
              <a:buFont typeface="DM Sans Medium"/>
              <a:buNone/>
            </a:pPr>
            <a:r>
              <a:rPr i="0" lang="en-US" sz="2600" u="none" cap="none" strike="noStrike">
                <a:solidFill>
                  <a:srgbClr val="161613"/>
                </a:solidFill>
              </a:rPr>
              <a:t>1</a:t>
            </a:r>
            <a:endParaRPr i="0" sz="2600" u="none" cap="none" strike="noStrike"/>
          </a:p>
        </p:txBody>
      </p:sp>
      <p:sp>
        <p:nvSpPr>
          <p:cNvPr id="92" name="Google Shape;92;p4"/>
          <p:cNvSpPr/>
          <p:nvPr/>
        </p:nvSpPr>
        <p:spPr>
          <a:xfrm>
            <a:off x="3324701" y="1967389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150"/>
              <a:buFont typeface="DM Sans Medium"/>
              <a:buNone/>
            </a:pPr>
            <a:r>
              <a:rPr i="0" lang="en-US" sz="2150" u="none" cap="none" strike="noStrike">
                <a:solidFill>
                  <a:srgbClr val="161613"/>
                </a:solidFill>
              </a:rPr>
              <a:t>Inicialização</a:t>
            </a:r>
            <a:endParaRPr i="0" sz="2150" u="none" cap="none" strike="noStrike"/>
          </a:p>
        </p:txBody>
      </p:sp>
      <p:sp>
        <p:nvSpPr>
          <p:cNvPr id="93" name="Google Shape;93;p4"/>
          <p:cNvSpPr/>
          <p:nvPr/>
        </p:nvSpPr>
        <p:spPr>
          <a:xfrm>
            <a:off x="775930" y="2446853"/>
            <a:ext cx="5319951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i="0" sz="1700" u="none" cap="none" strike="noStrike"/>
          </a:p>
        </p:txBody>
      </p:sp>
      <p:sp>
        <p:nvSpPr>
          <p:cNvPr id="94" name="Google Shape;94;p4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3D1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7219295" y="3186589"/>
            <a:ext cx="191810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600"/>
              <a:buFont typeface="DM Sans Medium"/>
              <a:buNone/>
            </a:pPr>
            <a:r>
              <a:rPr i="0" lang="en-US" sz="2600" u="none" cap="none" strike="noStrike">
                <a:solidFill>
                  <a:srgbClr val="161613"/>
                </a:solidFill>
              </a:rPr>
              <a:t>2</a:t>
            </a:r>
            <a:endParaRPr i="0" sz="2600" u="none" cap="none" strike="noStrike"/>
          </a:p>
        </p:txBody>
      </p:sp>
      <p:sp>
        <p:nvSpPr>
          <p:cNvPr id="97" name="Google Shape;97;p4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150"/>
              <a:buFont typeface="DM Sans Medium"/>
              <a:buNone/>
            </a:pPr>
            <a:r>
              <a:rPr i="0" lang="en-US" sz="2150" u="none" cap="none" strike="noStrike">
                <a:solidFill>
                  <a:srgbClr val="161613"/>
                </a:solidFill>
              </a:rPr>
              <a:t>Avaliação</a:t>
            </a:r>
            <a:endParaRPr i="0" sz="2150" u="none" cap="none" strike="noStrike"/>
          </a:p>
        </p:txBody>
      </p:sp>
      <p:sp>
        <p:nvSpPr>
          <p:cNvPr id="98" name="Google Shape;98;p4"/>
          <p:cNvSpPr/>
          <p:nvPr/>
        </p:nvSpPr>
        <p:spPr>
          <a:xfrm>
            <a:off x="8534519" y="3555325"/>
            <a:ext cx="5319951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i="0" sz="1700" u="none" cap="none" strike="noStrike"/>
          </a:p>
        </p:txBody>
      </p:sp>
      <p:sp>
        <p:nvSpPr>
          <p:cNvPr id="99" name="Google Shape;99;p4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3D1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7216438" y="4184213"/>
            <a:ext cx="197525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600"/>
              <a:buFont typeface="DM Sans Medium"/>
              <a:buNone/>
            </a:pPr>
            <a:r>
              <a:rPr i="0" lang="en-US" sz="2600" u="none" cap="none" strike="noStrike">
                <a:solidFill>
                  <a:srgbClr val="161613"/>
                </a:solidFill>
              </a:rPr>
              <a:t>3</a:t>
            </a:r>
            <a:endParaRPr i="0" sz="2600" u="none" cap="none" strike="noStrike"/>
          </a:p>
        </p:txBody>
      </p:sp>
      <p:sp>
        <p:nvSpPr>
          <p:cNvPr id="102" name="Google Shape;102;p4"/>
          <p:cNvSpPr/>
          <p:nvPr/>
        </p:nvSpPr>
        <p:spPr>
          <a:xfrm>
            <a:off x="3324701" y="4073485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150"/>
              <a:buFont typeface="DM Sans Medium"/>
              <a:buNone/>
            </a:pPr>
            <a:r>
              <a:rPr i="0" lang="en-US" sz="2150" u="none" cap="none" strike="noStrike">
                <a:solidFill>
                  <a:srgbClr val="161613"/>
                </a:solidFill>
              </a:rPr>
              <a:t>Seleção</a:t>
            </a:r>
            <a:endParaRPr i="0" sz="2150" u="none" cap="none" strike="noStrike"/>
          </a:p>
        </p:txBody>
      </p:sp>
      <p:sp>
        <p:nvSpPr>
          <p:cNvPr id="103" name="Google Shape;103;p4"/>
          <p:cNvSpPr/>
          <p:nvPr/>
        </p:nvSpPr>
        <p:spPr>
          <a:xfrm>
            <a:off x="775930" y="4552950"/>
            <a:ext cx="5319951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i="0" sz="1700" u="none" cap="none" strike="noStrike"/>
          </a:p>
        </p:txBody>
      </p:sp>
      <p:sp>
        <p:nvSpPr>
          <p:cNvPr id="104" name="Google Shape;104;p4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3D1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7211913" y="5181838"/>
            <a:ext cx="206454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600"/>
              <a:buFont typeface="DM Sans Medium"/>
              <a:buNone/>
            </a:pPr>
            <a:r>
              <a:rPr i="0" lang="en-US" sz="2600" u="none" cap="none" strike="noStrike">
                <a:solidFill>
                  <a:srgbClr val="161613"/>
                </a:solidFill>
              </a:rPr>
              <a:t>4</a:t>
            </a:r>
            <a:endParaRPr i="0" sz="2600" u="none" cap="none" strike="noStrike"/>
          </a:p>
        </p:txBody>
      </p:sp>
      <p:sp>
        <p:nvSpPr>
          <p:cNvPr id="107" name="Google Shape;107;p4"/>
          <p:cNvSpPr/>
          <p:nvPr/>
        </p:nvSpPr>
        <p:spPr>
          <a:xfrm>
            <a:off x="8534519" y="5071110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150"/>
              <a:buFont typeface="DM Sans Medium"/>
              <a:buNone/>
            </a:pPr>
            <a:r>
              <a:rPr i="0" lang="en-US" sz="2150" u="none" cap="none" strike="noStrike">
                <a:solidFill>
                  <a:srgbClr val="161613"/>
                </a:solidFill>
              </a:rPr>
              <a:t>Reprodução</a:t>
            </a:r>
            <a:endParaRPr i="0" sz="2150" u="none" cap="none" strike="noStrike"/>
          </a:p>
        </p:txBody>
      </p:sp>
      <p:sp>
        <p:nvSpPr>
          <p:cNvPr id="108" name="Google Shape;108;p4"/>
          <p:cNvSpPr/>
          <p:nvPr/>
        </p:nvSpPr>
        <p:spPr>
          <a:xfrm>
            <a:off x="8534519" y="5550575"/>
            <a:ext cx="5319951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i="0" sz="1700" u="none" cap="none" strike="noStrike"/>
          </a:p>
        </p:txBody>
      </p:sp>
      <p:sp>
        <p:nvSpPr>
          <p:cNvPr id="109" name="Google Shape;109;p4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3D1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7213104" y="6179463"/>
            <a:ext cx="204192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600"/>
              <a:buFont typeface="DM Sans Medium"/>
              <a:buNone/>
            </a:pPr>
            <a:r>
              <a:rPr i="0" lang="en-US" sz="2600" u="none" cap="none" strike="noStrike">
                <a:solidFill>
                  <a:srgbClr val="161613"/>
                </a:solidFill>
              </a:rPr>
              <a:t>5</a:t>
            </a:r>
            <a:endParaRPr i="0" sz="2600" u="none" cap="none" strike="noStrike"/>
          </a:p>
        </p:txBody>
      </p:sp>
      <p:sp>
        <p:nvSpPr>
          <p:cNvPr id="112" name="Google Shape;112;p4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150"/>
              <a:buFont typeface="DM Sans Medium"/>
              <a:buNone/>
            </a:pPr>
            <a:r>
              <a:rPr i="0" lang="en-US" sz="2150" u="none" cap="none" strike="noStrike">
                <a:solidFill>
                  <a:srgbClr val="161613"/>
                </a:solidFill>
              </a:rPr>
              <a:t>Mutação</a:t>
            </a:r>
            <a:endParaRPr i="0" sz="2150" u="none" cap="none" strike="noStrike"/>
          </a:p>
        </p:txBody>
      </p:sp>
      <p:sp>
        <p:nvSpPr>
          <p:cNvPr id="113" name="Google Shape;113;p4"/>
          <p:cNvSpPr/>
          <p:nvPr/>
        </p:nvSpPr>
        <p:spPr>
          <a:xfrm>
            <a:off x="775930" y="6548199"/>
            <a:ext cx="5319951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i="0" sz="1700" u="none" cap="none" strike="noStrike"/>
          </a:p>
        </p:txBody>
      </p:sp>
      <p:sp>
        <p:nvSpPr>
          <p:cNvPr id="114" name="Google Shape;114;p4"/>
          <p:cNvSpPr/>
          <p:nvPr/>
        </p:nvSpPr>
        <p:spPr>
          <a:xfrm>
            <a:off x="12819300" y="7265100"/>
            <a:ext cx="1811100" cy="964500"/>
          </a:xfrm>
          <a:prstGeom prst="rect">
            <a:avLst/>
          </a:prstGeom>
          <a:solidFill>
            <a:srgbClr val="F9F8F5"/>
          </a:solidFill>
          <a:ln cap="flat" cmpd="sng" w="9525">
            <a:solidFill>
              <a:srgbClr val="F9F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793790" y="1760339"/>
            <a:ext cx="130428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4450"/>
              <a:buFont typeface="DM Sans Medium"/>
              <a:buNone/>
            </a:pPr>
            <a:r>
              <a:rPr i="0" lang="en-US" sz="4000" u="none" cap="none" strike="noStrike">
                <a:solidFill>
                  <a:srgbClr val="161613"/>
                </a:solidFill>
              </a:rPr>
              <a:t>Vantagens e Desvantagens das Estratégias Evolutivas</a:t>
            </a:r>
            <a:endParaRPr i="0" sz="4000" u="none" cap="none" strike="noStrike"/>
          </a:p>
        </p:txBody>
      </p:sp>
      <p:sp>
        <p:nvSpPr>
          <p:cNvPr id="121" name="Google Shape;121;p5"/>
          <p:cNvSpPr/>
          <p:nvPr/>
        </p:nvSpPr>
        <p:spPr>
          <a:xfrm>
            <a:off x="793790" y="374487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Vantagens</a:t>
            </a:r>
            <a:endParaRPr i="0" sz="2200" u="none" cap="none" strike="noStrike"/>
          </a:p>
        </p:txBody>
      </p:sp>
      <p:sp>
        <p:nvSpPr>
          <p:cNvPr id="122" name="Google Shape;122;p5"/>
          <p:cNvSpPr/>
          <p:nvPr/>
        </p:nvSpPr>
        <p:spPr>
          <a:xfrm>
            <a:off x="1156692" y="4326017"/>
            <a:ext cx="58818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Char char="•"/>
            </a:pPr>
            <a:r>
              <a:rPr i="0" lang="en-US" sz="2200" u="none" cap="none" strike="noStrike">
                <a:solidFill>
                  <a:srgbClr val="161613"/>
                </a:solidFill>
              </a:rPr>
              <a:t>Robusta</a:t>
            </a:r>
            <a:endParaRPr i="0" sz="2200" u="none" cap="none" strike="noStrike"/>
          </a:p>
        </p:txBody>
      </p:sp>
      <p:sp>
        <p:nvSpPr>
          <p:cNvPr id="123" name="Google Shape;123;p5"/>
          <p:cNvSpPr/>
          <p:nvPr/>
        </p:nvSpPr>
        <p:spPr>
          <a:xfrm>
            <a:off x="1156692" y="4768215"/>
            <a:ext cx="58818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Char char="•"/>
            </a:pPr>
            <a:r>
              <a:rPr i="0" lang="en-US" sz="2200" u="none" cap="none" strike="noStrike">
                <a:solidFill>
                  <a:srgbClr val="161613"/>
                </a:solidFill>
              </a:rPr>
              <a:t>Adapta-se bem</a:t>
            </a:r>
            <a:endParaRPr i="0" sz="2200" u="none" cap="none" strike="noStrike"/>
          </a:p>
        </p:txBody>
      </p:sp>
      <p:sp>
        <p:nvSpPr>
          <p:cNvPr id="124" name="Google Shape;124;p5"/>
          <p:cNvSpPr/>
          <p:nvPr/>
        </p:nvSpPr>
        <p:spPr>
          <a:xfrm>
            <a:off x="7599521" y="374487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Desvantagens</a:t>
            </a:r>
            <a:endParaRPr i="0" sz="2200" u="none" cap="none" strike="noStrike"/>
          </a:p>
        </p:txBody>
      </p:sp>
      <p:sp>
        <p:nvSpPr>
          <p:cNvPr id="125" name="Google Shape;125;p5"/>
          <p:cNvSpPr/>
          <p:nvPr/>
        </p:nvSpPr>
        <p:spPr>
          <a:xfrm>
            <a:off x="7962424" y="4326017"/>
            <a:ext cx="58818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Char char="•"/>
            </a:pPr>
            <a:r>
              <a:rPr i="0" lang="en-US" sz="2200" u="none" cap="none" strike="noStrike">
                <a:solidFill>
                  <a:srgbClr val="161613"/>
                </a:solidFill>
              </a:rPr>
              <a:t>Caro</a:t>
            </a:r>
            <a:endParaRPr i="0" sz="2200" u="none" cap="none" strike="noStrike"/>
          </a:p>
        </p:txBody>
      </p:sp>
      <p:sp>
        <p:nvSpPr>
          <p:cNvPr id="126" name="Google Shape;126;p5"/>
          <p:cNvSpPr/>
          <p:nvPr/>
        </p:nvSpPr>
        <p:spPr>
          <a:xfrm>
            <a:off x="7962424" y="4768215"/>
            <a:ext cx="58818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Char char="•"/>
            </a:pPr>
            <a:r>
              <a:rPr i="0" lang="en-US" sz="2200" u="none" cap="none" strike="noStrike">
                <a:solidFill>
                  <a:srgbClr val="161613"/>
                </a:solidFill>
              </a:rPr>
              <a:t>Alto número de parâmetros </a:t>
            </a:r>
            <a:endParaRPr i="0" sz="2200" u="none" cap="none" strike="noStrike"/>
          </a:p>
        </p:txBody>
      </p:sp>
      <p:sp>
        <p:nvSpPr>
          <p:cNvPr id="127" name="Google Shape;127;p5"/>
          <p:cNvSpPr/>
          <p:nvPr/>
        </p:nvSpPr>
        <p:spPr>
          <a:xfrm>
            <a:off x="7962424" y="5210413"/>
            <a:ext cx="58818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Char char="•"/>
            </a:pPr>
            <a:r>
              <a:rPr i="0" lang="en-US" sz="2200" u="none" cap="none" strike="noStrike">
                <a:solidFill>
                  <a:srgbClr val="161613"/>
                </a:solidFill>
              </a:rPr>
              <a:t>Lento</a:t>
            </a:r>
            <a:endParaRPr i="0" sz="2200" u="none" cap="none" strike="noStrike"/>
          </a:p>
        </p:txBody>
      </p:sp>
      <p:sp>
        <p:nvSpPr>
          <p:cNvPr id="128" name="Google Shape;128;p5"/>
          <p:cNvSpPr/>
          <p:nvPr/>
        </p:nvSpPr>
        <p:spPr>
          <a:xfrm>
            <a:off x="12819300" y="7265100"/>
            <a:ext cx="1811100" cy="964500"/>
          </a:xfrm>
          <a:prstGeom prst="rect">
            <a:avLst/>
          </a:prstGeom>
          <a:solidFill>
            <a:srgbClr val="F9F8F5"/>
          </a:solidFill>
          <a:ln cap="flat" cmpd="sng" w="9525">
            <a:solidFill>
              <a:srgbClr val="F9F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793790" y="2169914"/>
            <a:ext cx="720459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4450"/>
              <a:buFont typeface="DM Sans Medium"/>
              <a:buNone/>
            </a:pPr>
            <a:r>
              <a:rPr i="0" lang="en-US" sz="4000" u="none" cap="none" strike="noStrike">
                <a:solidFill>
                  <a:srgbClr val="161613"/>
                </a:solidFill>
              </a:rPr>
              <a:t>Aplicações e Casos de Uso</a:t>
            </a:r>
            <a:endParaRPr i="0" sz="4000" u="none" cap="none" strike="noStrike"/>
          </a:p>
        </p:txBody>
      </p:sp>
      <p:sp>
        <p:nvSpPr>
          <p:cNvPr id="135" name="Google Shape;135;p6"/>
          <p:cNvSpPr/>
          <p:nvPr/>
        </p:nvSpPr>
        <p:spPr>
          <a:xfrm>
            <a:off x="793790" y="3218855"/>
            <a:ext cx="6408063" cy="1306949"/>
          </a:xfrm>
          <a:prstGeom prst="roundRect">
            <a:avLst>
              <a:gd fmla="val 2603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020604" y="3445669"/>
            <a:ext cx="321718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Otimização de Sistemas</a:t>
            </a:r>
            <a:endParaRPr i="0" sz="2200" u="none" cap="none" strike="noStrike"/>
          </a:p>
        </p:txBody>
      </p:sp>
      <p:sp>
        <p:nvSpPr>
          <p:cNvPr id="137" name="Google Shape;137;p6"/>
          <p:cNvSpPr/>
          <p:nvPr/>
        </p:nvSpPr>
        <p:spPr>
          <a:xfrm>
            <a:off x="1020604" y="3936087"/>
            <a:ext cx="59544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38" name="Google Shape;138;p6"/>
          <p:cNvSpPr/>
          <p:nvPr/>
        </p:nvSpPr>
        <p:spPr>
          <a:xfrm>
            <a:off x="7428667" y="3218855"/>
            <a:ext cx="6408063" cy="1306949"/>
          </a:xfrm>
          <a:prstGeom prst="roundRect">
            <a:avLst>
              <a:gd fmla="val 2603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655481" y="344566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Robótica</a:t>
            </a:r>
            <a:endParaRPr i="0" sz="2200" u="none" cap="none" strike="noStrike"/>
          </a:p>
        </p:txBody>
      </p:sp>
      <p:sp>
        <p:nvSpPr>
          <p:cNvPr id="140" name="Google Shape;140;p6"/>
          <p:cNvSpPr/>
          <p:nvPr/>
        </p:nvSpPr>
        <p:spPr>
          <a:xfrm>
            <a:off x="7655481" y="3936087"/>
            <a:ext cx="59544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41" name="Google Shape;141;p6"/>
          <p:cNvSpPr/>
          <p:nvPr/>
        </p:nvSpPr>
        <p:spPr>
          <a:xfrm>
            <a:off x="793790" y="4752618"/>
            <a:ext cx="6408063" cy="1306949"/>
          </a:xfrm>
          <a:prstGeom prst="roundRect">
            <a:avLst>
              <a:gd fmla="val 2603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1020604" y="4979432"/>
            <a:ext cx="318968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Engenharia de Materiais</a:t>
            </a:r>
            <a:endParaRPr i="0" sz="2200" u="none" cap="none" strike="noStrike"/>
          </a:p>
        </p:txBody>
      </p:sp>
      <p:sp>
        <p:nvSpPr>
          <p:cNvPr id="143" name="Google Shape;143;p6"/>
          <p:cNvSpPr/>
          <p:nvPr/>
        </p:nvSpPr>
        <p:spPr>
          <a:xfrm>
            <a:off x="1020604" y="5469850"/>
            <a:ext cx="59544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44" name="Google Shape;144;p6"/>
          <p:cNvSpPr/>
          <p:nvPr/>
        </p:nvSpPr>
        <p:spPr>
          <a:xfrm>
            <a:off x="7428667" y="4752618"/>
            <a:ext cx="6408063" cy="1306949"/>
          </a:xfrm>
          <a:prstGeom prst="roundRect">
            <a:avLst>
              <a:gd fmla="val 2603" name="adj"/>
            </a:avLst>
          </a:prstGeom>
          <a:solidFill>
            <a:srgbClr val="ED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7655481" y="497943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Bioinformática</a:t>
            </a:r>
            <a:endParaRPr i="0" sz="2200" u="none" cap="none" strike="noStrike"/>
          </a:p>
        </p:txBody>
      </p:sp>
      <p:sp>
        <p:nvSpPr>
          <p:cNvPr id="146" name="Google Shape;146;p6"/>
          <p:cNvSpPr/>
          <p:nvPr/>
        </p:nvSpPr>
        <p:spPr>
          <a:xfrm>
            <a:off x="7655481" y="5469850"/>
            <a:ext cx="59544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47" name="Google Shape;147;p6"/>
          <p:cNvSpPr/>
          <p:nvPr/>
        </p:nvSpPr>
        <p:spPr>
          <a:xfrm>
            <a:off x="12819300" y="7265100"/>
            <a:ext cx="1811100" cy="964500"/>
          </a:xfrm>
          <a:prstGeom prst="rect">
            <a:avLst/>
          </a:prstGeom>
          <a:solidFill>
            <a:srgbClr val="F9F8F5"/>
          </a:solidFill>
          <a:ln cap="flat" cmpd="sng" w="9525">
            <a:solidFill>
              <a:srgbClr val="F9F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793790" y="2725698"/>
            <a:ext cx="980991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4450"/>
              <a:buFont typeface="DM Sans Medium"/>
              <a:buNone/>
            </a:pPr>
            <a:r>
              <a:rPr i="0" lang="en-US" sz="4000" u="none" cap="none" strike="noStrike">
                <a:solidFill>
                  <a:srgbClr val="161613"/>
                </a:solidFill>
              </a:rPr>
              <a:t>Implementação Prática do Algoritmo</a:t>
            </a:r>
            <a:endParaRPr i="0" sz="4000" u="none" cap="none" strike="noStrike"/>
          </a:p>
        </p:txBody>
      </p:sp>
      <p:sp>
        <p:nvSpPr>
          <p:cNvPr id="154" name="Google Shape;154;p7"/>
          <p:cNvSpPr/>
          <p:nvPr/>
        </p:nvSpPr>
        <p:spPr>
          <a:xfrm>
            <a:off x="793790" y="4001453"/>
            <a:ext cx="284880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Abordagem Genética</a:t>
            </a:r>
            <a:endParaRPr i="0" sz="2200" u="none" cap="none" strike="noStrike"/>
          </a:p>
        </p:txBody>
      </p:sp>
      <p:sp>
        <p:nvSpPr>
          <p:cNvPr id="155" name="Google Shape;155;p7"/>
          <p:cNvSpPr/>
          <p:nvPr/>
        </p:nvSpPr>
        <p:spPr>
          <a:xfrm>
            <a:off x="793790" y="4582597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56" name="Google Shape;156;p7"/>
          <p:cNvSpPr/>
          <p:nvPr/>
        </p:nvSpPr>
        <p:spPr>
          <a:xfrm>
            <a:off x="5332928" y="4001453"/>
            <a:ext cx="363652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Abordagem de Busca Local</a:t>
            </a:r>
            <a:endParaRPr i="0" sz="2200" u="none" cap="none" strike="noStrike"/>
          </a:p>
        </p:txBody>
      </p:sp>
      <p:sp>
        <p:nvSpPr>
          <p:cNvPr id="157" name="Google Shape;157;p7"/>
          <p:cNvSpPr/>
          <p:nvPr/>
        </p:nvSpPr>
        <p:spPr>
          <a:xfrm>
            <a:off x="5332928" y="4582597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58" name="Google Shape;158;p7"/>
          <p:cNvSpPr/>
          <p:nvPr/>
        </p:nvSpPr>
        <p:spPr>
          <a:xfrm>
            <a:off x="9872067" y="4001453"/>
            <a:ext cx="3978116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Abordagem de Otimização Gradiente</a:t>
            </a:r>
            <a:endParaRPr i="0" sz="2200" u="none" cap="none" strike="noStrike"/>
          </a:p>
        </p:txBody>
      </p:sp>
      <p:sp>
        <p:nvSpPr>
          <p:cNvPr id="159" name="Google Shape;159;p7"/>
          <p:cNvSpPr/>
          <p:nvPr/>
        </p:nvSpPr>
        <p:spPr>
          <a:xfrm>
            <a:off x="9872067" y="4936927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60" name="Google Shape;160;p7"/>
          <p:cNvSpPr/>
          <p:nvPr/>
        </p:nvSpPr>
        <p:spPr>
          <a:xfrm>
            <a:off x="12819300" y="7265100"/>
            <a:ext cx="1811100" cy="964500"/>
          </a:xfrm>
          <a:prstGeom prst="rect">
            <a:avLst/>
          </a:prstGeom>
          <a:solidFill>
            <a:srgbClr val="F9F8F5"/>
          </a:solidFill>
          <a:ln cap="flat" cmpd="sng" w="9525">
            <a:solidFill>
              <a:srgbClr val="F9F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793790" y="2591038"/>
            <a:ext cx="914257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4450"/>
              <a:buFont typeface="DM Sans Medium"/>
              <a:buNone/>
            </a:pPr>
            <a:r>
              <a:rPr i="0" lang="en-US" sz="4000" u="none" cap="none" strike="noStrike">
                <a:solidFill>
                  <a:srgbClr val="161613"/>
                </a:solidFill>
              </a:rPr>
              <a:t>Conclusão e Considerações Finais</a:t>
            </a:r>
            <a:endParaRPr i="0" sz="4000" u="none" cap="none" strike="noStrike"/>
          </a:p>
        </p:txBody>
      </p:sp>
      <p:sp>
        <p:nvSpPr>
          <p:cNvPr id="167" name="Google Shape;167;p8"/>
          <p:cNvSpPr/>
          <p:nvPr/>
        </p:nvSpPr>
        <p:spPr>
          <a:xfrm>
            <a:off x="793790" y="3753326"/>
            <a:ext cx="4120753" cy="748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5850"/>
              <a:buFont typeface="DM Sans Medium"/>
              <a:buNone/>
            </a:pPr>
            <a:r>
              <a:rPr i="0" lang="en-US" sz="5850" u="none" cap="none" strike="noStrike">
                <a:solidFill>
                  <a:srgbClr val="161613"/>
                </a:solidFill>
              </a:rPr>
              <a:t>1</a:t>
            </a:r>
            <a:endParaRPr i="0" sz="5850" u="none" cap="none" strike="noStrike"/>
          </a:p>
        </p:txBody>
      </p:sp>
      <p:sp>
        <p:nvSpPr>
          <p:cNvPr id="168" name="Google Shape;168;p8"/>
          <p:cNvSpPr/>
          <p:nvPr/>
        </p:nvSpPr>
        <p:spPr>
          <a:xfrm>
            <a:off x="1436489" y="478512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Otimização Robusta</a:t>
            </a:r>
            <a:endParaRPr i="0" sz="2200" u="none" cap="none" strike="noStrike"/>
          </a:p>
        </p:txBody>
      </p:sp>
      <p:sp>
        <p:nvSpPr>
          <p:cNvPr id="169" name="Google Shape;169;p8"/>
          <p:cNvSpPr/>
          <p:nvPr/>
        </p:nvSpPr>
        <p:spPr>
          <a:xfrm>
            <a:off x="793790" y="5275540"/>
            <a:ext cx="41207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70" name="Google Shape;170;p8"/>
          <p:cNvSpPr/>
          <p:nvPr/>
        </p:nvSpPr>
        <p:spPr>
          <a:xfrm>
            <a:off x="5254704" y="3753326"/>
            <a:ext cx="4120872" cy="748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5850"/>
              <a:buFont typeface="DM Sans Medium"/>
              <a:buNone/>
            </a:pPr>
            <a:r>
              <a:rPr i="0" lang="en-US" sz="5850" u="none" cap="none" strike="noStrike">
                <a:solidFill>
                  <a:srgbClr val="161613"/>
                </a:solidFill>
              </a:rPr>
              <a:t>2</a:t>
            </a:r>
            <a:endParaRPr i="0" sz="5850" u="none" cap="none" strike="noStrike"/>
          </a:p>
        </p:txBody>
      </p:sp>
      <p:sp>
        <p:nvSpPr>
          <p:cNvPr id="171" name="Google Shape;171;p8"/>
          <p:cNvSpPr/>
          <p:nvPr/>
        </p:nvSpPr>
        <p:spPr>
          <a:xfrm>
            <a:off x="5825252" y="4785122"/>
            <a:ext cx="297965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Desempenho Superior</a:t>
            </a:r>
            <a:endParaRPr i="0" sz="2200" u="none" cap="none" strike="noStrike"/>
          </a:p>
        </p:txBody>
      </p:sp>
      <p:sp>
        <p:nvSpPr>
          <p:cNvPr id="172" name="Google Shape;172;p8"/>
          <p:cNvSpPr/>
          <p:nvPr/>
        </p:nvSpPr>
        <p:spPr>
          <a:xfrm>
            <a:off x="5254704" y="5275540"/>
            <a:ext cx="412087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73" name="Google Shape;173;p8"/>
          <p:cNvSpPr/>
          <p:nvPr/>
        </p:nvSpPr>
        <p:spPr>
          <a:xfrm>
            <a:off x="9715738" y="3753326"/>
            <a:ext cx="4120753" cy="748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5850"/>
              <a:buFont typeface="DM Sans Medium"/>
              <a:buNone/>
            </a:pPr>
            <a:r>
              <a:rPr i="0" lang="en-US" sz="5850" u="none" cap="none" strike="noStrike">
                <a:solidFill>
                  <a:srgbClr val="161613"/>
                </a:solidFill>
              </a:rPr>
              <a:t>3</a:t>
            </a:r>
            <a:endParaRPr i="0" sz="5850" u="none" cap="none" strike="noStrike"/>
          </a:p>
        </p:txBody>
      </p:sp>
      <p:sp>
        <p:nvSpPr>
          <p:cNvPr id="174" name="Google Shape;174;p8"/>
          <p:cNvSpPr/>
          <p:nvPr/>
        </p:nvSpPr>
        <p:spPr>
          <a:xfrm>
            <a:off x="10192345" y="4785122"/>
            <a:ext cx="316753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200"/>
              <a:buFont typeface="DM Sans Medium"/>
              <a:buNone/>
            </a:pPr>
            <a:r>
              <a:rPr i="0" lang="en-US" sz="2200" u="none" cap="none" strike="noStrike">
                <a:solidFill>
                  <a:srgbClr val="161613"/>
                </a:solidFill>
              </a:rPr>
              <a:t>Considerações Práticas</a:t>
            </a:r>
            <a:endParaRPr i="0" sz="2200" u="none" cap="none" strike="noStrike"/>
          </a:p>
        </p:txBody>
      </p:sp>
      <p:sp>
        <p:nvSpPr>
          <p:cNvPr id="175" name="Google Shape;175;p8"/>
          <p:cNvSpPr/>
          <p:nvPr/>
        </p:nvSpPr>
        <p:spPr>
          <a:xfrm>
            <a:off x="9715738" y="5275540"/>
            <a:ext cx="41207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i="0" sz="1750" u="none" cap="none" strike="noStrike"/>
          </a:p>
        </p:txBody>
      </p:sp>
      <p:sp>
        <p:nvSpPr>
          <p:cNvPr id="176" name="Google Shape;176;p8"/>
          <p:cNvSpPr/>
          <p:nvPr/>
        </p:nvSpPr>
        <p:spPr>
          <a:xfrm>
            <a:off x="12819300" y="7265100"/>
            <a:ext cx="1811100" cy="964500"/>
          </a:xfrm>
          <a:prstGeom prst="rect">
            <a:avLst/>
          </a:prstGeom>
          <a:solidFill>
            <a:srgbClr val="F9F8F5"/>
          </a:solidFill>
          <a:ln cap="flat" cmpd="sng" w="9525">
            <a:solidFill>
              <a:srgbClr val="F9F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2024-10-09T23:36:51Z</dcterms:created>
  <dc:creator>PptxGenJS</dc:creator>
</cp:coreProperties>
</file>