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64"/>
  </p:notesMasterIdLst>
  <p:sldIdLst>
    <p:sldId id="327" r:id="rId2"/>
    <p:sldId id="276" r:id="rId3"/>
    <p:sldId id="823" r:id="rId4"/>
    <p:sldId id="277" r:id="rId5"/>
    <p:sldId id="278" r:id="rId6"/>
    <p:sldId id="279" r:id="rId7"/>
    <p:sldId id="280" r:id="rId8"/>
    <p:sldId id="281" r:id="rId9"/>
    <p:sldId id="264" r:id="rId10"/>
    <p:sldId id="265" r:id="rId11"/>
    <p:sldId id="282" r:id="rId12"/>
    <p:sldId id="825" r:id="rId13"/>
    <p:sldId id="283" r:id="rId14"/>
    <p:sldId id="284" r:id="rId15"/>
    <p:sldId id="285" r:id="rId16"/>
    <p:sldId id="286" r:id="rId17"/>
    <p:sldId id="271" r:id="rId18"/>
    <p:sldId id="287" r:id="rId19"/>
    <p:sldId id="826" r:id="rId20"/>
    <p:sldId id="827" r:id="rId21"/>
    <p:sldId id="828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824" r:id="rId62"/>
    <p:sldId id="829" r:id="rId6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2.Welcome HelloWorld" id="{8AF4A08E-06FF-4331-9302-B1DEA01592EF}">
          <p14:sldIdLst>
            <p14:sldId id="327"/>
            <p14:sldId id="276"/>
            <p14:sldId id="823"/>
            <p14:sldId id="277"/>
            <p14:sldId id="278"/>
            <p14:sldId id="279"/>
            <p14:sldId id="280"/>
            <p14:sldId id="281"/>
            <p14:sldId id="264"/>
            <p14:sldId id="265"/>
            <p14:sldId id="282"/>
            <p14:sldId id="825"/>
            <p14:sldId id="283"/>
            <p14:sldId id="284"/>
            <p14:sldId id="285"/>
            <p14:sldId id="286"/>
            <p14:sldId id="271"/>
            <p14:sldId id="287"/>
            <p14:sldId id="826"/>
            <p14:sldId id="827"/>
            <p14:sldId id="828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824"/>
            <p14:sldId id="829"/>
          </p14:sldIdLst>
        </p14:section>
        <p14:section name="기본 구역" id="{80B41E71-C1CF-43BD-8244-5C578E48F5A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86" d="100"/>
          <a:sy n="86" d="100"/>
        </p:scale>
        <p:origin x="114" y="8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929750" y="1524000"/>
            <a:ext cx="10332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Welcome HelloWorld</a:t>
            </a:r>
            <a:endParaRPr lang="ko-KR" altLang="en-US" sz="8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4B5F77-5597-40F8-B03B-FAA9BF2F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C35622-4951-48DD-A1BC-C79235949871}"/>
              </a:ext>
            </a:extLst>
          </p:cNvPr>
          <p:cNvSpPr txBox="1"/>
          <p:nvPr/>
        </p:nvSpPr>
        <p:spPr>
          <a:xfrm>
            <a:off x="1925032" y="5994400"/>
            <a:ext cx="3084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Basic Class 2 of</a:t>
            </a:r>
            <a:r>
              <a:rPr lang="ko-KR" altLang="en-US" sz="3200" dirty="0"/>
              <a:t> </a:t>
            </a:r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FB09CF8-205A-4F35-A7ED-1050973B7586}"/>
              </a:ext>
            </a:extLst>
          </p:cNvPr>
          <p:cNvSpPr txBox="1"/>
          <p:nvPr/>
        </p:nvSpPr>
        <p:spPr>
          <a:xfrm>
            <a:off x="5486400" y="3425691"/>
            <a:ext cx="4667718" cy="18517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변수란</a:t>
            </a:r>
            <a:r>
              <a:rPr sz="2400" dirty="0">
                <a:latin typeface="Malgun Gothic"/>
                <a:cs typeface="Malgun Gothic"/>
              </a:rPr>
              <a:t>?</a:t>
            </a:r>
          </a:p>
          <a:p>
            <a:pPr marL="342900" marR="5080" indent="-342900" algn="r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변수 입력과 출력</a:t>
            </a:r>
            <a:endParaRPr sz="2400" dirty="0">
              <a:latin typeface="Malgun Gothic"/>
              <a:cs typeface="Malgun Gothic"/>
            </a:endParaRPr>
          </a:p>
          <a:p>
            <a:pPr marL="342900" marR="5080" lvl="1" indent="-342900" algn="r">
              <a:lnSpc>
                <a:spcPct val="100000"/>
              </a:lnSpc>
              <a:spcBef>
                <a:spcPts val="705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문자열과 숫자 데이터</a:t>
            </a:r>
            <a:endParaRPr sz="2400" dirty="0">
              <a:latin typeface="Malgun Gothic"/>
              <a:cs typeface="Malgun Gothic"/>
            </a:endParaRPr>
          </a:p>
          <a:p>
            <a:pPr marL="342900" marR="5080" indent="-342900" algn="r">
              <a:lnSpc>
                <a:spcPct val="100000"/>
              </a:lnSpc>
              <a:spcBef>
                <a:spcPts val="71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ko-KR" altLang="en-US" sz="2400" dirty="0">
                <a:latin typeface="Malgun Gothic"/>
                <a:cs typeface="Malgun Gothic"/>
              </a:rPr>
              <a:t>숫자 연산자 및 기타 연산자</a:t>
            </a:r>
            <a:endParaRPr sz="24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8326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312" y="454756"/>
            <a:ext cx="304728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실수형 숫자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477010" y="1933066"/>
            <a:ext cx="104863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실수형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(Floating Point) : -0.37, -33.0, 37.33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에서와 같이 소수점을 가진 숫자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14194" y="2532964"/>
          <a:ext cx="8482965" cy="3459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914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128.8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38 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</a:t>
                      </a:r>
                      <a:r>
                        <a:rPr sz="2000" b="0" spc="6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222.4764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-55.6764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2/3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5390515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0.6666666666666666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5358130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print('%.2f'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a) 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0.67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5"/>
            <a:ext cx="5013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변수의 형 알아보기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6526" y="2363610"/>
          <a:ext cx="8424545" cy="312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27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</a:t>
                      </a:r>
                      <a:r>
                        <a:rPr sz="20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=123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type(a)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&lt;class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'int'&gt;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123.45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type(b)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&lt;class</a:t>
                      </a:r>
                      <a:r>
                        <a:rPr sz="2000" b="0" spc="2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'float'&gt;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362422"/>
            <a:ext cx="98906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데이터 타입의 예시</a:t>
            </a:r>
            <a:r>
              <a:rPr lang="en-US" altLang="ko-KR" spc="-5" dirty="0"/>
              <a:t>( </a:t>
            </a:r>
            <a:r>
              <a:rPr lang="ko-KR" altLang="en-US" spc="-5" dirty="0"/>
              <a:t>자료형 기본 개념</a:t>
            </a:r>
            <a:r>
              <a:rPr lang="en-US" altLang="ko-KR" spc="-5" dirty="0"/>
              <a:t>)</a:t>
            </a:r>
            <a:endParaRPr spc="-5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3B16E-FA8A-4511-B111-1CCE890B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514600"/>
            <a:ext cx="8610600" cy="2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3032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숫자 연산자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524000" y="2326703"/>
            <a:ext cx="8556625" cy="275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사칙 연산자 </a:t>
            </a:r>
            <a:r>
              <a:rPr sz="2800" spc="-145" dirty="0">
                <a:latin typeface="UKIJ CJK"/>
                <a:cs typeface="UKIJ CJK"/>
              </a:rPr>
              <a:t>: </a:t>
            </a:r>
            <a:r>
              <a:rPr sz="2800" spc="45" dirty="0">
                <a:latin typeface="WenQuanYi Micro Hei Mono"/>
                <a:cs typeface="WenQuanYi Micro Hei Mono"/>
              </a:rPr>
              <a:t>더하기</a:t>
            </a:r>
            <a:r>
              <a:rPr sz="2800" spc="45" dirty="0">
                <a:latin typeface="UKIJ CJK"/>
                <a:cs typeface="UKIJ CJK"/>
              </a:rPr>
              <a:t>(+), </a:t>
            </a:r>
            <a:r>
              <a:rPr sz="2800" spc="25" dirty="0">
                <a:latin typeface="WenQuanYi Micro Hei Mono"/>
                <a:cs typeface="WenQuanYi Micro Hei Mono"/>
              </a:rPr>
              <a:t>빼기</a:t>
            </a:r>
            <a:r>
              <a:rPr sz="2800" spc="25" dirty="0">
                <a:latin typeface="UKIJ CJK"/>
                <a:cs typeface="UKIJ CJK"/>
              </a:rPr>
              <a:t>(-), </a:t>
            </a:r>
            <a:r>
              <a:rPr sz="2800" spc="-65" dirty="0">
                <a:latin typeface="WenQuanYi Micro Hei Mono"/>
                <a:cs typeface="WenQuanYi Micro Hei Mono"/>
              </a:rPr>
              <a:t>곱하기</a:t>
            </a:r>
            <a:r>
              <a:rPr sz="2800" spc="-65" dirty="0">
                <a:latin typeface="UKIJ CJK"/>
                <a:cs typeface="UKIJ CJK"/>
              </a:rPr>
              <a:t>(*),</a:t>
            </a:r>
            <a:r>
              <a:rPr sz="2800" spc="-254" dirty="0">
                <a:latin typeface="UKIJ CJK"/>
                <a:cs typeface="UKIJ CJK"/>
              </a:rPr>
              <a:t> </a:t>
            </a:r>
            <a:r>
              <a:rPr sz="2800" spc="5" dirty="0">
                <a:latin typeface="WenQuanYi Micro Hei Mono"/>
                <a:cs typeface="WenQuanYi Micro Hei Mono"/>
              </a:rPr>
              <a:t>나누기</a:t>
            </a:r>
            <a:r>
              <a:rPr sz="2800" spc="5" dirty="0">
                <a:latin typeface="UKIJ CJK"/>
                <a:cs typeface="UKIJ CJK"/>
              </a:rPr>
              <a:t>(/)</a:t>
            </a:r>
            <a:endParaRPr sz="2800" dirty="0">
              <a:latin typeface="UKIJ CJK"/>
              <a:cs typeface="UKIJ CJK"/>
            </a:endParaRPr>
          </a:p>
          <a:p>
            <a:pPr marL="241300" indent="-229235">
              <a:lnSpc>
                <a:spcPct val="100000"/>
              </a:lnSpc>
              <a:spcBef>
                <a:spcPts val="2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나머지</a:t>
            </a:r>
            <a:r>
              <a:rPr sz="2800" spc="-695" dirty="0">
                <a:latin typeface="WenQuanYi Micro Hei Mono"/>
                <a:cs typeface="WenQuanYi Micro Hei Mono"/>
              </a:rPr>
              <a:t> </a:t>
            </a:r>
            <a:r>
              <a:rPr sz="2800" spc="5" dirty="0">
                <a:latin typeface="WenQuanYi Micro Hei Mono"/>
                <a:cs typeface="WenQuanYi Micro Hei Mono"/>
              </a:rPr>
              <a:t>연산자</a:t>
            </a:r>
            <a:r>
              <a:rPr sz="2800" spc="5" dirty="0">
                <a:latin typeface="UKIJ CJK"/>
                <a:cs typeface="UKIJ CJK"/>
              </a:rPr>
              <a:t>(%)</a:t>
            </a:r>
            <a:r>
              <a:rPr sz="2800" spc="260" dirty="0">
                <a:latin typeface="UKIJ CJK"/>
                <a:cs typeface="UKIJ CJK"/>
              </a:rPr>
              <a:t> </a:t>
            </a:r>
            <a:r>
              <a:rPr sz="2800" spc="-145" dirty="0">
                <a:latin typeface="UKIJ CJK"/>
                <a:cs typeface="UKIJ CJK"/>
              </a:rPr>
              <a:t>:</a:t>
            </a:r>
            <a:r>
              <a:rPr sz="2800" spc="235" dirty="0">
                <a:latin typeface="UKIJ CJK"/>
                <a:cs typeface="UKIJ CJK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어떤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수로</a:t>
            </a:r>
            <a:r>
              <a:rPr sz="2800" spc="-695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나눈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나머지를</a:t>
            </a:r>
            <a:r>
              <a:rPr sz="2800" spc="-68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계산</a:t>
            </a:r>
            <a:endParaRPr sz="2800" dirty="0">
              <a:latin typeface="WenQuanYi Micro Hei Mono"/>
              <a:cs typeface="WenQuanYi Micro Hei Mono"/>
            </a:endParaRPr>
          </a:p>
          <a:p>
            <a:pPr marL="241300" indent="-2292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소수점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절삭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15" dirty="0">
                <a:latin typeface="WenQuanYi Micro Hei Mono"/>
                <a:cs typeface="WenQuanYi Micro Hei Mono"/>
              </a:rPr>
              <a:t>연산자</a:t>
            </a:r>
            <a:r>
              <a:rPr sz="2800" spc="15" dirty="0">
                <a:latin typeface="UKIJ CJK"/>
                <a:cs typeface="UKIJ CJK"/>
              </a:rPr>
              <a:t>(//)</a:t>
            </a:r>
            <a:r>
              <a:rPr sz="2800" spc="280" dirty="0">
                <a:latin typeface="UKIJ CJK"/>
                <a:cs typeface="UKIJ CJK"/>
              </a:rPr>
              <a:t> </a:t>
            </a:r>
            <a:r>
              <a:rPr sz="2800" spc="-145" dirty="0">
                <a:latin typeface="UKIJ CJK"/>
                <a:cs typeface="UKIJ CJK"/>
              </a:rPr>
              <a:t>:</a:t>
            </a:r>
            <a:r>
              <a:rPr sz="2800" spc="240" dirty="0">
                <a:latin typeface="UKIJ CJK"/>
                <a:cs typeface="UKIJ CJK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소수점</a:t>
            </a:r>
            <a:r>
              <a:rPr sz="2800" spc="-69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이하를</a:t>
            </a:r>
            <a:r>
              <a:rPr sz="2800" spc="-680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절삭</a:t>
            </a:r>
            <a:endParaRPr sz="2800" dirty="0">
              <a:latin typeface="WenQuanYi Micro Hei Mono"/>
              <a:cs typeface="WenQuanYi Micro Hei Mono"/>
            </a:endParaRPr>
          </a:p>
          <a:p>
            <a:pPr marL="241300" indent="-228600">
              <a:lnSpc>
                <a:spcPct val="100000"/>
              </a:lnSpc>
              <a:spcBef>
                <a:spcPts val="2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WenQuanYi Micro Hei Mono"/>
                <a:cs typeface="WenQuanYi Micro Hei Mono"/>
              </a:rPr>
              <a:t>제곱 </a:t>
            </a:r>
            <a:r>
              <a:rPr sz="2800" spc="-105" dirty="0">
                <a:latin typeface="WenQuanYi Micro Hei Mono"/>
                <a:cs typeface="WenQuanYi Micro Hei Mono"/>
              </a:rPr>
              <a:t>연산자</a:t>
            </a:r>
            <a:r>
              <a:rPr sz="2800" spc="-105" dirty="0">
                <a:latin typeface="UKIJ CJK"/>
                <a:cs typeface="UKIJ CJK"/>
              </a:rPr>
              <a:t>(**) </a:t>
            </a:r>
            <a:r>
              <a:rPr sz="2800" spc="-145" dirty="0">
                <a:latin typeface="UKIJ CJK"/>
                <a:cs typeface="UKIJ CJK"/>
              </a:rPr>
              <a:t>: </a:t>
            </a:r>
            <a:r>
              <a:rPr sz="2800" spc="-5" dirty="0">
                <a:latin typeface="WenQuanYi Micro Hei Mono"/>
                <a:cs typeface="WenQuanYi Micro Hei Mono"/>
              </a:rPr>
              <a:t>어떤 수의</a:t>
            </a:r>
            <a:r>
              <a:rPr sz="2800" spc="-1305" dirty="0">
                <a:latin typeface="WenQuanYi Micro Hei Mono"/>
                <a:cs typeface="WenQuanYi Micro Hei Mono"/>
              </a:rPr>
              <a:t> </a:t>
            </a:r>
            <a:r>
              <a:rPr sz="2800" spc="-5" dirty="0">
                <a:latin typeface="WenQuanYi Micro Hei Mono"/>
                <a:cs typeface="WenQuanYi Micro Hei Mono"/>
              </a:rPr>
              <a:t>제곱</a:t>
            </a:r>
            <a:endParaRPr sz="2800" dirty="0">
              <a:latin typeface="WenQuanYi Micro Hei Mono"/>
              <a:cs typeface="WenQuanYi Micro Hei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5066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사칙 연산자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229" dirty="0">
                <a:latin typeface="UKIJ CJK"/>
                <a:cs typeface="UKIJ CJK"/>
              </a:rPr>
              <a:t>+, </a:t>
            </a:r>
            <a:r>
              <a:rPr spc="114" dirty="0">
                <a:latin typeface="UKIJ CJK"/>
                <a:cs typeface="UKIJ CJK"/>
              </a:rPr>
              <a:t>-,</a:t>
            </a:r>
            <a:r>
              <a:rPr spc="-270" dirty="0">
                <a:latin typeface="UKIJ CJK"/>
                <a:cs typeface="UKIJ CJK"/>
              </a:rPr>
              <a:t> </a:t>
            </a:r>
            <a:r>
              <a:rPr spc="-325" dirty="0">
                <a:latin typeface="UKIJ CJK"/>
                <a:cs typeface="UKIJ CJK"/>
              </a:rPr>
              <a:t>*, </a:t>
            </a:r>
            <a:r>
              <a:rPr spc="80" dirty="0">
                <a:latin typeface="UKIJ CJK"/>
                <a:cs typeface="UKIJ CJK"/>
              </a:rPr>
              <a:t>/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55800" y="2286000"/>
          <a:ext cx="8280400" cy="4286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70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④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⑤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239510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610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 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)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900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</a:t>
                      </a:r>
                      <a:r>
                        <a:rPr sz="2000" b="0" spc="509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218555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print(b) 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8.0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type(a)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&lt;class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'int'&gt;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type(b)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&lt;class</a:t>
                      </a:r>
                      <a:r>
                        <a:rPr sz="2000" b="0" spc="2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'float'&gt;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4147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나머지 연산자</a:t>
            </a:r>
            <a:r>
              <a:rPr spc="-148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45" dirty="0">
                <a:latin typeface="UKIJ CJK"/>
                <a:cs typeface="UKIJ CJK"/>
              </a:rPr>
              <a:t>%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7405" y="2394585"/>
          <a:ext cx="7997190" cy="3956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11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17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-2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5976620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29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1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5955030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print(b)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5989955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print(c)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5319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소수점</a:t>
            </a:r>
            <a:r>
              <a:rPr spc="-1000" dirty="0"/>
              <a:t> </a:t>
            </a:r>
            <a:r>
              <a:rPr spc="-5" dirty="0"/>
              <a:t>절삭</a:t>
            </a:r>
            <a:r>
              <a:rPr spc="-1010" dirty="0"/>
              <a:t> </a:t>
            </a:r>
            <a:r>
              <a:rPr spc="-5" dirty="0"/>
              <a:t>연산자</a:t>
            </a:r>
            <a:r>
              <a:rPr spc="-994" dirty="0"/>
              <a:t> </a:t>
            </a:r>
            <a:r>
              <a:rPr spc="-204" dirty="0">
                <a:latin typeface="UKIJ CJK"/>
                <a:cs typeface="UKIJ CJK"/>
              </a:rPr>
              <a:t>:</a:t>
            </a:r>
            <a:r>
              <a:rPr spc="340" dirty="0">
                <a:latin typeface="UKIJ CJK"/>
                <a:cs typeface="UKIJ CJK"/>
              </a:rPr>
              <a:t> </a:t>
            </a:r>
            <a:r>
              <a:rPr spc="80" dirty="0">
                <a:latin typeface="UKIJ CJK"/>
                <a:cs typeface="UKIJ CJK"/>
              </a:rPr>
              <a:t>//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45741" y="2819400"/>
          <a:ext cx="7997190" cy="1995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63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3.33333333333335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//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3645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제곱 연산자</a:t>
            </a:r>
            <a:r>
              <a:rPr spc="-147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-515" dirty="0">
                <a:latin typeface="UKIJ CJK"/>
                <a:cs typeface="UKIJ CJK"/>
              </a:rPr>
              <a:t>**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8357" y="2667000"/>
          <a:ext cx="7995285" cy="2004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436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2**3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6350635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3**4 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81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362423"/>
            <a:ext cx="798566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숫자</a:t>
            </a:r>
            <a:r>
              <a:rPr lang="en-US" altLang="ko-KR" spc="-5" dirty="0"/>
              <a:t>(</a:t>
            </a:r>
            <a:r>
              <a:rPr lang="ko-KR" altLang="en-US" spc="-5" dirty="0"/>
              <a:t>산술</a:t>
            </a:r>
            <a:r>
              <a:rPr lang="en-US" altLang="ko-KR" spc="-5" dirty="0"/>
              <a:t>)</a:t>
            </a:r>
            <a:r>
              <a:rPr lang="ko-KR" altLang="en-US" spc="-5" dirty="0"/>
              <a:t> 연산자 정리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40585" y="2133600"/>
          <a:ext cx="7910830" cy="3796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586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 spc="14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연산자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 spc="14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설명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>
                          <a:latin typeface="WenQuanYi Micro Hei Mono"/>
                          <a:cs typeface="WenQuanYi Micro Hei Mono"/>
                        </a:rPr>
                        <a:t>더하기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>
                          <a:latin typeface="WenQuanYi Micro Hei Mono"/>
                          <a:cs typeface="WenQuanYi Micro Hei Mono"/>
                        </a:rPr>
                        <a:t>빼기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98"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>
                          <a:latin typeface="WenQuanYi Micro Hei Mono"/>
                          <a:cs typeface="WenQuanYi Micro Hei Mono"/>
                        </a:rPr>
                        <a:t>곱하기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>
                          <a:latin typeface="WenQuanYi Micro Hei Mono"/>
                          <a:cs typeface="WenQuanYi Micro Hei Mono"/>
                        </a:rPr>
                        <a:t>나누기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ko-KR" altLang="en-US" sz="1800">
                          <a:latin typeface="WenQuanYi Micro Hei Mono"/>
                          <a:cs typeface="WenQuanYi Micro Hei Mono"/>
                        </a:rPr>
                        <a:t>나머지 연산</a:t>
                      </a:r>
                      <a:endParaRPr lang="ko-KR" altLang="en-US" sz="1800" dirty="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586"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 spc="85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//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ko-KR" altLang="en-US" sz="1800">
                          <a:latin typeface="WenQuanYi Micro Hei Mono"/>
                          <a:cs typeface="WenQuanYi Micro Hei Mono"/>
                        </a:rPr>
                        <a:t>나눈 후 소수점 이하 절삭</a:t>
                      </a:r>
                      <a:endParaRPr sz="1800" dirty="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595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b="0" spc="-65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**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ko-KR" altLang="en-US" sz="1800" dirty="0">
                          <a:latin typeface="WenQuanYi Micro Hei Mono"/>
                          <a:cs typeface="WenQuanYi Micro Hei Mono"/>
                        </a:rPr>
                        <a:t>제곱 구하기</a:t>
                      </a: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42518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그 외 연산자</a:t>
            </a:r>
            <a:endParaRPr spc="-5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03B576-08A9-4054-A76E-5085A2AF43AC}"/>
              </a:ext>
            </a:extLst>
          </p:cNvPr>
          <p:cNvSpPr txBox="1">
            <a:spLocks/>
          </p:cNvSpPr>
          <p:nvPr/>
        </p:nvSpPr>
        <p:spPr>
          <a:xfrm>
            <a:off x="1528236" y="2150368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비교연산자</a:t>
            </a:r>
            <a:endParaRPr kumimoji="0" lang="ko-KR" altLang="en-US" spc="-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38768C-7272-4E4C-A3D4-417C347BE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7410450" cy="866775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7873FBB7-CF74-4647-9099-44BE51217C19}"/>
              </a:ext>
            </a:extLst>
          </p:cNvPr>
          <p:cNvSpPr txBox="1">
            <a:spLocks/>
          </p:cNvSpPr>
          <p:nvPr/>
        </p:nvSpPr>
        <p:spPr>
          <a:xfrm>
            <a:off x="1508489" y="3839858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할당연산자</a:t>
            </a:r>
            <a:endParaRPr kumimoji="0" lang="ko-KR" altLang="en-US" spc="-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E72669-9E8E-4C20-A2D1-1730083F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36" y="4238625"/>
            <a:ext cx="7686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6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5FD689-7C7A-4AE0-9F81-E440A8B5B2AA}"/>
              </a:ext>
            </a:extLst>
          </p:cNvPr>
          <p:cNvSpPr txBox="1">
            <a:spLocks/>
          </p:cNvSpPr>
          <p:nvPr/>
        </p:nvSpPr>
        <p:spPr>
          <a:xfrm>
            <a:off x="554802" y="450927"/>
            <a:ext cx="576979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240" dirty="0">
                <a:latin typeface="Noto Sans CJK JP Bold"/>
                <a:cs typeface="Noto Sans CJK JP Bold"/>
              </a:rPr>
              <a:t>기초 문법</a:t>
            </a:r>
            <a:endParaRPr lang="en-US" altLang="ko-KR" spc="-240" dirty="0">
              <a:latin typeface="Noto Sans CJK JP Bold"/>
              <a:cs typeface="Noto Sans CJK JP Bold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97F988A-364B-46EA-900D-59BE7B721EFE}"/>
              </a:ext>
            </a:extLst>
          </p:cNvPr>
          <p:cNvSpPr txBox="1">
            <a:spLocks/>
          </p:cNvSpPr>
          <p:nvPr/>
        </p:nvSpPr>
        <p:spPr>
          <a:xfrm>
            <a:off x="4578353" y="1905000"/>
            <a:ext cx="7010400" cy="3168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b="1" dirty="0">
                <a:solidFill>
                  <a:schemeClr val="accent1"/>
                </a:solidFill>
                <a:ea typeface="+mj-ea"/>
              </a:rPr>
              <a:t>코딩 </a:t>
            </a:r>
            <a:r>
              <a:rPr lang="ko-KR" altLang="en-US" b="1" dirty="0" err="1">
                <a:solidFill>
                  <a:schemeClr val="accent1"/>
                </a:solidFill>
                <a:ea typeface="+mj-ea"/>
              </a:rPr>
              <a:t>블럭</a:t>
            </a:r>
            <a:r>
              <a:rPr lang="ko-KR" altLang="en-US" b="1" dirty="0">
                <a:solidFill>
                  <a:schemeClr val="accent1"/>
                </a:solidFill>
                <a:ea typeface="+mj-ea"/>
              </a:rPr>
              <a:t> 들여쓰기</a:t>
            </a:r>
            <a:r>
              <a:rPr lang="en-US" altLang="ko-KR" b="1" dirty="0">
                <a:solidFill>
                  <a:schemeClr val="accent1"/>
                </a:solidFill>
                <a:ea typeface="+mj-ea"/>
              </a:rPr>
              <a:t>(Indentation)</a:t>
            </a:r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 err="1"/>
              <a:t>파이썬은</a:t>
            </a:r>
            <a:r>
              <a:rPr lang="ko-KR" altLang="en-US" sz="1200" dirty="0"/>
              <a:t> 코딩 </a:t>
            </a:r>
            <a:r>
              <a:rPr lang="ko-KR" altLang="en-US" sz="1200" dirty="0" err="1"/>
              <a:t>블럭을</a:t>
            </a:r>
            <a:r>
              <a:rPr lang="ko-KR" altLang="en-US" sz="1200" dirty="0"/>
              <a:t> 표시하기 위해 들여쓰기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Identation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보통 </a:t>
            </a:r>
            <a:r>
              <a:rPr lang="en-US" altLang="ko-KR" sz="1200" dirty="0"/>
              <a:t>Curly Bracket ({...})</a:t>
            </a:r>
            <a:r>
              <a:rPr lang="ko-KR" altLang="en-US" sz="1200" dirty="0"/>
              <a:t>을 사용하는 </a:t>
            </a:r>
            <a:r>
              <a:rPr lang="en-US" altLang="ko-KR" sz="1200" dirty="0"/>
              <a:t>C, C#, Java </a:t>
            </a:r>
            <a:r>
              <a:rPr lang="ko-KR" altLang="en-US" sz="1200" dirty="0"/>
              <a:t>등의 다른 언어들과는 매우 다른 독특한 스타일이다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ko-KR" altLang="en-US" sz="1200" dirty="0"/>
              <a:t>일반적으로 들여쓰기에는 </a:t>
            </a:r>
            <a:r>
              <a:rPr lang="en-US" altLang="ko-KR" sz="1200" dirty="0"/>
              <a:t>4</a:t>
            </a:r>
            <a:r>
              <a:rPr lang="ko-KR" altLang="en-US" sz="1200" dirty="0"/>
              <a:t>개의 공백을 사용할 것을 권장</a:t>
            </a:r>
            <a:r>
              <a:rPr lang="en-US" altLang="ko-KR" sz="1200" dirty="0"/>
              <a:t>,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ko-KR" altLang="en-US" sz="1200" dirty="0"/>
              <a:t>동일한 </a:t>
            </a:r>
            <a:r>
              <a:rPr lang="ko-KR" altLang="en-US" sz="1200" dirty="0" err="1"/>
              <a:t>블럭의</a:t>
            </a:r>
            <a:r>
              <a:rPr lang="ko-KR" altLang="en-US" sz="1200" dirty="0"/>
              <a:t> 들여쓰기는 모두 동일한 수의 공백을 사용해야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모두 </a:t>
            </a:r>
            <a:r>
              <a:rPr lang="en-US" altLang="ko-KR" sz="1200" dirty="0"/>
              <a:t>4</a:t>
            </a:r>
            <a:r>
              <a:rPr lang="ko-KR" altLang="en-US" sz="1200" dirty="0"/>
              <a:t>개의 공백을 사용하다가 하나만 </a:t>
            </a:r>
            <a:r>
              <a:rPr lang="en-US" altLang="ko-KR" sz="1200" dirty="0"/>
              <a:t>5</a:t>
            </a:r>
            <a:r>
              <a:rPr lang="ko-KR" altLang="en-US" sz="1200" dirty="0"/>
              <a:t>개의 공백을 사용하면</a:t>
            </a:r>
            <a:r>
              <a:rPr lang="en-US" altLang="ko-KR" sz="1200" dirty="0"/>
              <a:t>,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en-US" altLang="ko-KR" sz="1800" i="1" dirty="0" err="1">
                <a:solidFill>
                  <a:srgbClr val="FF0000"/>
                </a:solidFill>
              </a:rPr>
              <a:t>IndentationError</a:t>
            </a:r>
            <a:r>
              <a:rPr lang="en-US" altLang="ko-KR" sz="1800" i="1" dirty="0">
                <a:solidFill>
                  <a:srgbClr val="FF0000"/>
                </a:solidFill>
              </a:rPr>
              <a:t>: unexpected indent </a:t>
            </a:r>
            <a:r>
              <a:rPr lang="ko-KR" altLang="en-US" sz="1200" dirty="0"/>
              <a:t>라는 에러가 발생한다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ko-KR" altLang="en-US" sz="1200" dirty="0"/>
              <a:t>또한 추가로 한가지 주의할 점은 공백과 탭을 혼용해서 사용하지 말아야 한다는 것이다</a:t>
            </a:r>
            <a:r>
              <a:rPr lang="en-US" altLang="ko-KR" sz="1200" dirty="0"/>
              <a:t>. </a:t>
            </a:r>
          </a:p>
          <a:p>
            <a:pPr>
              <a:spcAft>
                <a:spcPts val="600"/>
              </a:spcAft>
            </a:pPr>
            <a:endParaRPr lang="ko-KR" altLang="en-US" spc="-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99D85-1DA1-4430-B5AD-D90BFC1C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905000"/>
            <a:ext cx="3682999" cy="2340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5E68764F-07B6-4CD8-BC5C-13A3A703FDAF}"/>
              </a:ext>
            </a:extLst>
          </p:cNvPr>
          <p:cNvSpPr txBox="1">
            <a:spLocks/>
          </p:cNvSpPr>
          <p:nvPr/>
        </p:nvSpPr>
        <p:spPr>
          <a:xfrm>
            <a:off x="4502153" y="4876800"/>
            <a:ext cx="7270749" cy="1802904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b="1" spc="0" dirty="0">
                <a:solidFill>
                  <a:schemeClr val="accent1"/>
                </a:solidFill>
                <a:latin typeface="+mn-ea"/>
              </a:rPr>
              <a:t>표준 라이브러리</a:t>
            </a:r>
            <a:endParaRPr lang="en-US" altLang="ko-KR" sz="1600" b="1" spc="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 err="1">
                <a:latin typeface="+mn-ea"/>
              </a:rPr>
              <a:t>파이썬은</a:t>
            </a:r>
            <a:r>
              <a:rPr lang="ko-KR" altLang="en-US" sz="1400" dirty="0">
                <a:latin typeface="+mn-ea"/>
              </a:rPr>
              <a:t> 상당히 많은 표준 라이브러리들을 제공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이 표준 라이브러리를 참조하기 위해서는 </a:t>
            </a:r>
            <a:r>
              <a:rPr lang="en-US" altLang="ko-KR" sz="1400" dirty="0">
                <a:latin typeface="+mn-ea"/>
              </a:rPr>
              <a:t>import</a:t>
            </a:r>
            <a:r>
              <a:rPr lang="ko-KR" altLang="en-US" sz="1400" dirty="0">
                <a:latin typeface="+mn-ea"/>
              </a:rPr>
              <a:t>문을 사용한다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r>
              <a:rPr lang="en-US" altLang="ko-KR" sz="1400" spc="-100" dirty="0">
                <a:latin typeface="+mn-ea"/>
              </a:rPr>
              <a:t> - </a:t>
            </a:r>
            <a:r>
              <a:rPr lang="ko-KR" altLang="en-US" sz="1400" spc="-100" dirty="0">
                <a:latin typeface="+mn-ea"/>
              </a:rPr>
              <a:t>나중에 실습</a:t>
            </a:r>
            <a:r>
              <a:rPr lang="en-US" altLang="ko-KR" sz="1400" spc="-100" dirty="0">
                <a:latin typeface="+mn-ea"/>
              </a:rPr>
              <a:t>()</a:t>
            </a:r>
            <a:r>
              <a:rPr lang="ko-KR" altLang="en-US" sz="1400" spc="-100" dirty="0">
                <a:latin typeface="+mn-ea"/>
              </a:rPr>
              <a:t>에서 다시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6C3AD9-6C63-4A29-A523-F3C7F6EC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4868962"/>
            <a:ext cx="3682999" cy="1610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42518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그 외 연산자</a:t>
            </a:r>
            <a:endParaRPr spc="-5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B14ACD-F9AB-4B32-B0F6-655450078B5E}"/>
              </a:ext>
            </a:extLst>
          </p:cNvPr>
          <p:cNvSpPr txBox="1">
            <a:spLocks/>
          </p:cNvSpPr>
          <p:nvPr/>
        </p:nvSpPr>
        <p:spPr>
          <a:xfrm>
            <a:off x="1481135" y="2004561"/>
            <a:ext cx="7908180" cy="172591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논리연산자</a:t>
            </a:r>
            <a:endParaRPr kumimoji="0" lang="ko-KR" altLang="en-US" spc="-1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A3A4F2B-C75C-466A-AB7B-F913A4893D16}"/>
              </a:ext>
            </a:extLst>
          </p:cNvPr>
          <p:cNvSpPr txBox="1">
            <a:spLocks/>
          </p:cNvSpPr>
          <p:nvPr/>
        </p:nvSpPr>
        <p:spPr>
          <a:xfrm>
            <a:off x="1481135" y="4531888"/>
            <a:ext cx="7188100" cy="253526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ko-KR" sz="1400" b="1" spc="0" dirty="0">
                <a:solidFill>
                  <a:schemeClr val="accent1"/>
                </a:solidFill>
                <a:latin typeface="+mj-ea"/>
                <a:ea typeface="+mj-ea"/>
              </a:rPr>
              <a:t>Bitwise</a:t>
            </a: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연산자</a:t>
            </a:r>
            <a:endParaRPr kumimoji="0" lang="ko-KR" altLang="en-US" spc="-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8487DA-9DC9-41B2-90A5-96E32CD4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5717"/>
            <a:ext cx="7610475" cy="1943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BB2546-B647-45C0-A8E4-84C02E5E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84" y="4857422"/>
            <a:ext cx="7677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42518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그 외 연산자</a:t>
            </a:r>
            <a:endParaRPr spc="-5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239DE-E810-4609-B83C-946AC1A386BD}"/>
              </a:ext>
            </a:extLst>
          </p:cNvPr>
          <p:cNvSpPr txBox="1">
            <a:spLocks/>
          </p:cNvSpPr>
          <p:nvPr/>
        </p:nvSpPr>
        <p:spPr>
          <a:xfrm>
            <a:off x="1608708" y="4170784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ko-KR" altLang="en-US" sz="1400" b="1" spc="0" dirty="0" err="1">
                <a:solidFill>
                  <a:schemeClr val="accent1"/>
                </a:solidFill>
                <a:latin typeface="+mj-ea"/>
                <a:ea typeface="+mj-ea"/>
              </a:rPr>
              <a:t>멤버쉽연산자</a:t>
            </a:r>
            <a:endParaRPr kumimoji="0" lang="ko-KR" altLang="en-US" spc="-1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82E99DF-BE36-451A-90FE-971B0C7B8089}"/>
              </a:ext>
            </a:extLst>
          </p:cNvPr>
          <p:cNvSpPr txBox="1">
            <a:spLocks/>
          </p:cNvSpPr>
          <p:nvPr/>
        </p:nvSpPr>
        <p:spPr>
          <a:xfrm>
            <a:off x="1608708" y="2226568"/>
            <a:ext cx="9204324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rtl="0" eaLnBrk="0" fontAlgn="base" latinLnBrk="1" hangingPunc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 spc="-22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5285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057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85854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81139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76424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395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ko-KR" sz="1400" b="1" spc="0" dirty="0">
                <a:solidFill>
                  <a:schemeClr val="accent1"/>
                </a:solidFill>
                <a:latin typeface="+mj-ea"/>
                <a:ea typeface="+mj-ea"/>
              </a:rPr>
              <a:t>Identity</a:t>
            </a:r>
            <a:r>
              <a:rPr kumimoji="0" lang="ko-KR" altLang="en-US" sz="1400" b="1" spc="0" dirty="0">
                <a:solidFill>
                  <a:schemeClr val="accent1"/>
                </a:solidFill>
                <a:latin typeface="+mj-ea"/>
                <a:ea typeface="+mj-ea"/>
              </a:rPr>
              <a:t>연산자</a:t>
            </a:r>
            <a:endParaRPr kumimoji="0" lang="ko-KR" altLang="en-US" spc="-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FE94CD-44BA-4F39-AA50-794E577E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7496175" cy="1085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C7ACC1-48E9-4453-B5D7-F8871ADCC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707" y="4530824"/>
            <a:ext cx="7820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2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205342"/>
            <a:ext cx="7115809" cy="2886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Q . </a:t>
            </a:r>
            <a:r>
              <a:rPr lang="ko-KR" altLang="en-US" sz="2000" spc="-50" dirty="0" err="1">
                <a:latin typeface="UKIJ CJK"/>
                <a:cs typeface="UKIJ CJK"/>
              </a:rPr>
              <a:t>파이썬에서</a:t>
            </a:r>
            <a:r>
              <a:rPr lang="ko-KR" altLang="en-US" sz="2000" spc="-50" dirty="0">
                <a:latin typeface="UKIJ CJK"/>
                <a:cs typeface="UKIJ CJK"/>
              </a:rPr>
              <a:t> 사용되는 숫자의 데이터형이 아닌 것은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① </a:t>
            </a:r>
            <a:r>
              <a:rPr lang="ko-KR" altLang="en-US" sz="2000" spc="-50" dirty="0">
                <a:latin typeface="UKIJ CJK"/>
                <a:cs typeface="UKIJ CJK"/>
              </a:rPr>
              <a:t>정수</a:t>
            </a:r>
            <a:r>
              <a:rPr lang="en-US" altLang="ko-KR" sz="2000" spc="-50" dirty="0">
                <a:latin typeface="UKIJ CJK"/>
                <a:cs typeface="UKIJ CJK"/>
              </a:rPr>
              <a:t>(int)	② </a:t>
            </a:r>
            <a:r>
              <a:rPr lang="ko-KR" altLang="en-US" sz="2000" spc="-50" dirty="0">
                <a:latin typeface="UKIJ CJK"/>
                <a:cs typeface="UKIJ CJK"/>
              </a:rPr>
              <a:t>부호 없는 정수</a:t>
            </a:r>
            <a:r>
              <a:rPr lang="en-US" altLang="ko-KR" sz="2000" spc="-50" dirty="0">
                <a:latin typeface="UKIJ CJK"/>
                <a:cs typeface="UKIJ CJK"/>
              </a:rPr>
              <a:t>(unsigned int)	③ </a:t>
            </a:r>
            <a:r>
              <a:rPr lang="ko-KR" altLang="en-US" sz="2000" spc="-50" dirty="0">
                <a:latin typeface="UKIJ CJK"/>
                <a:cs typeface="UKIJ CJK"/>
              </a:rPr>
              <a:t>실수</a:t>
            </a:r>
            <a:r>
              <a:rPr lang="en-US" altLang="ko-KR" sz="2000" spc="-50" dirty="0">
                <a:latin typeface="UKIJ CJK"/>
                <a:cs typeface="UKIJ CJK"/>
              </a:rPr>
              <a:t>(float)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Q . </a:t>
            </a:r>
            <a:r>
              <a:rPr lang="ko-KR" altLang="en-US" sz="20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&gt;&gt;&gt; a = 50 - 5 *4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&gt;&gt;&gt; print(a)</a:t>
            </a:r>
          </a:p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lang="en-US" altLang="ko-KR" sz="2000" spc="-50" dirty="0">
                <a:latin typeface="UKIJ CJK"/>
                <a:cs typeface="UKIJ CJK"/>
              </a:rPr>
              <a:t>① 30	② 180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9270" y="2140940"/>
            <a:ext cx="6996659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Q. </a:t>
            </a:r>
            <a:r>
              <a:rPr lang="ko-KR" altLang="en-US" sz="1800" spc="-50" dirty="0" err="1">
                <a:latin typeface="UKIJ CJK"/>
                <a:cs typeface="UKIJ CJK"/>
              </a:rPr>
              <a:t>파이썬에서</a:t>
            </a:r>
            <a:r>
              <a:rPr lang="ko-KR" altLang="en-US" sz="1800" spc="-50" dirty="0">
                <a:latin typeface="UKIJ CJK"/>
                <a:cs typeface="UKIJ CJK"/>
              </a:rPr>
              <a:t> 사용 되는 숫자의 데이터형이 아닌 것은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① </a:t>
            </a:r>
            <a:r>
              <a:rPr lang="ko-KR" altLang="en-US" sz="1800" spc="-50" dirty="0">
                <a:latin typeface="UKIJ CJK"/>
                <a:cs typeface="UKIJ CJK"/>
              </a:rPr>
              <a:t>정수</a:t>
            </a:r>
            <a:r>
              <a:rPr lang="en-US" altLang="ko-KR" sz="1800" spc="-50" dirty="0">
                <a:latin typeface="UKIJ CJK"/>
                <a:cs typeface="UKIJ CJK"/>
              </a:rPr>
              <a:t>(int)	② </a:t>
            </a:r>
            <a:r>
              <a:rPr lang="ko-KR" altLang="en-US" sz="1800" spc="-50" dirty="0">
                <a:latin typeface="UKIJ CJK"/>
                <a:cs typeface="UKIJ CJK"/>
              </a:rPr>
              <a:t>부호 없는 정수</a:t>
            </a:r>
            <a:r>
              <a:rPr lang="en-US" altLang="ko-KR" sz="1800" spc="-50" dirty="0">
                <a:latin typeface="UKIJ CJK"/>
                <a:cs typeface="UKIJ CJK"/>
              </a:rPr>
              <a:t>(unsigned int) ③ </a:t>
            </a:r>
            <a:r>
              <a:rPr lang="ko-KR" altLang="en-US" sz="1800" spc="-50" dirty="0">
                <a:latin typeface="UKIJ CJK"/>
                <a:cs typeface="UKIJ CJK"/>
              </a:rPr>
              <a:t>실수</a:t>
            </a:r>
            <a:r>
              <a:rPr lang="en-US" altLang="ko-KR" sz="1800" spc="-50" dirty="0">
                <a:latin typeface="UKIJ CJK"/>
                <a:cs typeface="UKIJ CJK"/>
              </a:rPr>
              <a:t>(float)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Q . </a:t>
            </a:r>
            <a:r>
              <a:rPr lang="ko-KR" altLang="en-US" sz="18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&gt;&gt;&gt; a = 50 - 5 *4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&gt;&gt;&gt; print(a)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① 30	② 180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Q  .</a:t>
            </a:r>
            <a:r>
              <a:rPr lang="ko-KR" altLang="en-US" sz="18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&gt;&gt;&gt; 7 % 10</a:t>
            </a:r>
          </a:p>
          <a:p>
            <a:pPr marL="193040">
              <a:spcBef>
                <a:spcPts val="100"/>
              </a:spcBef>
              <a:tabLst>
                <a:tab pos="1609090" algn="l"/>
              </a:tabLst>
            </a:pPr>
            <a:r>
              <a:rPr lang="en-US" altLang="ko-KR" sz="1800" spc="-50" dirty="0">
                <a:latin typeface="UKIJ CJK"/>
                <a:cs typeface="UKIJ CJK"/>
              </a:rPr>
              <a:t>① 7	② 10	③ 3	④ 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109330"/>
            <a:ext cx="4989830" cy="2318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Q . </a:t>
            </a:r>
            <a:r>
              <a:rPr lang="ko-KR" altLang="en-US" sz="18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a = 3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b = 20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c = b // 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print(c)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① 6.6666666666666	② 20	③ 3	④ 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80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241003"/>
            <a:ext cx="4989195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Q . </a:t>
            </a:r>
            <a:r>
              <a:rPr lang="ko-KR" altLang="en-US" sz="18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spc="-5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c = 10//4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d = 2**4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&gt;&gt;&gt; print(c + d)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ko-KR" sz="18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spc="-50" dirty="0">
                <a:latin typeface="UKIJ CJK"/>
                <a:cs typeface="UKIJ CJK"/>
              </a:rPr>
              <a:t>① 18.5	② 18.0	③ 10	④ 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1889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문자열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003565"/>
            <a:ext cx="8689340" cy="169020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문자열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(String) :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하나 또는 여러 개의 문자로 구성된 데이터형</a:t>
            </a: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문자들의 앞과 뒤에 쌍 따옴표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(")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또는 단 따옴표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(')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를 붙임</a:t>
            </a: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ko-KR" sz="2400" dirty="0">
                <a:latin typeface="WenQuanYi Micro Hei Mono"/>
                <a:cs typeface="WenQuanYi Micro Hei Mono"/>
              </a:rPr>
              <a:t>"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안녕하세요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."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와 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'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안녕하세요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.'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는 동일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36422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문자열의 추출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70380" y="2213991"/>
          <a:ext cx="8651239" cy="3577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7209">
                <a:tc>
                  <a:txBody>
                    <a:bodyPr/>
                    <a:lstStyle/>
                    <a:p>
                      <a:pPr marL="67945">
                        <a:lnSpc>
                          <a:spcPts val="233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④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7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word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'apple'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151245">
                        <a:lnSpc>
                          <a:spcPct val="12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print(word) 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apple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583045">
                        <a:lnSpc>
                          <a:spcPct val="12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word[0]  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'a'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583045">
                        <a:lnSpc>
                          <a:spcPct val="12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word[1] 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'p'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368415">
                        <a:lnSpc>
                          <a:spcPct val="123500"/>
                        </a:lnSpc>
                        <a:spcBef>
                          <a:spcPts val="3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1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word[0:3] 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'app'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54500" y="3429000"/>
            <a:ext cx="596328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800" spc="200" dirty="0">
                <a:latin typeface="WenQuanYi Micro Hei Mono"/>
                <a:cs typeface="WenQuanYi Micro Hei Mono"/>
              </a:rPr>
              <a:t>※ </a:t>
            </a:r>
            <a:r>
              <a:rPr lang="ko-KR" altLang="en-US" sz="2800" spc="200" dirty="0">
                <a:latin typeface="WenQuanYi Micro Hei Mono"/>
                <a:cs typeface="WenQuanYi Micro Hei Mono"/>
              </a:rPr>
              <a:t>인덱스는 </a:t>
            </a:r>
            <a:r>
              <a:rPr lang="en-US" altLang="ko-KR" sz="2800" spc="200" dirty="0">
                <a:latin typeface="WenQuanYi Micro Hei Mono"/>
                <a:cs typeface="WenQuanYi Micro Hei Mono"/>
              </a:rPr>
              <a:t>1</a:t>
            </a:r>
            <a:r>
              <a:rPr lang="ko-KR" altLang="en-US" sz="2800" spc="200" dirty="0">
                <a:latin typeface="WenQuanYi Micro Hei Mono"/>
                <a:cs typeface="WenQuanYi Micro Hei Mono"/>
              </a:rPr>
              <a:t>이 아니라 </a:t>
            </a:r>
            <a:r>
              <a:rPr lang="en-US" altLang="ko-KR" sz="2800" spc="200" dirty="0">
                <a:latin typeface="WenQuanYi Micro Hei Mono"/>
                <a:cs typeface="WenQuanYi Micro Hei Mono"/>
              </a:rPr>
              <a:t>0</a:t>
            </a:r>
            <a:r>
              <a:rPr lang="ko-KR" altLang="en-US" sz="2800" spc="200" dirty="0">
                <a:latin typeface="WenQuanYi Micro Hei Mono"/>
                <a:cs typeface="WenQuanYi Micro Hei Mono"/>
              </a:rPr>
              <a:t>부터 시작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8747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전화번호는</a:t>
            </a:r>
            <a:r>
              <a:rPr spc="-655" dirty="0"/>
              <a:t> </a:t>
            </a:r>
            <a:r>
              <a:rPr spc="20" dirty="0"/>
              <a:t>숫자일까</a:t>
            </a:r>
            <a:r>
              <a:rPr spc="20" dirty="0">
                <a:latin typeface="UKIJ CJK"/>
                <a:cs typeface="UKIJ CJK"/>
              </a:rPr>
              <a:t>? </a:t>
            </a:r>
            <a:r>
              <a:rPr spc="15" dirty="0"/>
              <a:t>문자열일까</a:t>
            </a:r>
            <a:r>
              <a:rPr spc="15" dirty="0">
                <a:latin typeface="UKIJ CJK"/>
                <a:cs typeface="UKIJ CJ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5406" y="2168893"/>
            <a:ext cx="9733993" cy="2886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컴퓨터에서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숫자란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연산이 적용될 수 있는 수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전화번호에다 값을 더하거나 빼거나 하는 연산을 하는 것이 아님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전화번호는 문자열로 표현</a:t>
            </a: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'123-1234'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또는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"123-1234"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에서와 같이 전화번호 앞 뒤에 따옴표로  감싸야 함</a:t>
            </a: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주소에서 사용되는 번지수나 동이나 호수도 문자열로 처리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03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090358"/>
            <a:ext cx="7777480" cy="3795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주민등록 번호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(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xxxxxxx-xxxxxxx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)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의 데이터 형으로 적합한 것은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정수형	② 문자열	③ 실수형</a:t>
            </a:r>
          </a:p>
          <a:p>
            <a:pPr marL="297180" indent="-283845">
              <a:lnSpc>
                <a:spcPct val="100000"/>
              </a:lnSpc>
              <a:spcBef>
                <a:spcPts val="1295"/>
              </a:spcBef>
              <a:buFont typeface="UKIJ CJK"/>
              <a:buAutoNum type="arabicPeriod"/>
              <a:tabLst>
                <a:tab pos="297815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다음에 나타난 파이썬 쉘 명령의 실행 결과는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a =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우리는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역사적 사명을 띠고 이 땅에 태어났다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.'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a[3:12]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는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역사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'	②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는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'</a:t>
            </a:r>
          </a:p>
          <a:p>
            <a:pPr marL="13335">
              <a:lnSpc>
                <a:spcPct val="100000"/>
              </a:lnSpc>
              <a:spcBef>
                <a:spcPts val="129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③ '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역사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’		④ '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민족중흥의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역사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65FD689-7C7A-4AE0-9F81-E440A8B5B2AA}"/>
              </a:ext>
            </a:extLst>
          </p:cNvPr>
          <p:cNvSpPr txBox="1">
            <a:spLocks/>
          </p:cNvSpPr>
          <p:nvPr/>
        </p:nvSpPr>
        <p:spPr>
          <a:xfrm>
            <a:off x="554802" y="450927"/>
            <a:ext cx="576979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pc="-240" dirty="0">
                <a:latin typeface="Noto Sans CJK JP Bold"/>
                <a:cs typeface="Noto Sans CJK JP Bold"/>
              </a:rPr>
              <a:t>변수란 </a:t>
            </a:r>
            <a:r>
              <a:rPr lang="en-US" altLang="ko-KR" spc="-240" dirty="0">
                <a:latin typeface="Noto Sans CJK JP Bold"/>
                <a:cs typeface="Noto Sans CJK JP Bold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49794-E30E-4419-8470-AD97ED0F502F}"/>
              </a:ext>
            </a:extLst>
          </p:cNvPr>
          <p:cNvSpPr txBox="1"/>
          <p:nvPr/>
        </p:nvSpPr>
        <p:spPr>
          <a:xfrm>
            <a:off x="1371600" y="1905000"/>
            <a:ext cx="10286999" cy="174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000" spc="-25" dirty="0">
                <a:latin typeface="WenQuanYi Micro Hei Mono"/>
                <a:cs typeface="WenQuanYi Micro Hei Mono"/>
              </a:rPr>
              <a:t>변수</a:t>
            </a:r>
            <a:r>
              <a:rPr lang="en-US" altLang="ko-KR" sz="2000" spc="-25" dirty="0">
                <a:latin typeface="UKIJ CJK"/>
                <a:cs typeface="UKIJ CJK"/>
              </a:rPr>
              <a:t>(Variable)</a:t>
            </a:r>
            <a:r>
              <a:rPr lang="ko-KR" altLang="en-US" sz="2000" spc="-25" dirty="0">
                <a:latin typeface="WenQuanYi Micro Hei Mono"/>
                <a:cs typeface="WenQuanYi Micro Hei Mono"/>
              </a:rPr>
              <a:t>는</a:t>
            </a:r>
            <a:r>
              <a:rPr lang="ko-KR" altLang="en-US" sz="2000" spc="-68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값을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저장하는</a:t>
            </a:r>
            <a:r>
              <a:rPr lang="ko-KR" altLang="en-US" sz="2000" spc="-67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박스</a:t>
            </a: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41300" marR="229235" indent="-228600">
              <a:lnSpc>
                <a:spcPct val="103899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lang="ko-KR" altLang="en-US" sz="2000" spc="-5" dirty="0">
                <a:latin typeface="WenQuanYi Micro Hei Mono"/>
                <a:cs typeface="WenQuanYi Micro Hei Mono"/>
              </a:rPr>
              <a:t>변수를</a:t>
            </a:r>
            <a:r>
              <a:rPr lang="ko-KR" altLang="en-US" sz="2000" spc="-70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만든다는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것은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숫자나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문자열과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같은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데이터를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저장할  수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있는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공간을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마련하는</a:t>
            </a:r>
            <a:r>
              <a:rPr lang="ko-KR" altLang="en-US" sz="2000" spc="-67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것</a:t>
            </a: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41300" marR="5080" indent="-229235">
              <a:lnSpc>
                <a:spcPct val="104299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000" spc="-5" dirty="0">
                <a:latin typeface="WenQuanYi Micro Hei Mono"/>
                <a:cs typeface="WenQuanYi Micro Hei Mono"/>
              </a:rPr>
              <a:t>수학의</a:t>
            </a:r>
            <a:r>
              <a:rPr lang="ko-KR" altLang="en-US" sz="2000" spc="-69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방정식에서의</a:t>
            </a:r>
            <a:r>
              <a:rPr lang="ko-KR" altLang="en-US" sz="2000" spc="-665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spc="-105" dirty="0">
                <a:latin typeface="UKIJ CJK"/>
                <a:cs typeface="UKIJ CJK"/>
              </a:rPr>
              <a:t>x</a:t>
            </a:r>
            <a:r>
              <a:rPr lang="ko-KR" altLang="en-US" sz="2000" spc="240" dirty="0">
                <a:latin typeface="UKIJ CJK"/>
                <a:cs typeface="UKIJ CJK"/>
              </a:rPr>
              <a:t> </a:t>
            </a:r>
            <a:r>
              <a:rPr lang="en-US" altLang="ko-KR" sz="2000" spc="415" dirty="0">
                <a:latin typeface="UKIJ CJK"/>
                <a:cs typeface="UKIJ CJK"/>
              </a:rPr>
              <a:t>+</a:t>
            </a:r>
            <a:r>
              <a:rPr lang="ko-KR" altLang="en-US" sz="2000" spc="254" dirty="0">
                <a:latin typeface="UKIJ CJK"/>
                <a:cs typeface="UKIJ CJK"/>
              </a:rPr>
              <a:t> </a:t>
            </a:r>
            <a:r>
              <a:rPr lang="en-US" altLang="ko-KR" sz="2000" spc="10" dirty="0">
                <a:latin typeface="UKIJ CJK"/>
                <a:cs typeface="UKIJ CJK"/>
              </a:rPr>
              <a:t>y</a:t>
            </a:r>
            <a:r>
              <a:rPr lang="ko-KR" altLang="en-US" sz="2000" spc="245" dirty="0">
                <a:latin typeface="UKIJ CJK"/>
                <a:cs typeface="UKIJ CJK"/>
              </a:rPr>
              <a:t> </a:t>
            </a:r>
            <a:r>
              <a:rPr lang="en-US" altLang="ko-KR" sz="2000" spc="415" dirty="0">
                <a:latin typeface="UKIJ CJK"/>
                <a:cs typeface="UKIJ CJK"/>
              </a:rPr>
              <a:t>=</a:t>
            </a:r>
            <a:r>
              <a:rPr lang="ko-KR" altLang="en-US" sz="2000" spc="254" dirty="0">
                <a:latin typeface="UKIJ CJK"/>
                <a:cs typeface="UKIJ CJK"/>
              </a:rPr>
              <a:t> </a:t>
            </a:r>
            <a:r>
              <a:rPr lang="en-US" altLang="ko-KR" sz="2000" spc="-5" dirty="0">
                <a:latin typeface="UKIJ CJK"/>
                <a:cs typeface="UKIJ CJK"/>
              </a:rPr>
              <a:t>3</a:t>
            </a:r>
            <a:r>
              <a:rPr lang="ko-KR" altLang="en-US" sz="2000" spc="240" dirty="0">
                <a:latin typeface="UKIJ CJK"/>
                <a:cs typeface="UKIJ CJK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에서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spc="-55" dirty="0">
                <a:latin typeface="UKIJ CJK"/>
                <a:cs typeface="UKIJ CJK"/>
              </a:rPr>
              <a:t>x</a:t>
            </a:r>
            <a:r>
              <a:rPr lang="ko-KR" altLang="en-US" sz="2000" spc="-55" dirty="0">
                <a:latin typeface="WenQuanYi Micro Hei Mono"/>
                <a:cs typeface="WenQuanYi Micro Hei Mono"/>
              </a:rPr>
              <a:t>와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y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는</a:t>
            </a:r>
            <a:r>
              <a:rPr lang="ko-KR" altLang="en-US" sz="2000" spc="-70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어떤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변하는</a:t>
            </a:r>
            <a:r>
              <a:rPr lang="ko-KR" altLang="en-US" sz="2000" spc="-68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값을  가지게 되는</a:t>
            </a:r>
            <a:r>
              <a:rPr lang="ko-KR" altLang="en-US" sz="2000" spc="-137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변수</a:t>
            </a: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241300" indent="-2286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41300" algn="l"/>
              </a:tabLst>
            </a:pPr>
            <a:r>
              <a:rPr lang="ko-KR" altLang="en-US" sz="2000" spc="-5" dirty="0">
                <a:latin typeface="WenQuanYi Micro Hei Mono"/>
                <a:cs typeface="WenQuanYi Micro Hei Mono"/>
              </a:rPr>
              <a:t>컴퓨터에서</a:t>
            </a:r>
            <a:r>
              <a:rPr lang="ko-KR" altLang="en-US" sz="2000" spc="-68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변수도</a:t>
            </a:r>
            <a:r>
              <a:rPr lang="ko-KR" altLang="en-US" sz="2000" spc="-69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수학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변수의</a:t>
            </a:r>
            <a:r>
              <a:rPr lang="ko-KR" altLang="en-US" sz="2000" spc="-68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개념과</a:t>
            </a:r>
            <a:r>
              <a:rPr lang="ko-KR" altLang="en-US" sz="2000" spc="-685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spc="-5" dirty="0">
                <a:latin typeface="WenQuanYi Micro Hei Mono"/>
                <a:cs typeface="WenQuanYi Micro Hei Mono"/>
              </a:rPr>
              <a:t>유사</a:t>
            </a:r>
            <a:endParaRPr lang="ko-KR" altLang="en-US" sz="2000" dirty="0">
              <a:latin typeface="WenQuanYi Micro Hei Mono"/>
              <a:cs typeface="WenQuanYi Micro Hei Mono"/>
            </a:endParaRPr>
          </a:p>
        </p:txBody>
      </p:sp>
      <p:pic>
        <p:nvPicPr>
          <p:cNvPr id="1026" name="Picture 2" descr="스터디_자바 기본] 3. 변수와 데이터 타입 :: 세바의 코딩교실">
            <a:extLst>
              <a:ext uri="{FF2B5EF4-FFF2-40B4-BE49-F238E27FC236}">
                <a16:creationId xmlns:a16="http://schemas.microsoft.com/office/drawing/2014/main" id="{AC5280F8-84B8-43C0-9E55-810C6286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11480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스터디_자바 기본] 3. 변수와 데이터 타입 :: 세바의 코딩교실">
            <a:extLst>
              <a:ext uri="{FF2B5EF4-FFF2-40B4-BE49-F238E27FC236}">
                <a16:creationId xmlns:a16="http://schemas.microsoft.com/office/drawing/2014/main" id="{26867859-C8A7-41FF-A533-D97A3D9A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411480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스터디_자바 기본] 3. 변수와 데이터 타입 :: 세바의 코딩교실">
            <a:extLst>
              <a:ext uri="{FF2B5EF4-FFF2-40B4-BE49-F238E27FC236}">
                <a16:creationId xmlns:a16="http://schemas.microsoft.com/office/drawing/2014/main" id="{D8963A76-083E-4E1F-AEC0-ACE866FDA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11480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3562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057400"/>
            <a:ext cx="5533390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Q. </a:t>
            </a:r>
            <a:r>
              <a:rPr lang="ko-KR" altLang="en-US" sz="20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fruits = 'orange'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print(fruits[1:3])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① or	② ra	③ ran	④ </a:t>
            </a:r>
            <a:r>
              <a:rPr lang="en-US" altLang="ko-KR" sz="2000" spc="-50" dirty="0" err="1">
                <a:latin typeface="UKIJ CJK"/>
                <a:cs typeface="UKIJ CJK"/>
              </a:rPr>
              <a:t>ora</a:t>
            </a:r>
            <a:endParaRPr lang="en-US" altLang="ko-KR" sz="2000" spc="-5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5"/>
            <a:ext cx="5471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연결 연산자 </a:t>
            </a:r>
            <a:r>
              <a:rPr lang="en-US" altLang="ko-KR" spc="-5" dirty="0"/>
              <a:t>: +</a:t>
            </a:r>
            <a:endParaRPr spc="595" dirty="0">
              <a:latin typeface="UKIJ CJK"/>
              <a:cs typeface="UKIJ CJ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1986775"/>
          <a:ext cx="8724265" cy="4414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498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name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'홍지영'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print(name)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홍지영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greet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'안녕하세요!'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print(greet)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안녕하세요!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print(name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'님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greet)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홍지영님</a:t>
                      </a:r>
                      <a:r>
                        <a:rPr sz="2000" b="0" spc="2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안녕하세요!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5"/>
            <a:ext cx="5471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반복 연산자 </a:t>
            </a:r>
            <a:r>
              <a:rPr lang="en-US" altLang="ko-KR" spc="-5" dirty="0"/>
              <a:t>: *</a:t>
            </a:r>
            <a:endParaRPr spc="-509" dirty="0">
              <a:latin typeface="UKIJ CJK"/>
              <a:cs typeface="UKIJ CJ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2125446"/>
          <a:ext cx="8453755" cy="3778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88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'blue' *</a:t>
                      </a:r>
                      <a:r>
                        <a:rPr sz="20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5339080">
                        <a:lnSpc>
                          <a:spcPct val="17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blue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ue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lu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u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u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print('='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*</a:t>
                      </a:r>
                      <a:r>
                        <a:rPr sz="2000" b="0" spc="-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==============================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1170" y="1905000"/>
            <a:ext cx="9174430" cy="355161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다음의 파이썬 명령에 사용된 연결 연산자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+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에 사용된 변수의 형이 달라 오류  가 발생한다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변수 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kor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과 변수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score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의 형은 각각 어떻게 되는가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kor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 =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국어 성적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: '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score = 80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string = 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kor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 + score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정수형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문자열	② 실수형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정수형	③ 정수형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실수형	④ 문자열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정수형</a:t>
            </a: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endParaRPr lang="ko-KR" altLang="en-US" sz="2000" dirty="0">
              <a:latin typeface="WenQuanYi Micro Hei Mono"/>
              <a:cs typeface="WenQuanYi Micro Hei Mono"/>
            </a:endParaRPr>
          </a:p>
          <a:p>
            <a:pPr marL="191770">
              <a:lnSpc>
                <a:spcPct val="100000"/>
              </a:lnSpc>
              <a:tabLst>
                <a:tab pos="2479675" algn="l"/>
              </a:tabLst>
            </a:pPr>
            <a:endParaRPr sz="2000" dirty="0">
              <a:latin typeface="WenQuanYi Micro Hei Mono"/>
              <a:cs typeface="WenQuanYi Micro Hei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5286716"/>
            <a:ext cx="604202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0" dirty="0">
                <a:latin typeface="UKIJ CJK"/>
                <a:cs typeface="UKIJ CJK"/>
              </a:rPr>
              <a:t>Q</a:t>
            </a:r>
            <a:r>
              <a:rPr sz="2000" spc="-50" dirty="0">
                <a:latin typeface="UKIJ CJK"/>
                <a:cs typeface="UKIJ CJK"/>
              </a:rPr>
              <a:t>.</a:t>
            </a:r>
            <a:r>
              <a:rPr sz="2000" spc="160" dirty="0">
                <a:latin typeface="UKIJ CJK"/>
                <a:cs typeface="UKIJ CJK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다음</a:t>
            </a:r>
            <a:r>
              <a:rPr sz="2000" spc="-509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중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문자열을</a:t>
            </a:r>
            <a:r>
              <a:rPr sz="2000" spc="-52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반복하는</a:t>
            </a:r>
            <a:r>
              <a:rPr sz="2000" spc="-52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데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사용되는</a:t>
            </a:r>
            <a:r>
              <a:rPr sz="2000" spc="-525" dirty="0">
                <a:latin typeface="WenQuanYi Micro Hei Mono"/>
                <a:cs typeface="WenQuanYi Micro Hei Mono"/>
              </a:rPr>
              <a:t> </a:t>
            </a:r>
            <a:r>
              <a:rPr sz="2000" spc="15" dirty="0">
                <a:latin typeface="WenQuanYi Micro Hei Mono"/>
                <a:cs typeface="WenQuanYi Micro Hei Mono"/>
              </a:rPr>
              <a:t>연산자는</a:t>
            </a:r>
            <a:r>
              <a:rPr sz="2000" spc="15" dirty="0">
                <a:latin typeface="UKIJ CJK"/>
                <a:cs typeface="UKIJ CJK"/>
              </a:rPr>
              <a:t>?</a:t>
            </a:r>
            <a:endParaRPr sz="20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730250" algn="l"/>
                <a:tab pos="1539240" algn="l"/>
                <a:tab pos="2362200" algn="l"/>
              </a:tabLst>
            </a:pPr>
            <a:r>
              <a:rPr sz="2000" dirty="0">
                <a:latin typeface="WenQuanYi Micro Hei Mono"/>
                <a:cs typeface="WenQuanYi Micro Hei Mono"/>
              </a:rPr>
              <a:t>①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spc="-254" dirty="0">
                <a:latin typeface="UKIJ CJK"/>
                <a:cs typeface="UKIJ CJK"/>
              </a:rPr>
              <a:t>*	</a:t>
            </a:r>
            <a:r>
              <a:rPr sz="2000" dirty="0">
                <a:latin typeface="WenQuanYi Micro Hei Mono"/>
                <a:cs typeface="WenQuanYi Micro Hei Mono"/>
              </a:rPr>
              <a:t>②</a:t>
            </a:r>
            <a:r>
              <a:rPr sz="2000" spc="-505" dirty="0">
                <a:latin typeface="WenQuanYi Micro Hei Mono"/>
                <a:cs typeface="WenQuanYi Micro Hei Mono"/>
              </a:rPr>
              <a:t> </a:t>
            </a:r>
            <a:r>
              <a:rPr sz="2000" spc="40" dirty="0">
                <a:latin typeface="UKIJ CJK"/>
                <a:cs typeface="UKIJ CJK"/>
              </a:rPr>
              <a:t>//	</a:t>
            </a:r>
            <a:r>
              <a:rPr sz="2000" dirty="0">
                <a:latin typeface="WenQuanYi Micro Hei Mono"/>
                <a:cs typeface="WenQuanYi Micro Hei Mono"/>
              </a:rPr>
              <a:t>③</a:t>
            </a:r>
            <a:r>
              <a:rPr sz="2000" spc="-500" dirty="0">
                <a:latin typeface="WenQuanYi Micro Hei Mono"/>
                <a:cs typeface="WenQuanYi Micro Hei Mono"/>
              </a:rPr>
              <a:t> </a:t>
            </a:r>
            <a:r>
              <a:rPr sz="2000" spc="25" dirty="0">
                <a:latin typeface="UKIJ CJK"/>
                <a:cs typeface="UKIJ CJK"/>
              </a:rPr>
              <a:t>%	</a:t>
            </a:r>
            <a:r>
              <a:rPr sz="2000" dirty="0">
                <a:latin typeface="WenQuanYi Micro Hei Mono"/>
                <a:cs typeface="WenQuanYi Micro Hei Mono"/>
              </a:rPr>
              <a:t>④</a:t>
            </a:r>
            <a:r>
              <a:rPr sz="2000" spc="-509" dirty="0">
                <a:latin typeface="WenQuanYi Micro Hei Mono"/>
                <a:cs typeface="WenQuanYi Micro Hei Mono"/>
              </a:rPr>
              <a:t> </a:t>
            </a:r>
            <a:r>
              <a:rPr sz="2000" spc="300" dirty="0">
                <a:latin typeface="UKIJ CJK"/>
                <a:cs typeface="UKIJ CJK"/>
              </a:rPr>
              <a:t>+</a:t>
            </a:r>
            <a:endParaRPr sz="20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80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3374" y="1981200"/>
            <a:ext cx="10002826" cy="3747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Q. </a:t>
            </a:r>
            <a:r>
              <a:rPr lang="ko-KR" altLang="en-US" sz="2000" spc="-50" dirty="0">
                <a:latin typeface="UKIJ CJK"/>
                <a:cs typeface="UKIJ CJK"/>
              </a:rPr>
              <a:t>다음은 문자열 인덱스를 이용하여 특정 문자를 추출하는 예이다</a:t>
            </a:r>
            <a:r>
              <a:rPr lang="en-US" altLang="ko-KR" sz="2000" spc="-50" dirty="0">
                <a:latin typeface="UKIJ CJK"/>
                <a:cs typeface="UKIJ CJK"/>
              </a:rPr>
              <a:t>. </a:t>
            </a:r>
            <a:r>
              <a:rPr lang="ko-KR" altLang="en-US" sz="2000" spc="-50" dirty="0">
                <a:latin typeface="UKIJ CJK"/>
                <a:cs typeface="UKIJ CJK"/>
              </a:rPr>
              <a:t>프로그램의 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</a:t>
            </a:r>
            <a:r>
              <a:rPr lang="en-US" sz="2000" spc="-50" dirty="0">
                <a:latin typeface="UKIJ CJK"/>
                <a:cs typeface="UKIJ CJK"/>
              </a:rPr>
              <a:t>date = '20191025'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year = date[0:4]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month = date[4:6]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day = date[6:]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date2 = year + '-' + month + '-' + day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&gt;&gt;&gt; print(date2)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000" spc="-50" dirty="0">
                <a:latin typeface="UKIJ CJK"/>
                <a:cs typeface="UKIJ CJK"/>
              </a:rPr>
              <a:t>① 2019/10/25	② 20191025	③ 2019 10 25	④ 2019-10-25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5916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문자열</a:t>
            </a:r>
            <a:r>
              <a:rPr spc="-994" dirty="0"/>
              <a:t> </a:t>
            </a:r>
            <a:r>
              <a:rPr spc="-5" dirty="0" err="1"/>
              <a:t>길이</a:t>
            </a:r>
            <a:r>
              <a:rPr spc="-1005" dirty="0"/>
              <a:t> </a:t>
            </a:r>
            <a:r>
              <a:rPr spc="-5" dirty="0" err="1"/>
              <a:t>구하기</a:t>
            </a:r>
            <a:r>
              <a:rPr spc="-994" dirty="0"/>
              <a:t> </a:t>
            </a:r>
            <a:r>
              <a:rPr spc="-204" dirty="0">
                <a:latin typeface="UKIJ CJK"/>
                <a:cs typeface="UKIJ CJK"/>
              </a:rPr>
              <a:t>:</a:t>
            </a:r>
            <a:r>
              <a:rPr spc="345" dirty="0">
                <a:latin typeface="UKIJ CJK"/>
                <a:cs typeface="UKIJ CJK"/>
              </a:rPr>
              <a:t> </a:t>
            </a:r>
            <a:r>
              <a:rPr spc="-20" dirty="0">
                <a:latin typeface="UKIJ CJK"/>
                <a:cs typeface="UKIJ CJK"/>
              </a:rPr>
              <a:t>len()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4000" y="2286000"/>
          <a:ext cx="8724265" cy="3169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9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message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'안녕하세요!'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str_len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len(message)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print('문자열의 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길이 </a:t>
                      </a:r>
                      <a:r>
                        <a:rPr sz="2000" b="0" spc="-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2000" b="0" spc="2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str(str_len))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문자열의 길이 </a:t>
                      </a:r>
                      <a:r>
                        <a:rPr sz="2000" b="0" spc="-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</a:t>
                      </a:r>
                      <a:r>
                        <a:rPr sz="2000" b="0" spc="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80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1964118"/>
            <a:ext cx="6553200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다음에 나타난 파이썬 쉘 명령의 실행 결과는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297180" indent="-284480">
              <a:lnSpc>
                <a:spcPct val="100000"/>
              </a:lnSpc>
              <a:spcBef>
                <a:spcPts val="105"/>
              </a:spcBef>
              <a:buFont typeface="UKIJ CJK"/>
              <a:buAutoNum type="arabicPeriod"/>
              <a:tabLst>
                <a:tab pos="29781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msg = '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나는 행복합니다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~~~'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print(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len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(msg))</a:t>
            </a:r>
          </a:p>
          <a:p>
            <a:pPr marL="297180" indent="-284480">
              <a:lnSpc>
                <a:spcPct val="100000"/>
              </a:lnSpc>
              <a:spcBef>
                <a:spcPts val="105"/>
              </a:spcBef>
              <a:buFont typeface="UKIJ CJK"/>
              <a:buAutoNum type="arabicPeriod"/>
              <a:tabLst>
                <a:tab pos="29781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12	② 18	③ 11	④ 10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다음에 나타난 파이썬 쉘 명령의 실행 결과는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msg = 'I am happy!'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&gt;&gt;&gt; print(</a:t>
            </a:r>
            <a:r>
              <a:rPr lang="en-US" altLang="ko-KR" sz="2000" dirty="0" err="1">
                <a:latin typeface="WenQuanYi Micro Hei Mono"/>
                <a:cs typeface="WenQuanYi Micro Hei Mono"/>
              </a:rPr>
              <a:t>len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(msg))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7815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8	② 9	③ 10	④ 11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5"/>
            <a:ext cx="41471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문자열 포맷팅</a:t>
            </a:r>
            <a:r>
              <a:rPr spc="-148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45" dirty="0">
                <a:latin typeface="UKIJ CJK"/>
                <a:cs typeface="UKIJ CJK"/>
              </a:rPr>
              <a:t>%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1957514"/>
          <a:ext cx="8622029" cy="434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color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'빨강'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'나는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%s을 </a:t>
                      </a:r>
                      <a:r>
                        <a:rPr sz="20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좋아합니다.'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color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print(s)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나는 빨강을</a:t>
                      </a:r>
                      <a:r>
                        <a:rPr sz="2000" b="0" spc="3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좋아합니다.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color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'초록'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'나는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%s을 </a:t>
                      </a:r>
                      <a:r>
                        <a:rPr sz="20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좋아합니다.' </a:t>
                      </a:r>
                      <a:r>
                        <a:rPr sz="20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</a:t>
                      </a:r>
                      <a:r>
                        <a:rPr sz="200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color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print(s)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나는 초록을</a:t>
                      </a:r>
                      <a:r>
                        <a:rPr sz="2000" b="0" spc="3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좋아합니다.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0" y="454756"/>
            <a:ext cx="47852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</a:t>
            </a:r>
            <a:r>
              <a:rPr lang="ko-KR" altLang="en-US" spc="-5" dirty="0" err="1"/>
              <a:t>포맷팅</a:t>
            </a:r>
            <a:r>
              <a:rPr lang="ko-KR" altLang="en-US" spc="-5" dirty="0"/>
              <a:t> 코드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129688"/>
          <a:ext cx="8332470" cy="307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11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코드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설명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b="0" spc="-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ko-KR" sz="1800" spc="-25" dirty="0">
                          <a:latin typeface="UKIJ CJK"/>
                          <a:cs typeface="UKIJ CJK"/>
                        </a:rPr>
                        <a:t>s</a:t>
                      </a:r>
                      <a:r>
                        <a:rPr lang="ko-KR" altLang="en-US" sz="1800" spc="-25" dirty="0">
                          <a:latin typeface="UKIJ CJK"/>
                          <a:cs typeface="UKIJ CJK"/>
                        </a:rPr>
                        <a:t>는 </a:t>
                      </a:r>
                      <a:r>
                        <a:rPr lang="en-US" altLang="ko-KR" sz="1800" spc="-25" dirty="0">
                          <a:latin typeface="UKIJ CJK"/>
                          <a:cs typeface="UKIJ CJK"/>
                        </a:rPr>
                        <a:t>'string'</a:t>
                      </a:r>
                      <a:r>
                        <a:rPr lang="ko-KR" altLang="en-US" sz="1800" spc="-25" dirty="0">
                          <a:latin typeface="UKIJ CJK"/>
                          <a:cs typeface="UKIJ CJK"/>
                        </a:rPr>
                        <a:t>의 첫 글자로서 문자열을 의미</a:t>
                      </a: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%d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ko-KR" sz="1800" spc="10" dirty="0">
                          <a:latin typeface="UKIJ CJK"/>
                          <a:cs typeface="UKIJ CJK"/>
                        </a:rPr>
                        <a:t>d</a:t>
                      </a:r>
                      <a:r>
                        <a:rPr lang="ko-KR" altLang="en-US" sz="1800" spc="10" dirty="0">
                          <a:latin typeface="UKIJ CJK"/>
                          <a:cs typeface="UKIJ CJK"/>
                        </a:rPr>
                        <a:t>는 </a:t>
                      </a:r>
                      <a:r>
                        <a:rPr lang="en-US" altLang="ko-KR" sz="1800" spc="10" dirty="0">
                          <a:latin typeface="UKIJ CJK"/>
                          <a:cs typeface="UKIJ CJK"/>
                        </a:rPr>
                        <a:t>'digit'</a:t>
                      </a:r>
                      <a:r>
                        <a:rPr lang="ko-KR" altLang="en-US" sz="1800" spc="10" dirty="0">
                          <a:latin typeface="UKIJ CJK"/>
                          <a:cs typeface="UKIJ CJK"/>
                        </a:rPr>
                        <a:t>의 첫 글자로 정수형 숫자를 의미</a:t>
                      </a: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203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%f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ko-KR" sz="1800" spc="-20" dirty="0">
                          <a:latin typeface="UKIJ CJK"/>
                          <a:cs typeface="UKIJ CJK"/>
                        </a:rPr>
                        <a:t>f</a:t>
                      </a:r>
                      <a:r>
                        <a:rPr lang="ko-KR" altLang="en-US" sz="1800" spc="-20" dirty="0">
                          <a:latin typeface="UKIJ CJK"/>
                          <a:cs typeface="UKIJ CJK"/>
                        </a:rPr>
                        <a:t>는 </a:t>
                      </a:r>
                      <a:r>
                        <a:rPr lang="en-US" altLang="ko-KR" sz="1800" spc="-20" dirty="0">
                          <a:latin typeface="UKIJ CJK"/>
                          <a:cs typeface="UKIJ CJK"/>
                        </a:rPr>
                        <a:t>'floating point'</a:t>
                      </a:r>
                      <a:r>
                        <a:rPr lang="ko-KR" altLang="en-US" sz="1800" spc="-20" dirty="0">
                          <a:latin typeface="UKIJ CJK"/>
                          <a:cs typeface="UKIJ CJK"/>
                        </a:rPr>
                        <a:t>의 첫 글자로서 실수형 숫자를 의미</a:t>
                      </a:r>
                    </a:p>
                  </a:txBody>
                  <a:tcPr marL="0" marR="0" marT="216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63296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</a:t>
            </a:r>
            <a:r>
              <a:rPr lang="ko-KR" altLang="en-US" spc="-5" dirty="0" err="1"/>
              <a:t>포맷팅</a:t>
            </a:r>
            <a:r>
              <a:rPr lang="ko-KR" altLang="en-US" spc="-5" dirty="0"/>
              <a:t> 코드 사용 예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019960"/>
          <a:ext cx="8690610" cy="3694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417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kor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88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eng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95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math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97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sum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18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kor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18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eng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1800" b="0" spc="1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math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avg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sum/3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print('합계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%d,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평균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%.2f' </a:t>
                      </a:r>
                      <a:r>
                        <a:rPr sz="1800" b="0" spc="-114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 </a:t>
                      </a: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(sum,</a:t>
                      </a:r>
                      <a:r>
                        <a:rPr sz="18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avg))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합계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280,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평균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</a:t>
                      </a:r>
                      <a:r>
                        <a:rPr sz="1800" b="0" spc="2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93.33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336" y="508971"/>
            <a:ext cx="545066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변수 값의 저장과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900FC2-54C2-48FF-872B-22FF2BAE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95611"/>
            <a:ext cx="3617473" cy="2667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008797-592F-4644-ACF7-3F5EB2AE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610005"/>
            <a:ext cx="2943636" cy="43821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E8448BB-5313-4C98-810C-B096F6A0C247}"/>
              </a:ext>
            </a:extLst>
          </p:cNvPr>
          <p:cNvSpPr/>
          <p:nvPr/>
        </p:nvSpPr>
        <p:spPr>
          <a:xfrm>
            <a:off x="5410200" y="2819400"/>
            <a:ext cx="1640329" cy="198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12800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112355"/>
            <a:ext cx="8594725" cy="26795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문자열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포맷팅에서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사용되는 문자 코드 중 정수형 숫자를 의미하는 것은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%d	② %f	③ %s	④ %v</a:t>
            </a:r>
          </a:p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Q.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다음의 문자열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포맷팅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기호 중 실수형 숫자를 소수점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3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째 자리까지 출력  하는 데 사용되는 것은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?</a:t>
            </a:r>
          </a:p>
          <a:p>
            <a:pPr marL="13970">
              <a:lnSpc>
                <a:spcPct val="100000"/>
              </a:lnSpc>
              <a:spcBef>
                <a:spcPts val="1295"/>
              </a:spcBef>
              <a:tabLst>
                <a:tab pos="298450" algn="l"/>
              </a:tabLst>
            </a:pPr>
            <a:r>
              <a:rPr lang="en-US" altLang="ko-KR" sz="2000" dirty="0">
                <a:latin typeface="WenQuanYi Micro Hei Mono"/>
                <a:cs typeface="WenQuanYi Micro Hei Mono"/>
              </a:rPr>
              <a:t>① %3d	② %.3s	③ %.3f	④ %3s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6918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키보드로 입력받기</a:t>
            </a:r>
            <a:r>
              <a:rPr spc="-144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-10" dirty="0">
                <a:latin typeface="UKIJ CJK"/>
                <a:cs typeface="UKIJ CJK"/>
              </a:rPr>
              <a:t>input()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A4B1C4-74EF-48A1-8CC0-B1A22574E067}"/>
              </a:ext>
            </a:extLst>
          </p:cNvPr>
          <p:cNvGrpSpPr/>
          <p:nvPr/>
        </p:nvGrpSpPr>
        <p:grpSpPr>
          <a:xfrm>
            <a:off x="1447800" y="1918805"/>
            <a:ext cx="8131834" cy="2195995"/>
            <a:chOff x="704494" y="1766341"/>
            <a:chExt cx="8131834" cy="2195995"/>
          </a:xfrm>
        </p:grpSpPr>
        <p:grpSp>
          <p:nvGrpSpPr>
            <p:cNvPr id="5" name="object 5"/>
            <p:cNvGrpSpPr/>
            <p:nvPr/>
          </p:nvGrpSpPr>
          <p:grpSpPr>
            <a:xfrm>
              <a:off x="719123" y="1938883"/>
              <a:ext cx="8117205" cy="787400"/>
              <a:chOff x="719123" y="1938883"/>
              <a:chExt cx="8117205" cy="787400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725474" y="1945233"/>
                <a:ext cx="8104505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8104505" h="762000">
                    <a:moveTo>
                      <a:pt x="8103971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8103971" y="762000"/>
                    </a:lnTo>
                    <a:lnTo>
                      <a:pt x="8103971" y="0"/>
                    </a:lnTo>
                    <a:close/>
                  </a:path>
                </a:pathLst>
              </a:custGeom>
              <a:solidFill>
                <a:srgbClr val="5B9BD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725473" y="1938883"/>
                <a:ext cx="0" cy="787400"/>
              </a:xfrm>
              <a:custGeom>
                <a:avLst/>
                <a:gdLst/>
                <a:ahLst/>
                <a:cxnLst/>
                <a:rect l="l" t="t" r="r" b="b"/>
                <a:pathLst>
                  <a:path h="787400">
                    <a:moveTo>
                      <a:pt x="0" y="0"/>
                    </a:moveTo>
                    <a:lnTo>
                      <a:pt x="0" y="787400"/>
                    </a:lnTo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8829446" y="1938883"/>
                <a:ext cx="0" cy="787400"/>
              </a:xfrm>
              <a:custGeom>
                <a:avLst/>
                <a:gdLst/>
                <a:ahLst/>
                <a:cxnLst/>
                <a:rect l="l" t="t" r="r" b="b"/>
                <a:pathLst>
                  <a:path h="787400">
                    <a:moveTo>
                      <a:pt x="0" y="0"/>
                    </a:moveTo>
                    <a:lnTo>
                      <a:pt x="0" y="787400"/>
                    </a:lnTo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719123" y="1938883"/>
                <a:ext cx="811720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117205" h="12700">
                    <a:moveTo>
                      <a:pt x="0" y="12700"/>
                    </a:moveTo>
                    <a:lnTo>
                      <a:pt x="8116671" y="12700"/>
                    </a:lnTo>
                    <a:lnTo>
                      <a:pt x="8116671" y="0"/>
                    </a:lnTo>
                    <a:lnTo>
                      <a:pt x="0" y="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719123" y="2707233"/>
                <a:ext cx="81172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8117205">
                    <a:moveTo>
                      <a:pt x="0" y="0"/>
                    </a:moveTo>
                    <a:lnTo>
                      <a:pt x="8116671" y="0"/>
                    </a:lnTo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06EE093-E72D-4A2F-8F00-ECB912078F14}"/>
                </a:ext>
              </a:extLst>
            </p:cNvPr>
            <p:cNvGrpSpPr/>
            <p:nvPr/>
          </p:nvGrpSpPr>
          <p:grpSpPr>
            <a:xfrm>
              <a:off x="704494" y="1766341"/>
              <a:ext cx="8119109" cy="2195995"/>
              <a:chOff x="704494" y="1766341"/>
              <a:chExt cx="8119109" cy="2195995"/>
            </a:xfrm>
          </p:grpSpPr>
          <p:grpSp>
            <p:nvGrpSpPr>
              <p:cNvPr id="11" name="object 11"/>
              <p:cNvGrpSpPr/>
              <p:nvPr/>
            </p:nvGrpSpPr>
            <p:grpSpPr>
              <a:xfrm>
                <a:off x="704494" y="2819403"/>
                <a:ext cx="8117205" cy="1142933"/>
                <a:chOff x="704494" y="3124136"/>
                <a:chExt cx="8117205" cy="838200"/>
              </a:xfrm>
            </p:grpSpPr>
            <p:sp>
              <p:nvSpPr>
                <p:cNvPr id="12" name="object 12"/>
                <p:cNvSpPr/>
                <p:nvPr/>
              </p:nvSpPr>
              <p:spPr>
                <a:xfrm>
                  <a:off x="710844" y="3130486"/>
                  <a:ext cx="8104505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4505" h="812800">
                      <a:moveTo>
                        <a:pt x="8103971" y="0"/>
                      </a:moveTo>
                      <a:lnTo>
                        <a:pt x="0" y="0"/>
                      </a:lnTo>
                      <a:lnTo>
                        <a:pt x="0" y="812406"/>
                      </a:lnTo>
                      <a:lnTo>
                        <a:pt x="8103971" y="812406"/>
                      </a:lnTo>
                      <a:lnTo>
                        <a:pt x="8103971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3" name="object 13"/>
                <p:cNvSpPr/>
                <p:nvPr/>
              </p:nvSpPr>
              <p:spPr>
                <a:xfrm>
                  <a:off x="710844" y="3124136"/>
                  <a:ext cx="0" cy="8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38200">
                      <a:moveTo>
                        <a:pt x="0" y="0"/>
                      </a:moveTo>
                      <a:lnTo>
                        <a:pt x="0" y="837806"/>
                      </a:lnTo>
                    </a:path>
                  </a:pathLst>
                </a:custGeom>
                <a:ln w="12700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" name="object 14"/>
                <p:cNvSpPr/>
                <p:nvPr/>
              </p:nvSpPr>
              <p:spPr>
                <a:xfrm>
                  <a:off x="8814815" y="3124136"/>
                  <a:ext cx="0" cy="8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38200">
                      <a:moveTo>
                        <a:pt x="0" y="0"/>
                      </a:moveTo>
                      <a:lnTo>
                        <a:pt x="0" y="837806"/>
                      </a:lnTo>
                    </a:path>
                  </a:pathLst>
                </a:custGeom>
                <a:ln w="12700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5"/>
                <p:cNvSpPr/>
                <p:nvPr/>
              </p:nvSpPr>
              <p:spPr>
                <a:xfrm>
                  <a:off x="704494" y="3124136"/>
                  <a:ext cx="8117205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7205" h="12700">
                      <a:moveTo>
                        <a:pt x="0" y="12700"/>
                      </a:moveTo>
                      <a:lnTo>
                        <a:pt x="8116671" y="12700"/>
                      </a:lnTo>
                      <a:lnTo>
                        <a:pt x="8116671" y="0"/>
                      </a:lnTo>
                      <a:lnTo>
                        <a:pt x="0" y="0"/>
                      </a:lnTo>
                      <a:lnTo>
                        <a:pt x="0" y="127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" name="object 16"/>
                <p:cNvSpPr/>
                <p:nvPr/>
              </p:nvSpPr>
              <p:spPr>
                <a:xfrm>
                  <a:off x="704494" y="3942892"/>
                  <a:ext cx="811720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7205">
                      <a:moveTo>
                        <a:pt x="0" y="0"/>
                      </a:moveTo>
                      <a:lnTo>
                        <a:pt x="8116671" y="0"/>
                      </a:lnTo>
                    </a:path>
                  </a:pathLst>
                </a:custGeom>
                <a:ln w="38100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7" name="object 17"/>
              <p:cNvSpPr txBox="1"/>
              <p:nvPr/>
            </p:nvSpPr>
            <p:spPr>
              <a:xfrm>
                <a:off x="717194" y="1766341"/>
                <a:ext cx="8106409" cy="1997075"/>
              </a:xfrm>
              <a:prstGeom prst="rect">
                <a:avLst/>
              </a:prstGeom>
            </p:spPr>
            <p:txBody>
              <a:bodyPr vert="horz" wrap="square" lIns="0" tIns="173990" rIns="0" bIns="0" rtlCol="0">
                <a:spAutoFit/>
              </a:bodyPr>
              <a:lstStyle/>
              <a:p>
                <a:pPr marL="76835">
                  <a:lnSpc>
                    <a:spcPct val="100000"/>
                  </a:lnSpc>
                  <a:spcBef>
                    <a:spcPts val="1370"/>
                  </a:spcBef>
                </a:pP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&gt;&gt;&gt; </a:t>
                </a:r>
                <a:r>
                  <a:rPr sz="1800" b="0" spc="-2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person </a:t>
                </a: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= </a:t>
                </a:r>
                <a:r>
                  <a:rPr sz="1800" b="0" spc="25" dirty="0">
                    <a:solidFill>
                      <a:srgbClr val="FFFF00"/>
                    </a:solidFill>
                    <a:latin typeface="Noto Sans CJK JP Medium"/>
                    <a:cs typeface="Noto Sans CJK JP Medium"/>
                  </a:rPr>
                  <a:t>input</a:t>
                </a:r>
                <a:r>
                  <a:rPr sz="1800" b="0" spc="2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('이름을 </a:t>
                </a:r>
                <a:r>
                  <a:rPr sz="1800" b="0" spc="10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입력하세요:</a:t>
                </a:r>
                <a:r>
                  <a:rPr sz="1800" b="0" spc="-14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 </a:t>
                </a:r>
                <a:r>
                  <a:rPr sz="1800" b="0" spc="-2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')</a:t>
                </a:r>
                <a:endParaRPr sz="1800" dirty="0">
                  <a:latin typeface="Noto Sans CJK JP Medium"/>
                  <a:cs typeface="Noto Sans CJK JP Medium"/>
                </a:endParaRPr>
              </a:p>
              <a:p>
                <a:pPr marL="76835">
                  <a:lnSpc>
                    <a:spcPct val="100000"/>
                  </a:lnSpc>
                  <a:spcBef>
                    <a:spcPts val="1275"/>
                  </a:spcBef>
                </a:pPr>
                <a:r>
                  <a:rPr sz="1800" b="0" spc="14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이름을 </a:t>
                </a:r>
                <a:r>
                  <a:rPr sz="1800" b="0" spc="10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입력하세요:</a:t>
                </a:r>
                <a:r>
                  <a:rPr sz="1800" b="0" spc="32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 </a:t>
                </a:r>
                <a:r>
                  <a:rPr sz="1800" b="0" spc="140" dirty="0">
                    <a:solidFill>
                      <a:srgbClr val="FFFF00"/>
                    </a:solidFill>
                    <a:latin typeface="Noto Sans CJK JP Medium"/>
                    <a:cs typeface="Noto Sans CJK JP Medium"/>
                  </a:rPr>
                  <a:t>강지영</a:t>
                </a:r>
                <a:endParaRPr sz="1800" dirty="0">
                  <a:latin typeface="Noto Sans CJK JP Medium"/>
                  <a:cs typeface="Noto Sans CJK JP Medium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sz="1750" dirty="0">
                  <a:latin typeface="Noto Sans CJK JP Medium"/>
                  <a:cs typeface="Noto Sans CJK JP Medium"/>
                </a:endParaRPr>
              </a:p>
              <a:p>
                <a:pPr marL="61594">
                  <a:lnSpc>
                    <a:spcPct val="100000"/>
                  </a:lnSpc>
                </a:pP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&gt;&gt;&gt; </a:t>
                </a:r>
                <a:r>
                  <a:rPr sz="1800" b="0" spc="-2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print(person </a:t>
                </a: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+ </a:t>
                </a:r>
                <a:r>
                  <a:rPr sz="1800" b="0" spc="5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'님 </a:t>
                </a:r>
                <a:r>
                  <a:rPr sz="1800" b="0" spc="-3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' </a:t>
                </a:r>
                <a:r>
                  <a:rPr sz="1800" b="0" spc="26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+</a:t>
                </a:r>
                <a:r>
                  <a:rPr sz="1800" b="0" spc="15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 </a:t>
                </a:r>
                <a:r>
                  <a:rPr sz="1800" b="0" spc="13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'안녕하세요~~~')</a:t>
                </a:r>
                <a:endParaRPr sz="1800" dirty="0">
                  <a:latin typeface="Noto Sans CJK JP Medium"/>
                  <a:cs typeface="Noto Sans CJK JP Medium"/>
                </a:endParaRPr>
              </a:p>
              <a:p>
                <a:pPr marL="61594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b="0" spc="14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강지영님</a:t>
                </a:r>
                <a:r>
                  <a:rPr sz="1800" b="0" spc="225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 </a:t>
                </a:r>
                <a:r>
                  <a:rPr sz="1800" b="0" spc="190" dirty="0">
                    <a:solidFill>
                      <a:srgbClr val="FFFFFF"/>
                    </a:solidFill>
                    <a:latin typeface="Noto Sans CJK JP Medium"/>
                    <a:cs typeface="Noto Sans CJK JP Medium"/>
                  </a:rPr>
                  <a:t>안녕하세요~~~</a:t>
                </a:r>
                <a:endParaRPr sz="1800" dirty="0">
                  <a:latin typeface="Noto Sans CJK JP Medium"/>
                  <a:cs typeface="Noto Sans CJK JP Medium"/>
                </a:endParaRPr>
              </a:p>
            </p:txBody>
          </p:sp>
        </p:grp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473200" y="4466630"/>
          <a:ext cx="2961283" cy="947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1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553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Arial"/>
                        <a:buChar char="•"/>
                        <a:tabLst>
                          <a:tab pos="412750" algn="l"/>
                          <a:tab pos="414020" algn="l"/>
                        </a:tabLst>
                      </a:pPr>
                      <a:r>
                        <a:rPr sz="1800" b="0" spc="-10" dirty="0">
                          <a:latin typeface="Noto Sans CJK JP Medium"/>
                          <a:cs typeface="Noto Sans CJK JP Medium"/>
                        </a:rPr>
                        <a:t>Input()</a:t>
                      </a:r>
                      <a:r>
                        <a:rPr sz="1800" b="0" spc="229" dirty="0"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latin typeface="Noto Sans CJK JP Medium"/>
                          <a:cs typeface="Noto Sans CJK JP Medium"/>
                        </a:rPr>
                        <a:t>함수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53">
                <a:tc>
                  <a:txBody>
                    <a:bodyPr/>
                    <a:lstStyle/>
                    <a:p>
                      <a:pPr marL="127000">
                        <a:lnSpc>
                          <a:spcPts val="2135"/>
                        </a:lnSpc>
                        <a:spcBef>
                          <a:spcPts val="1490"/>
                        </a:spcBef>
                      </a:pPr>
                      <a:r>
                        <a:rPr sz="1800" b="0" spc="10" dirty="0">
                          <a:latin typeface="Noto Sans CJK JP Medium"/>
                          <a:cs typeface="Noto Sans CJK JP Medium"/>
                        </a:rPr>
                        <a:t>input('질문_내용')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892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54756"/>
            <a:ext cx="6156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키보드로 정수 입력 받기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159584"/>
          <a:ext cx="8622030" cy="3635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01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1800" b="0" dirty="0">
                          <a:solidFill>
                            <a:srgbClr val="FFFF00"/>
                          </a:solidFill>
                          <a:latin typeface="Noto Sans CJK JP Medium"/>
                          <a:cs typeface="Noto Sans CJK JP Medium"/>
                        </a:rPr>
                        <a:t>input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('첫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번째 정수를 </a:t>
                      </a:r>
                      <a:r>
                        <a:rPr sz="18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18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첫 번째 정수를 </a:t>
                      </a:r>
                      <a:r>
                        <a:rPr sz="18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1800" b="0" spc="5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36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1800" b="0" dirty="0">
                          <a:solidFill>
                            <a:srgbClr val="FFFF00"/>
                          </a:solidFill>
                          <a:latin typeface="Noto Sans CJK JP Medium"/>
                          <a:cs typeface="Noto Sans CJK JP Medium"/>
                        </a:rPr>
                        <a:t>input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('두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번째 정수를 </a:t>
                      </a:r>
                      <a:r>
                        <a:rPr sz="18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18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두 번째 정수를 </a:t>
                      </a:r>
                      <a:r>
                        <a:rPr sz="18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1800" b="0" spc="5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24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18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1800" b="0" spc="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6675" marR="6816725">
                        <a:lnSpc>
                          <a:spcPts val="3840"/>
                        </a:lnSpc>
                        <a:spcBef>
                          <a:spcPts val="40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1800" b="0" spc="1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print(c) 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3624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81901"/>
            <a:ext cx="6917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정수형</a:t>
            </a:r>
            <a:r>
              <a:rPr spc="-990" dirty="0"/>
              <a:t> </a:t>
            </a:r>
            <a:r>
              <a:rPr spc="-5" dirty="0"/>
              <a:t>숫자</a:t>
            </a:r>
            <a:r>
              <a:rPr spc="-1005" dirty="0"/>
              <a:t> </a:t>
            </a:r>
            <a:r>
              <a:rPr spc="-5" dirty="0">
                <a:latin typeface="UKIJ CJK"/>
                <a:cs typeface="UKIJ CJK"/>
              </a:rPr>
              <a:t>36</a:t>
            </a:r>
            <a:r>
              <a:rPr spc="345" dirty="0">
                <a:latin typeface="UKIJ CJK"/>
                <a:cs typeface="UKIJ CJK"/>
              </a:rPr>
              <a:t> </a:t>
            </a:r>
            <a:r>
              <a:rPr spc="-95" dirty="0">
                <a:latin typeface="UKIJ CJK"/>
                <a:cs typeface="UKIJ CJK"/>
              </a:rPr>
              <a:t>vs.</a:t>
            </a:r>
            <a:r>
              <a:rPr spc="375" dirty="0">
                <a:latin typeface="UKIJ CJK"/>
                <a:cs typeface="UKIJ CJK"/>
              </a:rPr>
              <a:t> </a:t>
            </a:r>
            <a:r>
              <a:rPr spc="-5" dirty="0"/>
              <a:t>문자열</a:t>
            </a:r>
            <a:r>
              <a:rPr spc="-990" dirty="0"/>
              <a:t> </a:t>
            </a:r>
            <a:r>
              <a:rPr dirty="0">
                <a:latin typeface="UKIJ CJK"/>
                <a:cs typeface="UKIJ CJK"/>
              </a:rPr>
              <a:t>'36'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B7A5B-6212-4509-8A5A-1F26B09029FD}"/>
              </a:ext>
            </a:extLst>
          </p:cNvPr>
          <p:cNvSpPr txBox="1"/>
          <p:nvPr/>
        </p:nvSpPr>
        <p:spPr>
          <a:xfrm>
            <a:off x="1524000" y="2057400"/>
            <a:ext cx="784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∙ 36</a:t>
            </a:r>
          </a:p>
          <a:p>
            <a:endParaRPr lang="ko-KR" altLang="en-US" b="1" dirty="0"/>
          </a:p>
          <a:p>
            <a:r>
              <a:rPr lang="ko-KR" altLang="en-US" b="1" dirty="0"/>
              <a:t>정수형 숫자 36은 컴퓨터에서 십진수 36이 이진수로 표현되어</a:t>
            </a:r>
          </a:p>
          <a:p>
            <a:r>
              <a:rPr lang="ko-KR" altLang="en-US" b="1" dirty="0"/>
              <a:t>100100와 같은 값을 가짐</a:t>
            </a:r>
          </a:p>
          <a:p>
            <a:endParaRPr lang="ko-KR" altLang="en-US" b="1" dirty="0"/>
          </a:p>
          <a:p>
            <a:r>
              <a:rPr lang="ko-KR" altLang="en-US" b="1" dirty="0"/>
              <a:t>∙ '36'</a:t>
            </a:r>
          </a:p>
          <a:p>
            <a:endParaRPr lang="ko-KR" altLang="en-US" b="1" dirty="0"/>
          </a:p>
          <a:p>
            <a:r>
              <a:rPr lang="ko-KR" altLang="en-US" b="1" dirty="0"/>
              <a:t>문자열 '36'은 '3'의 대한 이진 코드 00110011과 '6'에 대한 이진 코드</a:t>
            </a:r>
          </a:p>
          <a:p>
            <a:r>
              <a:rPr lang="ko-KR" altLang="en-US" b="1" dirty="0"/>
              <a:t>00110110이 연결된 값인 0011001100110110와 같은 값을 가짐</a:t>
            </a:r>
          </a:p>
          <a:p>
            <a:endParaRPr lang="ko-KR" altLang="en-US" b="1" dirty="0"/>
          </a:p>
          <a:p>
            <a:r>
              <a:rPr lang="ko-KR" altLang="en-US" b="1" dirty="0"/>
              <a:t>※ 컴퓨터에서 36과 '36'은 전혀 다른 값임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47440"/>
            <a:ext cx="7985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데이터 형 변환에 사용되는 함수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467485" y="2065047"/>
            <a:ext cx="7985659" cy="284629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en-US" altLang="ko-KR" sz="2000" b="0" spc="-15" dirty="0">
                <a:latin typeface="Noto Sans CJK JP Medium"/>
                <a:cs typeface="Noto Sans CJK JP Medium"/>
              </a:rPr>
              <a:t>int()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ko-KR" altLang="en-US" sz="2000" b="0" spc="-15" dirty="0">
                <a:latin typeface="Noto Sans CJK JP Medium"/>
                <a:cs typeface="Noto Sans CJK JP Medium"/>
              </a:rPr>
              <a:t>함수 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int()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는 실수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Floating point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나 문자열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String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을 정수형 숫자로 변환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en-US" altLang="ko-KR" sz="2000" b="0" spc="-15" dirty="0">
                <a:latin typeface="Noto Sans CJK JP Medium"/>
                <a:cs typeface="Noto Sans CJK JP Medium"/>
              </a:rPr>
              <a:t>float()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ko-KR" altLang="en-US" sz="2000" b="0" spc="-15" dirty="0">
                <a:latin typeface="Noto Sans CJK JP Medium"/>
                <a:cs typeface="Noto Sans CJK JP Medium"/>
              </a:rPr>
              <a:t>함수 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float()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는 정수나 문자열을 실수로 변환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en-US" altLang="ko-KR" sz="2000" b="0" spc="-15" dirty="0">
                <a:latin typeface="Noto Sans CJK JP Medium"/>
                <a:cs typeface="Noto Sans CJK JP Medium"/>
              </a:rPr>
              <a:t>str()</a:t>
            </a:r>
          </a:p>
          <a:p>
            <a:pPr marL="205740" indent="-168275">
              <a:lnSpc>
                <a:spcPct val="100000"/>
              </a:lnSpc>
              <a:spcBef>
                <a:spcPts val="1295"/>
              </a:spcBef>
              <a:buChar char="∙"/>
              <a:tabLst>
                <a:tab pos="206375" algn="l"/>
              </a:tabLst>
            </a:pPr>
            <a:r>
              <a:rPr lang="ko-KR" altLang="en-US" sz="2000" b="0" spc="-15" dirty="0">
                <a:latin typeface="Noto Sans CJK JP Medium"/>
                <a:cs typeface="Noto Sans CJK JP Medium"/>
              </a:rPr>
              <a:t>함수 </a:t>
            </a:r>
            <a:r>
              <a:rPr lang="en-US" altLang="ko-KR" sz="2000" b="0" spc="-15" dirty="0">
                <a:latin typeface="Noto Sans CJK JP Medium"/>
                <a:cs typeface="Noto Sans CJK JP Medium"/>
              </a:rPr>
              <a:t>str()</a:t>
            </a:r>
            <a:r>
              <a:rPr lang="ko-KR" altLang="en-US" sz="2000" b="0" spc="-15" dirty="0">
                <a:latin typeface="Noto Sans CJK JP Medium"/>
                <a:cs typeface="Noto Sans CJK JP Medium"/>
              </a:rPr>
              <a:t>은 정수형이나 실수형 숫자를 문자열로 변환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47441"/>
            <a:ext cx="13562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185962"/>
            <a:ext cx="7924800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Q. </a:t>
            </a:r>
            <a:r>
              <a:rPr lang="ko-KR" altLang="en-US" sz="20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a = input('</a:t>
            </a:r>
            <a:r>
              <a:rPr lang="ko-KR" altLang="en-US" sz="2000" spc="-50" dirty="0">
                <a:latin typeface="UKIJ CJK"/>
                <a:cs typeface="UKIJ CJK"/>
              </a:rPr>
              <a:t>첫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')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spc="-50" dirty="0">
                <a:latin typeface="UKIJ CJK"/>
                <a:cs typeface="UKIJ CJK"/>
              </a:rPr>
              <a:t>첫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22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b = input('</a:t>
            </a:r>
            <a:r>
              <a:rPr lang="ko-KR" altLang="en-US" sz="2000" spc="-50" dirty="0">
                <a:latin typeface="UKIJ CJK"/>
                <a:cs typeface="UKIJ CJK"/>
              </a:rPr>
              <a:t>두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')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spc="-50" dirty="0">
                <a:latin typeface="UKIJ CJK"/>
                <a:cs typeface="UKIJ CJK"/>
              </a:rPr>
              <a:t>두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33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c = a + b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print(c)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① 3322	② 55	③ 22 33	④ 2233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47441"/>
            <a:ext cx="14324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185962"/>
            <a:ext cx="6756404" cy="38478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Q. </a:t>
            </a:r>
            <a:r>
              <a:rPr lang="ko-KR" altLang="en-US" sz="2000" spc="-5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a = input('</a:t>
            </a:r>
            <a:r>
              <a:rPr lang="ko-KR" altLang="en-US" sz="2000" spc="-50" dirty="0">
                <a:latin typeface="UKIJ CJK"/>
                <a:cs typeface="UKIJ CJK"/>
              </a:rPr>
              <a:t>첫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')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spc="-50" dirty="0">
                <a:latin typeface="UKIJ CJK"/>
                <a:cs typeface="UKIJ CJK"/>
              </a:rPr>
              <a:t>첫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55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b = input('</a:t>
            </a:r>
            <a:r>
              <a:rPr lang="ko-KR" altLang="en-US" sz="2000" spc="-50" dirty="0">
                <a:latin typeface="UKIJ CJK"/>
                <a:cs typeface="UKIJ CJK"/>
              </a:rPr>
              <a:t>두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')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spc="-50" dirty="0">
                <a:latin typeface="UKIJ CJK"/>
                <a:cs typeface="UKIJ CJK"/>
              </a:rPr>
              <a:t>두 번째 정수를 입력하세요</a:t>
            </a:r>
            <a:r>
              <a:rPr lang="en-US" altLang="ko-KR" sz="2000" spc="-50" dirty="0">
                <a:latin typeface="UKIJ CJK"/>
                <a:cs typeface="UKIJ CJK"/>
              </a:rPr>
              <a:t>: 60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c = int(a) + int(b)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&gt;&gt;&gt; print(c)</a:t>
            </a: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endParaRPr lang="en-US" altLang="ko-KR" sz="2000" spc="-50" dirty="0">
              <a:latin typeface="UKIJ CJK"/>
              <a:cs typeface="UKIJ CJK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① </a:t>
            </a:r>
            <a:r>
              <a:rPr lang="ko-KR" altLang="en-US" sz="2000" spc="-50" dirty="0">
                <a:latin typeface="UKIJ CJK"/>
                <a:cs typeface="UKIJ CJK"/>
              </a:rPr>
              <a:t>오류가 발생한다	② </a:t>
            </a:r>
            <a:r>
              <a:rPr lang="en-US" altLang="ko-KR" sz="2000" spc="-50" dirty="0">
                <a:latin typeface="UKIJ CJK"/>
                <a:cs typeface="UKIJ CJK"/>
              </a:rPr>
              <a:t>115	③ 5560	④ 6650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447441"/>
            <a:ext cx="61568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화면에 출력하기</a:t>
            </a:r>
            <a:r>
              <a:rPr spc="-1450" dirty="0"/>
              <a:t> </a:t>
            </a:r>
            <a:r>
              <a:rPr spc="-204" dirty="0">
                <a:latin typeface="UKIJ CJK"/>
                <a:cs typeface="UKIJ CJK"/>
              </a:rPr>
              <a:t>: </a:t>
            </a:r>
            <a:r>
              <a:rPr spc="-30" dirty="0">
                <a:latin typeface="UKIJ CJK"/>
                <a:cs typeface="UKIJ CJK"/>
              </a:rPr>
              <a:t>print()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1925256"/>
            <a:ext cx="708342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컴퓨터 화면에 결과를 출력할 때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print()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함수 사용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sz="2400" dirty="0">
                <a:latin typeface="WenQuanYi Micro Hei Mono"/>
                <a:cs typeface="WenQuanYi Micro Hei Mono"/>
              </a:rPr>
              <a:t>print()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함수를 사용법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4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가지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ko-KR" altLang="en-US" sz="2400" dirty="0">
              <a:latin typeface="WenQuanYi Micro Hei Mono"/>
              <a:cs typeface="WenQuanYi Micro Hei Mono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ko-KR" sz="2400" dirty="0">
                <a:latin typeface="WenQuanYi Micro Hei Mono"/>
                <a:cs typeface="WenQuanYi Micro Hei Mono"/>
              </a:rPr>
              <a:t>print() 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함수의 기본 사용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파라미터 </a:t>
            </a:r>
            <a:r>
              <a:rPr lang="en-US" altLang="ko-KR" sz="2400" dirty="0" err="1">
                <a:latin typeface="WenQuanYi Micro Hei Mono"/>
                <a:cs typeface="WenQuanYi Micro Hei Mono"/>
              </a:rPr>
              <a:t>sep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을 사용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문자열 연결 연산자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+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를 사용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400" dirty="0">
                <a:latin typeface="WenQuanYi Micro Hei Mono"/>
                <a:cs typeface="WenQuanYi Micro Hei Mono"/>
              </a:rPr>
              <a:t>문자열 포맷 코드 </a:t>
            </a:r>
            <a:r>
              <a:rPr lang="en-US" altLang="ko-KR" sz="2400" dirty="0">
                <a:latin typeface="WenQuanYi Micro Hei Mono"/>
                <a:cs typeface="WenQuanYi Micro Hei Mono"/>
              </a:rPr>
              <a:t>%</a:t>
            </a:r>
            <a:r>
              <a:rPr lang="ko-KR" altLang="en-US" sz="2400" dirty="0">
                <a:latin typeface="WenQuanYi Micro Hei Mono"/>
                <a:cs typeface="WenQuanYi Micro Hei Mono"/>
              </a:rPr>
              <a:t>를 사용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63781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latin typeface="UKIJ CJK"/>
                <a:cs typeface="UKIJ CJK"/>
              </a:rPr>
              <a:t>print() </a:t>
            </a:r>
            <a:r>
              <a:rPr spc="-5" dirty="0"/>
              <a:t>함수의 기본</a:t>
            </a:r>
            <a:r>
              <a:rPr spc="-1620" dirty="0"/>
              <a:t> </a:t>
            </a:r>
            <a:r>
              <a:rPr spc="-5" dirty="0"/>
              <a:t>사용법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9138" y="3329381"/>
          <a:ext cx="8721724" cy="267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25"/>
                        </a:lnSpc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6863080">
                        <a:lnSpc>
                          <a:spcPts val="2760"/>
                        </a:lnSpc>
                        <a:spcBef>
                          <a:spcPts val="190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1800" b="0" spc="17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 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18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390640">
                        <a:lnSpc>
                          <a:spcPts val="2760"/>
                        </a:lnSpc>
                        <a:spcBef>
                          <a:spcPts val="19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b)  </a:t>
                      </a:r>
                      <a:r>
                        <a:rPr sz="18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8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18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10,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1800" b="0" spc="5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10)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24000" y="1848102"/>
            <a:ext cx="4881880" cy="9340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UKIJ CJK"/>
                <a:cs typeface="UKIJ CJK"/>
              </a:rPr>
              <a:t>print()</a:t>
            </a:r>
            <a:r>
              <a:rPr sz="1800" spc="140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함수의</a:t>
            </a:r>
            <a:r>
              <a:rPr sz="1800" spc="-44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각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항목을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spc="-10" dirty="0">
                <a:latin typeface="WenQuanYi Micro Hei Mono"/>
                <a:cs typeface="WenQuanYi Micro Hei Mono"/>
              </a:rPr>
              <a:t>콤마</a:t>
            </a:r>
            <a:r>
              <a:rPr sz="1800" spc="-10" dirty="0">
                <a:latin typeface="UKIJ CJK"/>
                <a:cs typeface="UKIJ CJK"/>
              </a:rPr>
              <a:t>(,)</a:t>
            </a:r>
            <a:r>
              <a:rPr sz="1800" spc="-10" dirty="0">
                <a:latin typeface="WenQuanYi Micro Hei Mono"/>
                <a:cs typeface="WenQuanYi Micro Hei Mono"/>
              </a:rPr>
              <a:t>로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구분</a:t>
            </a:r>
            <a:endParaRPr sz="1800">
              <a:latin typeface="WenQuanYi Micro Hei Mono"/>
              <a:cs typeface="WenQuanYi Micro Hei Mono"/>
            </a:endParaRPr>
          </a:p>
          <a:p>
            <a:pPr marL="254000">
              <a:lnSpc>
                <a:spcPct val="100000"/>
              </a:lnSpc>
              <a:spcBef>
                <a:spcPts val="1175"/>
              </a:spcBef>
            </a:pPr>
            <a:r>
              <a:rPr sz="2400" spc="-45" dirty="0">
                <a:latin typeface="UKIJ CJK"/>
                <a:cs typeface="UKIJ CJK"/>
              </a:rPr>
              <a:t>print(…, </a:t>
            </a:r>
            <a:r>
              <a:rPr sz="2500" spc="-100" dirty="0">
                <a:solidFill>
                  <a:srgbClr val="806000"/>
                </a:solidFill>
                <a:latin typeface="WenQuanYi Micro Hei Mono"/>
                <a:cs typeface="WenQuanYi Micro Hei Mono"/>
              </a:rPr>
              <a:t>변수</a:t>
            </a:r>
            <a:r>
              <a:rPr sz="2500" spc="-100" dirty="0">
                <a:solidFill>
                  <a:srgbClr val="806000"/>
                </a:solidFill>
                <a:latin typeface="UKIJ CJK"/>
                <a:cs typeface="UKIJ CJK"/>
              </a:rPr>
              <a:t>, </a:t>
            </a:r>
            <a:r>
              <a:rPr sz="2500" spc="-165" dirty="0">
                <a:solidFill>
                  <a:srgbClr val="806000"/>
                </a:solidFill>
                <a:latin typeface="UKIJ CJK"/>
                <a:cs typeface="UKIJ CJK"/>
              </a:rPr>
              <a:t>…., </a:t>
            </a:r>
            <a:r>
              <a:rPr sz="2500" spc="-100" dirty="0">
                <a:solidFill>
                  <a:srgbClr val="806000"/>
                </a:solidFill>
                <a:latin typeface="WenQuanYi Micro Hei Mono"/>
                <a:cs typeface="WenQuanYi Micro Hei Mono"/>
              </a:rPr>
              <a:t>수식</a:t>
            </a:r>
            <a:r>
              <a:rPr sz="2500" spc="-100" dirty="0">
                <a:solidFill>
                  <a:srgbClr val="806000"/>
                </a:solidFill>
                <a:latin typeface="UKIJ CJK"/>
                <a:cs typeface="UKIJ CJK"/>
              </a:rPr>
              <a:t>, </a:t>
            </a:r>
            <a:r>
              <a:rPr sz="2500" spc="-165" dirty="0">
                <a:solidFill>
                  <a:srgbClr val="806000"/>
                </a:solidFill>
                <a:latin typeface="UKIJ CJK"/>
                <a:cs typeface="UKIJ CJK"/>
              </a:rPr>
              <a:t>…., </a:t>
            </a:r>
            <a:r>
              <a:rPr sz="2500" spc="-100" dirty="0">
                <a:solidFill>
                  <a:srgbClr val="806000"/>
                </a:solidFill>
                <a:latin typeface="WenQuanYi Micro Hei Mono"/>
                <a:cs typeface="WenQuanYi Micro Hei Mono"/>
              </a:rPr>
              <a:t>값</a:t>
            </a:r>
            <a:r>
              <a:rPr sz="2500" spc="-100" dirty="0">
                <a:solidFill>
                  <a:srgbClr val="806000"/>
                </a:solidFill>
                <a:latin typeface="UKIJ CJK"/>
                <a:cs typeface="UKIJ CJK"/>
              </a:rPr>
              <a:t>, </a:t>
            </a:r>
            <a:r>
              <a:rPr sz="2500" spc="-195" dirty="0">
                <a:solidFill>
                  <a:srgbClr val="806000"/>
                </a:solidFill>
                <a:latin typeface="UKIJ CJK"/>
                <a:cs typeface="UKIJ CJK"/>
              </a:rPr>
              <a:t>….</a:t>
            </a:r>
            <a:r>
              <a:rPr sz="2500" spc="75" dirty="0">
                <a:solidFill>
                  <a:srgbClr val="806000"/>
                </a:solidFill>
                <a:latin typeface="UKIJ CJK"/>
                <a:cs typeface="UKIJ CJK"/>
              </a:rPr>
              <a:t> </a:t>
            </a:r>
            <a:r>
              <a:rPr sz="2400" spc="5" dirty="0">
                <a:latin typeface="UKIJ CJK"/>
                <a:cs typeface="UKIJ CJK"/>
              </a:rPr>
              <a:t>)</a:t>
            </a:r>
            <a:endParaRPr sz="24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416064"/>
            <a:ext cx="42284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pc="-15" dirty="0" err="1">
                <a:latin typeface="UKIJ CJK"/>
                <a:cs typeface="UKIJ CJK"/>
              </a:rPr>
              <a:t>sep</a:t>
            </a:r>
            <a:r>
              <a:rPr lang="ko-KR" altLang="en-US" spc="-15" dirty="0">
                <a:latin typeface="UKIJ CJK"/>
                <a:cs typeface="UKIJ CJK"/>
              </a:rPr>
              <a:t>을 이용한 출력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3593" y="2605176"/>
          <a:ext cx="8721724" cy="2721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1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hp1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'010'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hp2 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'1234'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hp3 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'5678'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4154804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print(hp1,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hp2, hp3, </a:t>
                      </a:r>
                      <a:r>
                        <a:rPr sz="20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sep='-')  </a:t>
                      </a:r>
                      <a:r>
                        <a:rPr sz="20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010-</a:t>
                      </a:r>
                      <a:r>
                        <a:rPr lang="en-US" sz="20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010-1234-5678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47800" y="1951329"/>
            <a:ext cx="8950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1800" dirty="0">
                <a:latin typeface="WenQuanYi Micro Hei Mono"/>
                <a:cs typeface="WenQuanYi Micro Hei Mono"/>
              </a:rPr>
              <a:t>키워드 </a:t>
            </a:r>
            <a:r>
              <a:rPr lang="en-US" altLang="ko-KR" sz="1800" dirty="0" err="1">
                <a:latin typeface="WenQuanYi Micro Hei Mono"/>
                <a:cs typeface="WenQuanYi Micro Hei Mono"/>
              </a:rPr>
              <a:t>sep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은 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'</a:t>
            </a:r>
            <a:r>
              <a:rPr lang="en-US" altLang="ko-KR" sz="1800" dirty="0" err="1">
                <a:latin typeface="WenQuanYi Micro Hei Mono"/>
                <a:cs typeface="WenQuanYi Micro Hei Mono"/>
              </a:rPr>
              <a:t>seperator</a:t>
            </a:r>
            <a:r>
              <a:rPr lang="en-US" altLang="ko-KR" sz="1800" dirty="0">
                <a:latin typeface="WenQuanYi Micro Hei Mono"/>
                <a:cs typeface="WenQuanYi Micro Hei Mono"/>
              </a:rPr>
              <a:t>'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의 약어로서 항목 사이에 삽입할 문자열을 지정하는 데 사용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35546"/>
            <a:ext cx="35769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400" dirty="0"/>
              <a:t>변수명의 규칙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450339" y="1828800"/>
            <a:ext cx="9979661" cy="126380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변수명은 영문자 소문자로 시작</a:t>
            </a: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유효한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변수명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: </a:t>
            </a:r>
            <a:r>
              <a:rPr lang="en-US" sz="2000" dirty="0">
                <a:latin typeface="WenQuanYi Micro Hei Mono"/>
                <a:cs typeface="WenQuanYi Micro Hei Mono"/>
              </a:rPr>
              <a:t>a, b, x, y, I, j, str, animal, computer, age, sum, type1, type2, num1,  num2 …</a:t>
            </a: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잘못된 </a:t>
            </a:r>
            <a:r>
              <a:rPr lang="ko-KR" altLang="en-US" sz="2000" dirty="0" err="1">
                <a:latin typeface="WenQuanYi Micro Hei Mono"/>
                <a:cs typeface="WenQuanYi Micro Hei Mono"/>
              </a:rPr>
              <a:t>면수명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 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: 12</a:t>
            </a:r>
            <a:r>
              <a:rPr lang="en-US" sz="2000" dirty="0">
                <a:latin typeface="WenQuanYi Micro Hei Mono"/>
                <a:cs typeface="WenQuanYi Micro Hei Mono"/>
              </a:rPr>
              <a:t>month, 10rule, 3numer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78405" y="3228225"/>
          <a:ext cx="8036560" cy="3261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35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animal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'사자'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print(animal)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사자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num1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7.8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num2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3.57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4403725" indent="-635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print(num1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num2) 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11.37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4324350">
                        <a:lnSpc>
                          <a:spcPct val="114999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12month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'봄'  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SyntaxError: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invalid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28729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>
                <a:latin typeface="UKIJ CJK"/>
                <a:cs typeface="UKIJ CJK"/>
              </a:rPr>
              <a:t>NULL</a:t>
            </a:r>
            <a:r>
              <a:rPr spc="20" dirty="0"/>
              <a:t>이란</a:t>
            </a:r>
            <a:r>
              <a:rPr spc="20" dirty="0">
                <a:latin typeface="UKIJ CJK"/>
                <a:cs typeface="UKIJ CJK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0670" y="2057400"/>
            <a:ext cx="909066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컴퓨터에</a:t>
            </a:r>
            <a:r>
              <a:rPr sz="2400" spc="-595" dirty="0">
                <a:latin typeface="WenQuanYi Micro Hei Mono"/>
                <a:cs typeface="WenQuanYi Micro Hei Mono"/>
              </a:rPr>
              <a:t> </a:t>
            </a:r>
            <a:r>
              <a:rPr sz="2400" spc="5" dirty="0">
                <a:latin typeface="UKIJ CJK"/>
                <a:cs typeface="UKIJ CJK"/>
              </a:rPr>
              <a:t>NULL</a:t>
            </a:r>
            <a:r>
              <a:rPr sz="2400" spc="5" dirty="0">
                <a:latin typeface="WenQuanYi Micro Hei Mono"/>
                <a:cs typeface="WenQuanYi Micro Hei Mono"/>
              </a:rPr>
              <a:t>은</a:t>
            </a:r>
            <a:r>
              <a:rPr sz="2400" spc="-60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값이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없는</a:t>
            </a:r>
            <a:r>
              <a:rPr sz="2400" spc="-59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것을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의미</a:t>
            </a: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5" dirty="0">
                <a:latin typeface="UKIJ CJK"/>
                <a:cs typeface="UKIJ CJK"/>
              </a:rPr>
              <a:t>""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또는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spc="5" dirty="0">
                <a:latin typeface="UKIJ CJK"/>
                <a:cs typeface="UKIJ CJK"/>
              </a:rPr>
              <a:t>''</a:t>
            </a:r>
            <a:r>
              <a:rPr sz="2400" spc="5" dirty="0">
                <a:latin typeface="WenQuanYi Micro Hei Mono"/>
                <a:cs typeface="WenQuanYi Micro Hei Mono"/>
              </a:rPr>
              <a:t>와</a:t>
            </a:r>
            <a:r>
              <a:rPr sz="2400" spc="-56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같이</a:t>
            </a:r>
            <a:r>
              <a:rPr sz="2400" spc="-61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표기</a:t>
            </a: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UKIJ CJK"/>
                <a:cs typeface="UKIJ CJK"/>
              </a:rPr>
              <a:t>0</a:t>
            </a:r>
            <a:r>
              <a:rPr sz="2400" spc="-5" dirty="0">
                <a:latin typeface="WenQuanYi Micro Hei Mono"/>
                <a:cs typeface="WenQuanYi Micro Hei Mono"/>
              </a:rPr>
              <a:t>은</a:t>
            </a:r>
            <a:r>
              <a:rPr sz="2400" spc="-59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정수의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UKIJ CJK"/>
                <a:cs typeface="UKIJ CJK"/>
              </a:rPr>
              <a:t>0</a:t>
            </a:r>
            <a:r>
              <a:rPr sz="2400" spc="215" dirty="0">
                <a:latin typeface="UKIJ CJK"/>
                <a:cs typeface="UKIJ CJK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값을</a:t>
            </a:r>
            <a:r>
              <a:rPr sz="2400" spc="-59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의미</a:t>
            </a: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공백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＇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＇은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따옴표</a:t>
            </a:r>
            <a:r>
              <a:rPr sz="2400" dirty="0">
                <a:latin typeface="UKIJ CJK"/>
                <a:cs typeface="UKIJ CJK"/>
              </a:rPr>
              <a:t>(</a:t>
            </a:r>
            <a:r>
              <a:rPr sz="2400" dirty="0">
                <a:latin typeface="WenQuanYi Micro Hei Mono"/>
                <a:cs typeface="WenQuanYi Micro Hei Mono"/>
              </a:rPr>
              <a:t>＇</a:t>
            </a:r>
            <a:r>
              <a:rPr sz="2400" dirty="0">
                <a:latin typeface="UKIJ CJK"/>
                <a:cs typeface="UKIJ CJK"/>
              </a:rPr>
              <a:t>)</a:t>
            </a:r>
            <a:r>
              <a:rPr sz="2400" spc="210" dirty="0">
                <a:latin typeface="UKIJ CJK"/>
                <a:cs typeface="UKIJ CJK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사이에</a:t>
            </a:r>
            <a:r>
              <a:rPr sz="2400" spc="-59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하나의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공백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문자가</a:t>
            </a:r>
            <a:r>
              <a:rPr sz="2400" spc="-60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들어가</a:t>
            </a:r>
            <a:r>
              <a:rPr sz="2400" spc="-61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있음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8"/>
            <a:ext cx="70639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연결 연산자 </a:t>
            </a:r>
            <a:r>
              <a:rPr lang="en-US" altLang="ko-KR" spc="-5" dirty="0"/>
              <a:t>+</a:t>
            </a:r>
            <a:r>
              <a:rPr lang="ko-KR" altLang="en-US" spc="-5" dirty="0"/>
              <a:t>를 이용한 출력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00200" y="2286000"/>
          <a:ext cx="8644254" cy="3323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1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1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name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input('이름을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20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이름을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홍소영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input('나이를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2000" b="0" spc="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')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나이를 </a:t>
                      </a:r>
                      <a:r>
                        <a:rPr sz="2000" b="0" spc="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입력하세요: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1629410">
                        <a:lnSpc>
                          <a:spcPct val="175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print(name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'님의 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나이는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'세 </a:t>
                      </a:r>
                      <a:r>
                        <a:rPr sz="2000" b="0" spc="65" dirty="0" err="1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입니다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!')</a:t>
                      </a:r>
                      <a:endParaRPr lang="en-US" sz="2000" b="0" spc="65" dirty="0">
                        <a:solidFill>
                          <a:srgbClr val="FFFFFF"/>
                        </a:solidFill>
                        <a:latin typeface="Noto Sans CJK JP Medium"/>
                        <a:cs typeface="Noto Sans CJK JP Medium"/>
                      </a:endParaRPr>
                    </a:p>
                    <a:p>
                      <a:pPr marL="67945" marR="1629410">
                        <a:lnSpc>
                          <a:spcPct val="175000"/>
                        </a:lnSpc>
                      </a:pPr>
                      <a:r>
                        <a:rPr sz="2000" b="0" spc="160" dirty="0" err="1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홍소영님의</a:t>
                      </a:r>
                      <a:r>
                        <a:rPr sz="2000" b="0" spc="1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나이는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23세</a:t>
                      </a:r>
                      <a:r>
                        <a:rPr sz="2000" b="0" spc="3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입니다!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1041674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</a:t>
            </a:r>
            <a:r>
              <a:rPr lang="ko-KR" altLang="en-US" spc="-5" dirty="0" err="1"/>
              <a:t>포맷팅을</a:t>
            </a:r>
            <a:r>
              <a:rPr lang="ko-KR" altLang="en-US" spc="-5" dirty="0"/>
              <a:t> 이용한 출력 </a:t>
            </a:r>
            <a:r>
              <a:rPr lang="en-US" altLang="ko-KR" spc="-5" dirty="0"/>
              <a:t>– </a:t>
            </a:r>
            <a:r>
              <a:rPr lang="ko-KR" altLang="en-US" spc="-5" dirty="0"/>
              <a:t>요즘 잘 사용 안함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286000"/>
          <a:ext cx="9982200" cy="3447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9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7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'자전거'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3.3737737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d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90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7945" marR="628015" indent="-635">
                        <a:lnSpc>
                          <a:spcPct val="175000"/>
                        </a:lnSpc>
                        <a:tabLst>
                          <a:tab pos="3042920" algn="l"/>
                          <a:tab pos="4227195" algn="l"/>
                        </a:tabLst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16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print('%d, </a:t>
                      </a:r>
                      <a:r>
                        <a:rPr sz="1600" b="0" spc="-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%s, </a:t>
                      </a:r>
                      <a:r>
                        <a:rPr sz="16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%.2f, </a:t>
                      </a:r>
                      <a:r>
                        <a:rPr sz="1600" b="0" spc="-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%d%%, </a:t>
                      </a:r>
                      <a:r>
                        <a:rPr sz="16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%6s, </a:t>
                      </a:r>
                      <a:r>
                        <a:rPr sz="16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%5d' </a:t>
                      </a:r>
                      <a:r>
                        <a:rPr sz="1600" b="0" spc="-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 </a:t>
                      </a:r>
                      <a:r>
                        <a:rPr sz="16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(a, </a:t>
                      </a:r>
                      <a:r>
                        <a:rPr sz="16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b, </a:t>
                      </a:r>
                      <a:r>
                        <a:rPr sz="16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c, </a:t>
                      </a:r>
                      <a:r>
                        <a:rPr sz="16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d, b, </a:t>
                      </a:r>
                      <a:r>
                        <a:rPr sz="16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a))  </a:t>
                      </a:r>
                      <a:r>
                        <a:rPr sz="16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77,  </a:t>
                      </a:r>
                      <a:r>
                        <a:rPr sz="16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자전거,</a:t>
                      </a:r>
                      <a:r>
                        <a:rPr sz="1600" b="0" spc="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6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3.37,</a:t>
                      </a:r>
                      <a:r>
                        <a:rPr sz="16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6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90%,</a:t>
                      </a:r>
                      <a:r>
                        <a:rPr lang="en-US" sz="16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600" b="0" spc="105" dirty="0" err="1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자전거</a:t>
                      </a:r>
                      <a:r>
                        <a:rPr sz="16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,</a:t>
                      </a:r>
                      <a:r>
                        <a:rPr lang="en-US" sz="1600" b="0" spc="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7</a:t>
                      </a:r>
                      <a:r>
                        <a:rPr sz="16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8"/>
            <a:ext cx="60733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문자열 </a:t>
            </a:r>
            <a:r>
              <a:rPr lang="ko-KR" altLang="en-US" spc="-5" dirty="0" err="1"/>
              <a:t>포맷팅</a:t>
            </a:r>
            <a:r>
              <a:rPr lang="ko-KR" altLang="en-US" spc="-5" dirty="0"/>
              <a:t> 코드의 예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7800" y="2133600"/>
          <a:ext cx="8747759" cy="3686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618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포맷팅</a:t>
                      </a:r>
                      <a:r>
                        <a:rPr sz="1800" b="0" spc="1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코드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설명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630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%d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정수형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숫자</a:t>
                      </a:r>
                      <a:endParaRPr sz="180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618"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-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%s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문자열</a:t>
                      </a:r>
                      <a:endParaRPr sz="180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630"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%.2f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실수형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spc="-20" dirty="0">
                          <a:latin typeface="WenQuanYi Micro Hei Mono"/>
                          <a:cs typeface="WenQuanYi Micro Hei Mono"/>
                        </a:rPr>
                        <a:t>숫자</a:t>
                      </a:r>
                      <a:r>
                        <a:rPr sz="1800" spc="-20" dirty="0">
                          <a:latin typeface="UKIJ CJK"/>
                          <a:cs typeface="UKIJ CJK"/>
                        </a:rPr>
                        <a:t>,</a:t>
                      </a:r>
                      <a:r>
                        <a:rPr sz="1800" spc="175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800" spc="-35" dirty="0">
                          <a:latin typeface="UKIJ CJK"/>
                          <a:cs typeface="UKIJ CJK"/>
                        </a:rPr>
                        <a:t>.2</a:t>
                      </a:r>
                      <a:r>
                        <a:rPr sz="1800" spc="-35" dirty="0">
                          <a:latin typeface="WenQuanYi Micro Hei Mono"/>
                          <a:cs typeface="WenQuanYi Micro Hei Mono"/>
                        </a:rPr>
                        <a:t>는</a:t>
                      </a:r>
                      <a:r>
                        <a:rPr sz="1800" spc="-46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소수점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둘</a:t>
                      </a:r>
                      <a:r>
                        <a:rPr sz="1800" spc="-44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째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자리까지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spc="-25" dirty="0">
                          <a:latin typeface="WenQuanYi Micro Hei Mono"/>
                          <a:cs typeface="WenQuanYi Micro Hei Mono"/>
                        </a:rPr>
                        <a:t>나타냄</a:t>
                      </a:r>
                      <a:r>
                        <a:rPr sz="1800" spc="-25" dirty="0">
                          <a:latin typeface="UKIJ CJK"/>
                          <a:cs typeface="UKIJ CJK"/>
                        </a:rPr>
                        <a:t>.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618">
                <a:tc>
                  <a:txBody>
                    <a:bodyPr/>
                    <a:lstStyle/>
                    <a:p>
                      <a:pPr marR="8636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b="0" spc="-1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%%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20" dirty="0">
                          <a:latin typeface="UKIJ CJK"/>
                          <a:cs typeface="UKIJ CJK"/>
                        </a:rPr>
                        <a:t>%</a:t>
                      </a:r>
                      <a:r>
                        <a:rPr sz="1800" spc="150" dirty="0">
                          <a:latin typeface="UKIJ CJK"/>
                          <a:cs typeface="UKIJ CJK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기호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자체를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나타내는</a:t>
                      </a:r>
                      <a:r>
                        <a:rPr sz="1800" spc="-434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데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spc="-25" dirty="0">
                          <a:latin typeface="WenQuanYi Micro Hei Mono"/>
                          <a:cs typeface="WenQuanYi Micro Hei Mono"/>
                        </a:rPr>
                        <a:t>사용함</a:t>
                      </a:r>
                      <a:r>
                        <a:rPr sz="1800" spc="-25" dirty="0">
                          <a:latin typeface="UKIJ CJK"/>
                          <a:cs typeface="UKIJ CJK"/>
                        </a:rPr>
                        <a:t>.</a:t>
                      </a:r>
                      <a:endParaRPr sz="1800">
                        <a:latin typeface="UKIJ CJK"/>
                        <a:cs typeface="UKIJ CJK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630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0" spc="-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%6s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UKIJ CJK"/>
                          <a:cs typeface="UKIJ CJK"/>
                        </a:rPr>
                        <a:t>6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자리의</a:t>
                      </a:r>
                      <a:r>
                        <a:rPr sz="1800" spc="-46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문자열</a:t>
                      </a:r>
                      <a:endParaRPr sz="180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622">
                <a:tc>
                  <a:txBody>
                    <a:bodyPr/>
                    <a:lstStyle/>
                    <a:p>
                      <a:pPr marR="8636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%5d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UKIJ CJK"/>
                          <a:cs typeface="UKIJ CJK"/>
                        </a:rPr>
                        <a:t>5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자리의</a:t>
                      </a:r>
                      <a:r>
                        <a:rPr sz="1800" spc="-46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정수형</a:t>
                      </a:r>
                      <a:r>
                        <a:rPr sz="1800" spc="-434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숫자</a:t>
                      </a: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14251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990102"/>
            <a:ext cx="8991600" cy="3326552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Q. print() </a:t>
            </a:r>
            <a:r>
              <a:rPr lang="ko-KR" altLang="en-US" sz="1800" dirty="0">
                <a:latin typeface="UKIJ CJK"/>
                <a:cs typeface="UKIJ CJK"/>
              </a:rPr>
              <a:t>함수를 이용하여 변수 값을 출력할 때 각 필드를 구분할 때 사용하는 키워드는</a:t>
            </a:r>
            <a:r>
              <a:rPr lang="en-US" altLang="ko-KR" sz="180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endParaRPr lang="en-US" altLang="ko-KR" sz="1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① div	② </a:t>
            </a:r>
            <a:r>
              <a:rPr lang="en-US" altLang="ko-KR" sz="1800" dirty="0" err="1">
                <a:latin typeface="UKIJ CJK"/>
                <a:cs typeface="UKIJ CJK"/>
              </a:rPr>
              <a:t>src</a:t>
            </a:r>
            <a:r>
              <a:rPr lang="en-US" altLang="ko-KR" sz="1800" dirty="0">
                <a:latin typeface="UKIJ CJK"/>
                <a:cs typeface="UKIJ CJK"/>
              </a:rPr>
              <a:t>	③ split	④ </a:t>
            </a:r>
            <a:r>
              <a:rPr lang="en-US" altLang="ko-KR" sz="1800" dirty="0" err="1">
                <a:latin typeface="UKIJ CJK"/>
                <a:cs typeface="UKIJ CJK"/>
              </a:rPr>
              <a:t>sep</a:t>
            </a:r>
            <a:endParaRPr lang="en-US" altLang="ko-KR" sz="1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endParaRPr lang="en-US" altLang="ko-KR" sz="180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Q. </a:t>
            </a:r>
            <a:r>
              <a:rPr lang="ko-KR" altLang="en-US" sz="1800" dirty="0">
                <a:latin typeface="UKIJ CJK"/>
                <a:cs typeface="UKIJ CJK"/>
              </a:rPr>
              <a:t>다음에 나타난 파이썬 쉘 명령의 실행 결과는</a:t>
            </a:r>
            <a:r>
              <a:rPr lang="en-US" altLang="ko-KR" sz="180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&gt;&gt;&gt; hp1 = '010'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&gt;&gt;&gt; hp2 = '1234'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&gt;&gt;&gt; hp3 = '5678'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&gt;&gt;&gt; print(hp1, hp2, hp3, </a:t>
            </a:r>
            <a:r>
              <a:rPr lang="en-US" altLang="ko-KR" sz="1800" dirty="0" err="1">
                <a:latin typeface="UKIJ CJK"/>
                <a:cs typeface="UKIJ CJK"/>
              </a:rPr>
              <a:t>sep</a:t>
            </a:r>
            <a:r>
              <a:rPr lang="en-US" altLang="ko-KR" sz="1800" dirty="0">
                <a:latin typeface="UKIJ CJK"/>
                <a:cs typeface="UKIJ CJK"/>
              </a:rPr>
              <a:t>='-’)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endParaRPr lang="en-US" altLang="ko-KR" sz="1800" dirty="0">
              <a:latin typeface="UKIJ CJK"/>
              <a:cs typeface="UKIJ CJK"/>
            </a:endParaRPr>
          </a:p>
          <a:p>
            <a:pPr marL="12700">
              <a:spcBef>
                <a:spcPts val="100"/>
              </a:spcBef>
              <a:tabLst>
                <a:tab pos="350520" algn="l"/>
              </a:tabLst>
            </a:pPr>
            <a:r>
              <a:rPr lang="en-US" altLang="ko-KR" sz="1800" dirty="0">
                <a:latin typeface="UKIJ CJK"/>
                <a:cs typeface="UKIJ CJK"/>
              </a:rPr>
              <a:t>① 010/1234/5678	② 01012345678	③ 010 1234 5678	</a:t>
            </a:r>
            <a:r>
              <a:rPr lang="ko-KR" altLang="en-US" sz="1800" dirty="0">
                <a:latin typeface="WenQuanYi Micro Hei Mono"/>
                <a:cs typeface="WenQuanYi Micro Hei Mono"/>
              </a:rPr>
              <a:t>④</a:t>
            </a:r>
            <a:r>
              <a:rPr lang="ko-KR" altLang="en-US" sz="1800" spc="-520" dirty="0">
                <a:latin typeface="WenQuanYi Micro Hei Mono"/>
                <a:cs typeface="WenQuanYi Micro Hei Mono"/>
              </a:rPr>
              <a:t> </a:t>
            </a:r>
            <a:r>
              <a:rPr lang="en-US" altLang="ko-KR" sz="1800" spc="20" dirty="0">
                <a:latin typeface="UKIJ CJK"/>
                <a:cs typeface="UKIJ CJK"/>
              </a:rPr>
              <a:t>010-1234-5678</a:t>
            </a:r>
            <a:endParaRPr lang="ko-KR" altLang="en-US" sz="18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3" y="477634"/>
            <a:ext cx="9265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/>
              <a:t>연습문제 </a:t>
            </a:r>
            <a:r>
              <a:rPr lang="en-US" altLang="ko-KR" sz="2800" spc="-5" dirty="0"/>
              <a:t>2_1 </a:t>
            </a:r>
            <a:r>
              <a:rPr lang="ko-KR" altLang="en-US" sz="2800" spc="-5" dirty="0"/>
              <a:t>키보드로  </a:t>
            </a:r>
            <a:r>
              <a:rPr lang="ko-KR" altLang="en-US" sz="2800" spc="-5" dirty="0" err="1"/>
              <a:t>출생년을</a:t>
            </a:r>
            <a:r>
              <a:rPr lang="ko-KR" altLang="en-US" sz="2800" spc="-5" dirty="0"/>
              <a:t> 입력 받아 나이 계산하기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31950" y="3471671"/>
            <a:ext cx="8928100" cy="2169160"/>
          </a:xfrm>
          <a:prstGeom prst="rect">
            <a:avLst/>
          </a:prstGeom>
          <a:ln w="9144">
            <a:solidFill>
              <a:srgbClr val="80808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90"/>
              </a:spcBef>
            </a:pPr>
            <a:r>
              <a:rPr sz="1800" spc="-20" dirty="0">
                <a:latin typeface="UKIJ CJK"/>
                <a:cs typeface="UKIJ CJK"/>
              </a:rPr>
              <a:t>name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input('</a:t>
            </a:r>
            <a:r>
              <a:rPr sz="1800" spc="-5" dirty="0">
                <a:latin typeface="WenQuanYi Micro Hei Mono"/>
                <a:cs typeface="WenQuanYi Micro Hei Mono"/>
              </a:rPr>
              <a:t>당신의 </a:t>
            </a:r>
            <a:r>
              <a:rPr sz="1800" spc="15" dirty="0">
                <a:latin typeface="WenQuanYi Micro Hei Mono"/>
                <a:cs typeface="WenQuanYi Micro Hei Mono"/>
              </a:rPr>
              <a:t>이름은</a:t>
            </a:r>
            <a:r>
              <a:rPr sz="1800" spc="15" dirty="0">
                <a:latin typeface="UKIJ CJK"/>
                <a:cs typeface="UKIJ CJK"/>
              </a:rPr>
              <a:t>?</a:t>
            </a:r>
            <a:r>
              <a:rPr sz="1800" spc="-229" dirty="0">
                <a:latin typeface="UKIJ CJK"/>
                <a:cs typeface="UKIJ CJK"/>
              </a:rPr>
              <a:t> </a:t>
            </a:r>
            <a:r>
              <a:rPr sz="1800" spc="5" dirty="0">
                <a:latin typeface="UKIJ CJK"/>
                <a:cs typeface="UKIJ CJK"/>
              </a:rPr>
              <a:t>')</a:t>
            </a:r>
            <a:endParaRPr sz="180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UKIJ CJK"/>
                <a:cs typeface="UKIJ CJK"/>
              </a:rPr>
              <a:t>birth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int(input('</a:t>
            </a:r>
            <a:r>
              <a:rPr sz="1800" spc="-5" dirty="0">
                <a:latin typeface="WenQuanYi Micro Hei Mono"/>
                <a:cs typeface="WenQuanYi Micro Hei Mono"/>
              </a:rPr>
              <a:t>당신의 </a:t>
            </a:r>
            <a:r>
              <a:rPr sz="1800" dirty="0">
                <a:latin typeface="WenQuanYi Micro Hei Mono"/>
                <a:cs typeface="WenQuanYi Micro Hei Mono"/>
              </a:rPr>
              <a:t>태어난</a:t>
            </a:r>
            <a:r>
              <a:rPr sz="1800" spc="-725" dirty="0">
                <a:latin typeface="WenQuanYi Micro Hei Mono"/>
                <a:cs typeface="WenQuanYi Micro Hei Mono"/>
              </a:rPr>
              <a:t> </a:t>
            </a:r>
            <a:r>
              <a:rPr sz="1800" spc="20" dirty="0">
                <a:latin typeface="WenQuanYi Micro Hei Mono"/>
                <a:cs typeface="WenQuanYi Micro Hei Mono"/>
              </a:rPr>
              <a:t>해는</a:t>
            </a:r>
            <a:r>
              <a:rPr sz="1800" spc="20" dirty="0">
                <a:latin typeface="UKIJ CJK"/>
                <a:cs typeface="UKIJ CJK"/>
              </a:rPr>
              <a:t>? </a:t>
            </a:r>
            <a:r>
              <a:rPr sz="1800" spc="5" dirty="0">
                <a:latin typeface="UKIJ CJK"/>
                <a:cs typeface="UKIJ CJK"/>
              </a:rPr>
              <a:t>'))</a:t>
            </a:r>
            <a:endParaRPr sz="18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30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3042285" algn="l"/>
              </a:tabLst>
            </a:pPr>
            <a:r>
              <a:rPr sz="1800" spc="40" dirty="0">
                <a:latin typeface="UKIJ CJK"/>
                <a:cs typeface="UKIJ CJK"/>
              </a:rPr>
              <a:t>age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dirty="0">
                <a:latin typeface="UKIJ CJK"/>
                <a:cs typeface="UKIJ CJK"/>
              </a:rPr>
              <a:t>2018</a:t>
            </a:r>
            <a:r>
              <a:rPr sz="1800" spc="170" dirty="0">
                <a:latin typeface="UKIJ CJK"/>
                <a:cs typeface="UKIJ CJK"/>
              </a:rPr>
              <a:t> </a:t>
            </a:r>
            <a:r>
              <a:rPr sz="1800" spc="160" dirty="0">
                <a:latin typeface="UKIJ CJK"/>
                <a:cs typeface="UKIJ CJK"/>
              </a:rPr>
              <a:t>- </a:t>
            </a:r>
            <a:r>
              <a:rPr sz="1800" dirty="0">
                <a:latin typeface="WenQuanYi Micro Hei Mono"/>
                <a:cs typeface="WenQuanYi Micro Hei Mono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-95" dirty="0">
                <a:latin typeface="UKIJ CJK"/>
                <a:cs typeface="UKIJ CJK"/>
              </a:rPr>
              <a:t>;</a:t>
            </a:r>
            <a:endParaRPr sz="1800">
              <a:latin typeface="UKIJ CJK"/>
              <a:cs typeface="UKIJ CJK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  <a:tabLst>
                <a:tab pos="4671060" algn="l"/>
              </a:tabLst>
            </a:pPr>
            <a:r>
              <a:rPr sz="1800" spc="-20" dirty="0">
                <a:latin typeface="UKIJ CJK"/>
                <a:cs typeface="UKIJ CJK"/>
              </a:rPr>
              <a:t>print(name </a:t>
            </a:r>
            <a:r>
              <a:rPr sz="1800" spc="265" dirty="0">
                <a:latin typeface="UKIJ CJK"/>
                <a:cs typeface="UKIJ CJK"/>
              </a:rPr>
              <a:t>+ </a:t>
            </a:r>
            <a:r>
              <a:rPr sz="1800" dirty="0">
                <a:latin typeface="UKIJ CJK"/>
                <a:cs typeface="UKIJ CJK"/>
              </a:rPr>
              <a:t>'</a:t>
            </a:r>
            <a:r>
              <a:rPr sz="1800" dirty="0">
                <a:latin typeface="WenQuanYi Micro Hei Mono"/>
                <a:cs typeface="WenQuanYi Micro Hei Mono"/>
              </a:rPr>
              <a:t>님의 나이는</a:t>
            </a:r>
            <a:r>
              <a:rPr sz="1800" spc="-640" dirty="0">
                <a:latin typeface="WenQuanYi Micro Hei Mono"/>
                <a:cs typeface="WenQuanYi Micro Hei Mono"/>
              </a:rPr>
              <a:t> </a:t>
            </a:r>
            <a:r>
              <a:rPr sz="1800" spc="5" dirty="0">
                <a:latin typeface="UKIJ CJK"/>
                <a:cs typeface="UKIJ CJK"/>
              </a:rPr>
              <a:t>' </a:t>
            </a:r>
            <a:r>
              <a:rPr sz="1800" spc="265" dirty="0">
                <a:latin typeface="UKIJ CJK"/>
                <a:cs typeface="UKIJ CJK"/>
              </a:rPr>
              <a:t>+</a:t>
            </a:r>
            <a:r>
              <a:rPr sz="1800" spc="185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265" dirty="0">
                <a:latin typeface="UKIJ CJK"/>
                <a:cs typeface="UKIJ CJK"/>
              </a:rPr>
              <a:t>+ </a:t>
            </a:r>
            <a:r>
              <a:rPr sz="1800" dirty="0">
                <a:latin typeface="UKIJ CJK"/>
                <a:cs typeface="UKIJ CJK"/>
              </a:rPr>
              <a:t>'</a:t>
            </a:r>
            <a:r>
              <a:rPr sz="1800" dirty="0">
                <a:latin typeface="WenQuanYi Micro Hei Mono"/>
                <a:cs typeface="WenQuanYi Micro Hei Mono"/>
              </a:rPr>
              <a:t>세</a:t>
            </a:r>
            <a:r>
              <a:rPr sz="1800" spc="-560" dirty="0">
                <a:latin typeface="WenQuanYi Micro Hei Mono"/>
                <a:cs typeface="WenQuanYi Micro Hei Mono"/>
              </a:rPr>
              <a:t> </a:t>
            </a:r>
            <a:r>
              <a:rPr sz="1800" spc="5" dirty="0">
                <a:latin typeface="WenQuanYi Micro Hei Mono"/>
                <a:cs typeface="WenQuanYi Micro Hei Mono"/>
              </a:rPr>
              <a:t>입니다</a:t>
            </a:r>
            <a:r>
              <a:rPr sz="1800" spc="5" dirty="0">
                <a:latin typeface="UKIJ CJK"/>
                <a:cs typeface="UKIJ CJK"/>
              </a:rPr>
              <a:t>!')</a:t>
            </a:r>
            <a:endParaRPr sz="180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016" y="2153323"/>
            <a:ext cx="235902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160" dirty="0">
                <a:latin typeface="UKIJ CJK"/>
                <a:cs typeface="UKIJ CJK"/>
              </a:rPr>
              <a:t>- </a:t>
            </a:r>
            <a:r>
              <a:rPr sz="1800" dirty="0">
                <a:latin typeface="WenQuanYi Micro Hei Mono"/>
                <a:cs typeface="WenQuanYi Micro Hei Mono"/>
              </a:rPr>
              <a:t>실행</a:t>
            </a:r>
            <a:r>
              <a:rPr sz="1800" spc="-49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결과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WenQuanYi Micro Hei Mono"/>
                <a:cs typeface="WenQuanYi Micro Hei Mono"/>
              </a:rPr>
              <a:t>당신의</a:t>
            </a:r>
            <a:r>
              <a:rPr sz="1800" spc="-465" dirty="0">
                <a:latin typeface="WenQuanYi Micro Hei Mono"/>
                <a:cs typeface="WenQuanYi Micro Hei Mono"/>
              </a:rPr>
              <a:t> </a:t>
            </a:r>
            <a:r>
              <a:rPr sz="1800" spc="-20" dirty="0">
                <a:latin typeface="WenQuanYi Micro Hei Mono"/>
                <a:cs typeface="WenQuanYi Micro Hei Mono"/>
              </a:rPr>
              <a:t>이름은</a:t>
            </a:r>
            <a:r>
              <a:rPr sz="1800" spc="-20" dirty="0">
                <a:latin typeface="UKIJ Tor"/>
                <a:cs typeface="UKIJ Tor"/>
              </a:rPr>
              <a:t>? </a:t>
            </a:r>
            <a:r>
              <a:rPr sz="1800" dirty="0">
                <a:latin typeface="WenQuanYi Micro Hei Mono"/>
                <a:cs typeface="WenQuanYi Micro Hei Mono"/>
              </a:rPr>
              <a:t>홍길동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3" y="477634"/>
            <a:ext cx="9622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800" spc="-5" dirty="0"/>
              <a:t>연습문제 </a:t>
            </a:r>
            <a:r>
              <a:rPr lang="en-US" altLang="ko-KR" sz="2800" spc="-5" dirty="0"/>
              <a:t>2_2 </a:t>
            </a:r>
            <a:r>
              <a:rPr lang="ko-KR" altLang="en-US" sz="2800" spc="-5" dirty="0"/>
              <a:t>키보드로 년</a:t>
            </a:r>
            <a:r>
              <a:rPr lang="en-US" altLang="ko-KR" sz="2800" spc="-5" dirty="0"/>
              <a:t>,</a:t>
            </a:r>
            <a:r>
              <a:rPr lang="ko-KR" altLang="en-US" sz="2800" spc="-5" dirty="0"/>
              <a:t>월</a:t>
            </a:r>
            <a:r>
              <a:rPr lang="en-US" altLang="ko-KR" sz="2800" spc="-5" dirty="0"/>
              <a:t>,</a:t>
            </a:r>
            <a:r>
              <a:rPr lang="ko-KR" altLang="en-US" sz="2800" spc="-5" dirty="0"/>
              <a:t>일을 입력 받아 화면에 출력하기</a:t>
            </a:r>
            <a:endParaRPr sz="2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0" y="2057400"/>
            <a:ext cx="5691124" cy="204152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- </a:t>
            </a:r>
            <a:r>
              <a:rPr lang="ko-KR" altLang="en-US" sz="1800" dirty="0">
                <a:latin typeface="UKIJ CJK"/>
                <a:cs typeface="UKIJ CJK"/>
              </a:rPr>
              <a:t>실행 결과</a:t>
            </a: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(</a:t>
            </a:r>
            <a:r>
              <a:rPr lang="ko-KR" altLang="en-US" sz="1800" dirty="0">
                <a:latin typeface="UKIJ CJK"/>
                <a:cs typeface="UKIJ CJK"/>
              </a:rPr>
              <a:t>입력</a:t>
            </a:r>
            <a:r>
              <a:rPr lang="en-US" altLang="ko-KR" sz="1800" dirty="0">
                <a:latin typeface="UKIJ CJK"/>
                <a:cs typeface="UKIJ CJK"/>
              </a:rPr>
              <a:t>)</a:t>
            </a:r>
            <a:r>
              <a:rPr lang="ko-KR" altLang="en-US" sz="1800" dirty="0">
                <a:latin typeface="UKIJ CJK"/>
                <a:cs typeface="UKIJ CJK"/>
              </a:rPr>
              <a:t>년 </a:t>
            </a:r>
            <a:r>
              <a:rPr lang="en-US" altLang="ko-KR" sz="1800" dirty="0">
                <a:latin typeface="UKIJ CJK"/>
                <a:cs typeface="UKIJ CJK"/>
              </a:rPr>
              <a:t>: 2018</a:t>
            </a: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(</a:t>
            </a:r>
            <a:r>
              <a:rPr lang="ko-KR" altLang="en-US" sz="1800" dirty="0">
                <a:latin typeface="UKIJ CJK"/>
                <a:cs typeface="UKIJ CJK"/>
              </a:rPr>
              <a:t>입력</a:t>
            </a:r>
            <a:r>
              <a:rPr lang="en-US" altLang="ko-KR" sz="1800" dirty="0">
                <a:latin typeface="UKIJ CJK"/>
                <a:cs typeface="UKIJ CJK"/>
              </a:rPr>
              <a:t>) </a:t>
            </a:r>
            <a:r>
              <a:rPr lang="ko-KR" altLang="en-US" sz="1800" dirty="0">
                <a:latin typeface="UKIJ CJK"/>
                <a:cs typeface="UKIJ CJK"/>
              </a:rPr>
              <a:t>월 </a:t>
            </a:r>
            <a:r>
              <a:rPr lang="en-US" altLang="ko-KR" sz="1800" dirty="0">
                <a:latin typeface="UKIJ CJK"/>
                <a:cs typeface="UKIJ CJK"/>
              </a:rPr>
              <a:t>: 06</a:t>
            </a: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(</a:t>
            </a:r>
            <a:r>
              <a:rPr lang="ko-KR" altLang="en-US" sz="1800" dirty="0">
                <a:latin typeface="UKIJ CJK"/>
                <a:cs typeface="UKIJ CJK"/>
              </a:rPr>
              <a:t>입력</a:t>
            </a:r>
            <a:r>
              <a:rPr lang="en-US" altLang="ko-KR" sz="1800" dirty="0">
                <a:latin typeface="UKIJ CJK"/>
                <a:cs typeface="UKIJ CJK"/>
              </a:rPr>
              <a:t>) </a:t>
            </a:r>
            <a:r>
              <a:rPr lang="ko-KR" altLang="en-US" sz="1800" dirty="0">
                <a:latin typeface="UKIJ CJK"/>
                <a:cs typeface="UKIJ CJK"/>
              </a:rPr>
              <a:t>일 </a:t>
            </a:r>
            <a:r>
              <a:rPr lang="en-US" altLang="ko-KR" sz="1800" dirty="0">
                <a:latin typeface="UKIJ CJK"/>
                <a:cs typeface="UKIJ CJK"/>
              </a:rPr>
              <a:t>: 13</a:t>
            </a: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endParaRPr lang="en-US" altLang="ko-KR" dirty="0">
              <a:latin typeface="UKIJ CJK"/>
              <a:cs typeface="UKIJ CJK"/>
            </a:endParaRPr>
          </a:p>
          <a:p>
            <a:pPr marL="12700" marR="28575">
              <a:lnSpc>
                <a:spcPct val="109500"/>
              </a:lnSpc>
              <a:spcBef>
                <a:spcPts val="300"/>
              </a:spcBef>
            </a:pPr>
            <a:r>
              <a:rPr lang="en-US" altLang="ko-KR" sz="1800" dirty="0">
                <a:latin typeface="UKIJ CJK"/>
                <a:cs typeface="UKIJ CJK"/>
              </a:rPr>
              <a:t>(</a:t>
            </a:r>
            <a:r>
              <a:rPr lang="ko-KR" altLang="en-US" sz="1800" dirty="0">
                <a:latin typeface="UKIJ CJK"/>
                <a:cs typeface="UKIJ CJK"/>
              </a:rPr>
              <a:t>출력</a:t>
            </a:r>
            <a:r>
              <a:rPr lang="en-US" altLang="ko-KR" sz="1800" dirty="0">
                <a:latin typeface="UKIJ CJK"/>
                <a:cs typeface="UKIJ CJK"/>
              </a:rPr>
              <a:t>) your b-day 2018-06-13</a:t>
            </a:r>
            <a:endParaRPr lang="ko-KR" altLang="en-US" sz="18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572" y="538594"/>
            <a:ext cx="1043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400" dirty="0"/>
              <a:t>연습문제 </a:t>
            </a:r>
            <a:r>
              <a:rPr lang="en-US" altLang="ko-KR" sz="2400" dirty="0"/>
              <a:t>2_3 </a:t>
            </a:r>
            <a:r>
              <a:rPr lang="ko-KR" altLang="en-US" sz="2400" dirty="0"/>
              <a:t>물건가격</a:t>
            </a:r>
            <a:r>
              <a:rPr lang="en-US" altLang="ko-KR" sz="2400" dirty="0"/>
              <a:t>, </a:t>
            </a:r>
            <a:r>
              <a:rPr lang="ko-KR" altLang="en-US" sz="2400" dirty="0"/>
              <a:t>구매개수</a:t>
            </a:r>
            <a:r>
              <a:rPr lang="en-US" altLang="ko-KR" sz="2400" dirty="0"/>
              <a:t>, </a:t>
            </a:r>
            <a:r>
              <a:rPr lang="ko-KR" altLang="en-US" sz="2400" dirty="0"/>
              <a:t>지불금액 등을 입력 받아 거스름돈을 계산</a:t>
            </a:r>
            <a:endParaRPr sz="240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5193" y="3508247"/>
            <a:ext cx="8928100" cy="2585085"/>
          </a:xfrm>
          <a:prstGeom prst="rect">
            <a:avLst/>
          </a:prstGeom>
          <a:ln w="9144">
            <a:solidFill>
              <a:srgbClr val="80808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 marR="5608320">
              <a:lnSpc>
                <a:spcPts val="3240"/>
              </a:lnSpc>
              <a:spcBef>
                <a:spcPts val="195"/>
              </a:spcBef>
            </a:pPr>
            <a:r>
              <a:rPr sz="1800" spc="-15" dirty="0">
                <a:latin typeface="UKIJ CJK"/>
                <a:cs typeface="UKIJ CJK"/>
              </a:rPr>
              <a:t>price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int(input('</a:t>
            </a:r>
            <a:r>
              <a:rPr sz="1800" spc="-5" dirty="0">
                <a:latin typeface="WenQuanYi Micro Hei Mono"/>
                <a:cs typeface="WenQuanYi Micro Hei Mono"/>
              </a:rPr>
              <a:t>물건 </a:t>
            </a:r>
            <a:r>
              <a:rPr sz="1800" dirty="0">
                <a:latin typeface="WenQuanYi Micro Hei Mono"/>
                <a:cs typeface="WenQuanYi Micro Hei Mono"/>
              </a:rPr>
              <a:t>가격</a:t>
            </a:r>
            <a:r>
              <a:rPr sz="1800" spc="-66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 </a:t>
            </a:r>
            <a:r>
              <a:rPr sz="1800" spc="5" dirty="0">
                <a:latin typeface="UKIJ CJK"/>
                <a:cs typeface="UKIJ CJK"/>
              </a:rPr>
              <a:t>'))  </a:t>
            </a:r>
            <a:r>
              <a:rPr sz="1800" spc="-25" dirty="0">
                <a:latin typeface="UKIJ CJK"/>
                <a:cs typeface="UKIJ CJK"/>
              </a:rPr>
              <a:t>num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int(input('</a:t>
            </a:r>
            <a:r>
              <a:rPr sz="1800" spc="-5" dirty="0">
                <a:latin typeface="WenQuanYi Micro Hei Mono"/>
                <a:cs typeface="WenQuanYi Micro Hei Mono"/>
              </a:rPr>
              <a:t>구매 </a:t>
            </a:r>
            <a:r>
              <a:rPr sz="1800" dirty="0">
                <a:latin typeface="WenQuanYi Micro Hei Mono"/>
                <a:cs typeface="WenQuanYi Micro Hei Mono"/>
              </a:rPr>
              <a:t>개수</a:t>
            </a:r>
            <a:r>
              <a:rPr sz="1800" spc="-640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 </a:t>
            </a:r>
            <a:r>
              <a:rPr sz="1800" spc="5" dirty="0">
                <a:latin typeface="UKIJ CJK"/>
                <a:cs typeface="UKIJ CJK"/>
              </a:rPr>
              <a:t>'))</a:t>
            </a:r>
            <a:endParaRPr sz="1800" dirty="0">
              <a:latin typeface="UKIJ CJK"/>
              <a:cs typeface="UKIJ CJK"/>
            </a:endParaRPr>
          </a:p>
          <a:p>
            <a:pPr marL="90805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UKIJ CJK"/>
                <a:cs typeface="UKIJ CJK"/>
              </a:rPr>
              <a:t>pay 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5" dirty="0">
                <a:latin typeface="UKIJ CJK"/>
                <a:cs typeface="UKIJ CJK"/>
              </a:rPr>
              <a:t>int(input('</a:t>
            </a:r>
            <a:r>
              <a:rPr sz="1800" spc="-5" dirty="0">
                <a:latin typeface="WenQuanYi Micro Hei Mono"/>
                <a:cs typeface="WenQuanYi Micro Hei Mono"/>
              </a:rPr>
              <a:t>지불 </a:t>
            </a:r>
            <a:r>
              <a:rPr sz="1800" dirty="0">
                <a:latin typeface="WenQuanYi Micro Hei Mono"/>
                <a:cs typeface="WenQuanYi Micro Hei Mono"/>
              </a:rPr>
              <a:t>금액</a:t>
            </a:r>
            <a:r>
              <a:rPr sz="1800" spc="-59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 </a:t>
            </a:r>
            <a:r>
              <a:rPr sz="1800" spc="5" dirty="0">
                <a:latin typeface="UKIJ CJK"/>
                <a:cs typeface="UKIJ CJK"/>
              </a:rPr>
              <a:t>'))</a:t>
            </a:r>
            <a:endParaRPr sz="1800" dirty="0">
              <a:latin typeface="UKIJ CJK"/>
              <a:cs typeface="UKIJ CJK"/>
            </a:endParaRPr>
          </a:p>
          <a:p>
            <a:pPr marL="171450">
              <a:lnSpc>
                <a:spcPct val="100000"/>
              </a:lnSpc>
              <a:spcBef>
                <a:spcPts val="1080"/>
              </a:spcBef>
              <a:tabLst>
                <a:tab pos="1374775" algn="l"/>
              </a:tabLst>
            </a:pPr>
            <a:r>
              <a:rPr sz="1800" dirty="0">
                <a:latin typeface="WenQuanYi Micro Hei Mono"/>
                <a:cs typeface="WenQuanYi Micro Hei Mono"/>
              </a:rPr>
              <a:t>⑴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265" dirty="0">
                <a:latin typeface="UKIJ CJK"/>
                <a:cs typeface="UKIJ CJK"/>
              </a:rPr>
              <a:t>= </a:t>
            </a:r>
            <a:r>
              <a:rPr sz="1800" spc="-10" dirty="0">
                <a:latin typeface="UKIJ CJK"/>
                <a:cs typeface="UKIJ CJK"/>
              </a:rPr>
              <a:t>pay </a:t>
            </a:r>
            <a:r>
              <a:rPr sz="1800" spc="160" dirty="0">
                <a:latin typeface="UKIJ CJK"/>
                <a:cs typeface="UKIJ CJK"/>
              </a:rPr>
              <a:t>- </a:t>
            </a:r>
            <a:r>
              <a:rPr sz="1800" spc="-15" dirty="0">
                <a:latin typeface="UKIJ CJK"/>
                <a:cs typeface="UKIJ CJK"/>
              </a:rPr>
              <a:t>price </a:t>
            </a:r>
            <a:r>
              <a:rPr sz="1800" spc="-229" dirty="0">
                <a:latin typeface="UKIJ CJK"/>
                <a:cs typeface="UKIJ CJK"/>
              </a:rPr>
              <a:t>*</a:t>
            </a:r>
            <a:r>
              <a:rPr sz="1800" spc="-100" dirty="0">
                <a:latin typeface="UKIJ CJK"/>
                <a:cs typeface="UKIJ CJK"/>
              </a:rPr>
              <a:t> </a:t>
            </a:r>
            <a:r>
              <a:rPr sz="1800" spc="-25" dirty="0">
                <a:latin typeface="UKIJ CJK"/>
                <a:cs typeface="UKIJ CJK"/>
              </a:rPr>
              <a:t>num</a:t>
            </a:r>
            <a:endParaRPr sz="1800" dirty="0">
              <a:latin typeface="UKIJ CJK"/>
              <a:cs typeface="UKIJ CJK"/>
            </a:endParaRPr>
          </a:p>
          <a:p>
            <a:pPr marL="171450">
              <a:lnSpc>
                <a:spcPct val="100000"/>
              </a:lnSpc>
              <a:spcBef>
                <a:spcPts val="1080"/>
              </a:spcBef>
              <a:tabLst>
                <a:tab pos="3188335" algn="l"/>
              </a:tabLst>
            </a:pPr>
            <a:r>
              <a:rPr sz="1800" spc="-10" dirty="0">
                <a:latin typeface="UKIJ CJK"/>
                <a:cs typeface="UKIJ CJK"/>
              </a:rPr>
              <a:t>print('</a:t>
            </a:r>
            <a:r>
              <a:rPr sz="1800" spc="-10" dirty="0">
                <a:latin typeface="WenQuanYi Micro Hei Mono"/>
                <a:cs typeface="WenQuanYi Micro Hei Mono"/>
              </a:rPr>
              <a:t>물건</a:t>
            </a:r>
            <a:r>
              <a:rPr sz="1800" spc="-47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가격</a:t>
            </a:r>
            <a:r>
              <a:rPr sz="1800" spc="-44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</a:t>
            </a:r>
            <a:r>
              <a:rPr sz="1800" spc="180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⑵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-60" dirty="0">
                <a:latin typeface="UKIJ CJK"/>
                <a:cs typeface="UKIJ CJK"/>
              </a:rPr>
              <a:t>,</a:t>
            </a:r>
            <a:r>
              <a:rPr sz="1800" spc="130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구매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개수</a:t>
            </a:r>
            <a:r>
              <a:rPr sz="1800" spc="-44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</a:t>
            </a:r>
            <a:r>
              <a:rPr sz="1800" spc="160" dirty="0">
                <a:latin typeface="UKIJ CJK"/>
                <a:cs typeface="UKIJ CJK"/>
              </a:rPr>
              <a:t> </a:t>
            </a:r>
            <a:r>
              <a:rPr sz="1800" spc="-10" dirty="0">
                <a:latin typeface="UKIJ CJK"/>
                <a:cs typeface="UKIJ CJK"/>
              </a:rPr>
              <a:t>%d,</a:t>
            </a:r>
            <a:r>
              <a:rPr sz="1800" spc="170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지불</a:t>
            </a:r>
            <a:r>
              <a:rPr sz="1800" spc="-440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금액</a:t>
            </a:r>
            <a:r>
              <a:rPr sz="1800" spc="-445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</a:t>
            </a:r>
            <a:r>
              <a:rPr sz="1800" spc="160" dirty="0">
                <a:latin typeface="UKIJ CJK"/>
                <a:cs typeface="UKIJ CJK"/>
              </a:rPr>
              <a:t> </a:t>
            </a:r>
            <a:r>
              <a:rPr sz="1800" spc="20" dirty="0">
                <a:latin typeface="UKIJ CJK"/>
                <a:cs typeface="UKIJ CJK"/>
              </a:rPr>
              <a:t>%d</a:t>
            </a:r>
            <a:r>
              <a:rPr sz="1800" spc="165" dirty="0">
                <a:latin typeface="UKIJ CJK"/>
                <a:cs typeface="UKIJ CJK"/>
              </a:rPr>
              <a:t> </a:t>
            </a:r>
            <a:r>
              <a:rPr sz="1800" spc="265" dirty="0">
                <a:latin typeface="UKIJ CJK"/>
                <a:cs typeface="UKIJ CJK"/>
              </a:rPr>
              <a:t>=&gt;</a:t>
            </a:r>
            <a:r>
              <a:rPr sz="1800" spc="155" dirty="0">
                <a:latin typeface="UKIJ CJK"/>
                <a:cs typeface="UKIJ CJK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거스름</a:t>
            </a:r>
            <a:r>
              <a:rPr sz="1800" spc="-434" dirty="0">
                <a:latin typeface="WenQuanYi Micro Hei Mono"/>
                <a:cs typeface="WenQuanYi Micro Hei Mono"/>
              </a:rPr>
              <a:t> </a:t>
            </a:r>
            <a:r>
              <a:rPr sz="1800" dirty="0">
                <a:latin typeface="WenQuanYi Micro Hei Mono"/>
                <a:cs typeface="WenQuanYi Micro Hei Mono"/>
              </a:rPr>
              <a:t>돈</a:t>
            </a:r>
            <a:r>
              <a:rPr sz="1800" spc="-450" dirty="0">
                <a:latin typeface="WenQuanYi Micro Hei Mono"/>
                <a:cs typeface="WenQuanYi Micro Hei Mono"/>
              </a:rPr>
              <a:t> </a:t>
            </a:r>
            <a:r>
              <a:rPr sz="1800" spc="-95" dirty="0">
                <a:latin typeface="UKIJ CJK"/>
                <a:cs typeface="UKIJ CJK"/>
              </a:rPr>
              <a:t>:</a:t>
            </a:r>
            <a:r>
              <a:rPr sz="1800" spc="160" dirty="0">
                <a:latin typeface="UKIJ CJK"/>
                <a:cs typeface="UKIJ CJK"/>
              </a:rPr>
              <a:t> </a:t>
            </a:r>
            <a:r>
              <a:rPr sz="1800" spc="20" dirty="0">
                <a:latin typeface="UKIJ CJK"/>
                <a:cs typeface="UKIJ CJK"/>
              </a:rPr>
              <a:t>%d</a:t>
            </a:r>
            <a:r>
              <a:rPr sz="1800" spc="165" dirty="0">
                <a:latin typeface="UKIJ CJK"/>
                <a:cs typeface="UKIJ CJK"/>
              </a:rPr>
              <a:t> </a:t>
            </a:r>
            <a:r>
              <a:rPr sz="1800" spc="5" dirty="0">
                <a:latin typeface="UKIJ CJK"/>
                <a:cs typeface="UKIJ CJK"/>
              </a:rPr>
              <a:t>'</a:t>
            </a:r>
            <a:endParaRPr sz="1800" dirty="0">
              <a:latin typeface="UKIJ CJK"/>
              <a:cs typeface="UKIJ CJK"/>
            </a:endParaRPr>
          </a:p>
          <a:p>
            <a:pPr marL="90170">
              <a:lnSpc>
                <a:spcPct val="100000"/>
              </a:lnSpc>
              <a:spcBef>
                <a:spcPts val="1080"/>
              </a:spcBef>
              <a:tabLst>
                <a:tab pos="1293495" algn="l"/>
              </a:tabLst>
            </a:pPr>
            <a:r>
              <a:rPr sz="1800" dirty="0">
                <a:latin typeface="WenQuanYi Micro Hei Mono"/>
                <a:cs typeface="WenQuanYi Micro Hei Mono"/>
              </a:rPr>
              <a:t>⑶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WenQuanYi Micro Hei Mono"/>
                <a:cs typeface="WenQuanYi Micro Hei Mono"/>
              </a:rPr>
              <a:t> 	</a:t>
            </a:r>
            <a:r>
              <a:rPr sz="1800" spc="-25" dirty="0">
                <a:latin typeface="UKIJ CJK"/>
                <a:cs typeface="UKIJ CJK"/>
              </a:rPr>
              <a:t>(price, </a:t>
            </a:r>
            <a:r>
              <a:rPr sz="1800" spc="-35" dirty="0">
                <a:latin typeface="UKIJ CJK"/>
                <a:cs typeface="UKIJ CJK"/>
              </a:rPr>
              <a:t>num, </a:t>
            </a:r>
            <a:r>
              <a:rPr sz="1800" spc="-45" dirty="0">
                <a:latin typeface="UKIJ CJK"/>
                <a:cs typeface="UKIJ CJK"/>
              </a:rPr>
              <a:t>pay,</a:t>
            </a:r>
            <a:r>
              <a:rPr sz="1800" spc="85" dirty="0">
                <a:latin typeface="UKIJ CJK"/>
                <a:cs typeface="UKIJ CJK"/>
              </a:rPr>
              <a:t> </a:t>
            </a:r>
            <a:r>
              <a:rPr sz="1800" spc="10" dirty="0">
                <a:latin typeface="UKIJ CJK"/>
                <a:cs typeface="UKIJ CJK"/>
              </a:rPr>
              <a:t>change))</a:t>
            </a:r>
            <a:endParaRPr sz="1800" dirty="0">
              <a:latin typeface="UKIJ CJK"/>
              <a:cs typeface="UKIJ CJ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193" y="1981200"/>
            <a:ext cx="8664982" cy="170623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05"/>
              </a:spcBef>
            </a:pPr>
            <a:r>
              <a:rPr lang="en-US" altLang="ko-KR" sz="1800" dirty="0">
                <a:latin typeface="UKIJ CJK"/>
                <a:cs typeface="UKIJ CJK"/>
              </a:rPr>
              <a:t>- </a:t>
            </a:r>
            <a:r>
              <a:rPr lang="ko-KR" altLang="en-US" sz="1800" dirty="0">
                <a:latin typeface="UKIJ CJK"/>
                <a:cs typeface="UKIJ CJK"/>
              </a:rPr>
              <a:t>실행 결과</a:t>
            </a:r>
          </a:p>
          <a:p>
            <a:pPr marL="13335">
              <a:lnSpc>
                <a:spcPct val="100000"/>
              </a:lnSpc>
              <a:spcBef>
                <a:spcPts val="505"/>
              </a:spcBef>
            </a:pPr>
            <a:r>
              <a:rPr lang="ko-KR" altLang="en-US" sz="1800" dirty="0">
                <a:latin typeface="UKIJ CJK"/>
                <a:cs typeface="UKIJ CJK"/>
              </a:rPr>
              <a:t>물건 가격 </a:t>
            </a:r>
            <a:r>
              <a:rPr lang="en-US" altLang="ko-KR" sz="1800" dirty="0">
                <a:latin typeface="UKIJ CJK"/>
                <a:cs typeface="UKIJ CJK"/>
              </a:rPr>
              <a:t>: 1200  </a:t>
            </a:r>
            <a:r>
              <a:rPr lang="ko-KR" altLang="en-US" sz="1800" dirty="0">
                <a:latin typeface="UKIJ CJK"/>
                <a:cs typeface="UKIJ CJK"/>
              </a:rPr>
              <a:t>구매 개수 </a:t>
            </a:r>
            <a:r>
              <a:rPr lang="en-US" altLang="ko-KR" sz="1800" dirty="0">
                <a:latin typeface="UKIJ CJK"/>
                <a:cs typeface="UKIJ CJK"/>
              </a:rPr>
              <a:t>: 3  </a:t>
            </a:r>
          </a:p>
          <a:p>
            <a:pPr marL="13335">
              <a:lnSpc>
                <a:spcPct val="100000"/>
              </a:lnSpc>
              <a:spcBef>
                <a:spcPts val="505"/>
              </a:spcBef>
            </a:pPr>
            <a:r>
              <a:rPr lang="ko-KR" altLang="en-US" sz="1800" dirty="0">
                <a:latin typeface="UKIJ CJK"/>
                <a:cs typeface="UKIJ CJK"/>
              </a:rPr>
              <a:t>지불 금액 </a:t>
            </a:r>
            <a:r>
              <a:rPr lang="en-US" altLang="ko-KR" sz="1800" dirty="0">
                <a:latin typeface="UKIJ CJK"/>
                <a:cs typeface="UKIJ CJK"/>
              </a:rPr>
              <a:t>: 4000</a:t>
            </a:r>
          </a:p>
          <a:p>
            <a:pPr marL="13335">
              <a:lnSpc>
                <a:spcPct val="100000"/>
              </a:lnSpc>
              <a:spcBef>
                <a:spcPts val="505"/>
              </a:spcBef>
            </a:pPr>
            <a:r>
              <a:rPr lang="ko-KR" altLang="en-US" sz="1800" dirty="0">
                <a:latin typeface="UKIJ CJK"/>
                <a:cs typeface="UKIJ CJK"/>
              </a:rPr>
              <a:t>물건 가격 </a:t>
            </a:r>
            <a:r>
              <a:rPr lang="en-US" altLang="ko-KR" sz="1800" dirty="0">
                <a:latin typeface="UKIJ CJK"/>
                <a:cs typeface="UKIJ CJK"/>
              </a:rPr>
              <a:t>: 1200, </a:t>
            </a:r>
            <a:r>
              <a:rPr lang="ko-KR" altLang="en-US" sz="1800" dirty="0">
                <a:latin typeface="UKIJ CJK"/>
                <a:cs typeface="UKIJ CJK"/>
              </a:rPr>
              <a:t>구매 개수 </a:t>
            </a:r>
            <a:r>
              <a:rPr lang="en-US" altLang="ko-KR" sz="1800" dirty="0">
                <a:latin typeface="UKIJ CJK"/>
                <a:cs typeface="UKIJ CJK"/>
              </a:rPr>
              <a:t>: 3, </a:t>
            </a:r>
            <a:r>
              <a:rPr lang="ko-KR" altLang="en-US" sz="1800" dirty="0">
                <a:latin typeface="UKIJ CJK"/>
                <a:cs typeface="UKIJ CJK"/>
              </a:rPr>
              <a:t>지불 금액 </a:t>
            </a:r>
            <a:r>
              <a:rPr lang="en-US" altLang="ko-KR" sz="1800" dirty="0">
                <a:latin typeface="UKIJ CJK"/>
                <a:cs typeface="UKIJ CJK"/>
              </a:rPr>
              <a:t>: 4000 =&gt; </a:t>
            </a:r>
            <a:r>
              <a:rPr lang="ko-KR" altLang="en-US" sz="1800" dirty="0">
                <a:latin typeface="UKIJ CJK"/>
                <a:cs typeface="UKIJ CJK"/>
              </a:rPr>
              <a:t>거스름 돈 </a:t>
            </a:r>
            <a:r>
              <a:rPr lang="en-US" altLang="ko-KR" sz="1800" dirty="0">
                <a:latin typeface="UKIJ CJK"/>
                <a:cs typeface="UKIJ CJK"/>
              </a:rPr>
              <a:t>: 400</a:t>
            </a:r>
          </a:p>
          <a:p>
            <a:pPr marL="13335">
              <a:lnSpc>
                <a:spcPct val="100000"/>
              </a:lnSpc>
              <a:spcBef>
                <a:spcPts val="505"/>
              </a:spcBef>
            </a:pPr>
            <a:endParaRPr sz="18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74" y="347517"/>
            <a:ext cx="195732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주석</a:t>
            </a:r>
            <a:r>
              <a:rPr lang="ko-KR" altLang="en-US" spc="-5" dirty="0"/>
              <a:t>문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524000" y="1905000"/>
            <a:ext cx="8899525" cy="184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638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프로그램을 짤 때 프로그램의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코드에  대한 설명을 다는 데 사용되는 문장</a:t>
            </a:r>
            <a:endParaRPr lang="en-US" altLang="ko-KR" sz="2000" dirty="0">
              <a:latin typeface="WenQuanYi Micro Hei Mono"/>
              <a:cs typeface="WenQuanYi Micro Hei Mono"/>
            </a:endParaRPr>
          </a:p>
          <a:p>
            <a:pPr marL="298450" marR="5080" indent="-28638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작성자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작성한 날짜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,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기능</a:t>
            </a:r>
            <a:r>
              <a:rPr lang="en-US" altLang="ko-KR" sz="2000" dirty="0">
                <a:latin typeface="WenQuanYi Micro Hei Mono"/>
                <a:cs typeface="WenQuanYi Micro Hei Mono"/>
              </a:rPr>
              <a:t> </a:t>
            </a:r>
            <a:r>
              <a:rPr lang="ko-KR" altLang="en-US" sz="2000" dirty="0">
                <a:latin typeface="WenQuanYi Micro Hei Mono"/>
                <a:cs typeface="WenQuanYi Micro Hei Mono"/>
              </a:rPr>
              <a:t>등 코멘트가 해당</a:t>
            </a:r>
          </a:p>
          <a:p>
            <a:pPr marL="298450" marR="5080" indent="-28638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ko-KR" altLang="en-US" sz="2000" dirty="0">
                <a:latin typeface="WenQuanYi Micro Hei Mono"/>
                <a:cs typeface="WenQuanYi Micro Hei Mono"/>
              </a:rPr>
              <a:t>파이썬 주석문의 두 가지 방식</a:t>
            </a:r>
          </a:p>
          <a:p>
            <a:pPr marL="298450" marR="5080" indent="-28638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sz="2000" dirty="0">
              <a:latin typeface="WenQuanYi Micro Hei Mono"/>
              <a:cs typeface="WenQuanYi Micro Hei Mon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77122" y="3729209"/>
          <a:ext cx="7437755" cy="1397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709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주석</a:t>
                      </a:r>
                      <a:r>
                        <a:rPr sz="1800" b="0" spc="2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기호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설명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696"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#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한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줄의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주석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처리</a:t>
                      </a:r>
                      <a:endParaRPr sz="1800">
                        <a:latin typeface="WenQuanYi Micro Hei Mono"/>
                        <a:cs typeface="WenQuanYi Micro Hei Mono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70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0" spc="-8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"""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또는</a:t>
                      </a:r>
                      <a:r>
                        <a:rPr sz="1800" b="0" spc="229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'''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여러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줄의</a:t>
                      </a:r>
                      <a:r>
                        <a:rPr sz="1800" spc="-445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주석</a:t>
                      </a:r>
                      <a:r>
                        <a:rPr sz="1800" spc="-450" dirty="0">
                          <a:latin typeface="WenQuanYi Micro Hei Mono"/>
                          <a:cs typeface="WenQuanYi Micro Hei Mono"/>
                        </a:rPr>
                        <a:t> </a:t>
                      </a:r>
                      <a:r>
                        <a:rPr sz="1800" dirty="0">
                          <a:latin typeface="WenQuanYi Micro Hei Mono"/>
                          <a:cs typeface="WenQuanYi Micro Hei Mono"/>
                        </a:rPr>
                        <a:t>처리</a:t>
                      </a: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74" y="347517"/>
            <a:ext cx="470052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 err="1"/>
              <a:t>주석문</a:t>
            </a:r>
            <a:r>
              <a:rPr lang="ko-KR" altLang="en-US" spc="-5" dirty="0"/>
              <a:t> 삽입하기</a:t>
            </a:r>
            <a:endParaRPr spc="-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1981200"/>
          <a:ext cx="8772525" cy="4200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8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09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④</a:t>
                      </a:r>
                      <a:endParaRPr sz="18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0" spc="-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"""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-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print()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함수를 이용한 데이터</a:t>
                      </a:r>
                      <a:r>
                        <a:rPr sz="18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출력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8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작성자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황재호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1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일자 </a:t>
                      </a:r>
                      <a:r>
                        <a:rPr sz="18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</a:t>
                      </a:r>
                      <a:r>
                        <a:rPr sz="18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-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2018.4.6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b="0" spc="-9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"""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  <a:spcBef>
                          <a:spcPts val="1680"/>
                        </a:spcBef>
                        <a:tabLst>
                          <a:tab pos="3133725" algn="l"/>
                        </a:tabLst>
                      </a:pPr>
                      <a:r>
                        <a:rPr sz="1800" b="0" spc="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print('안녕하세요.')	</a:t>
                      </a:r>
                      <a:r>
                        <a:rPr sz="18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#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화면에 </a:t>
                      </a:r>
                      <a:r>
                        <a:rPr sz="1800" b="0" spc="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'안녕하세요.'</a:t>
                      </a:r>
                      <a:r>
                        <a:rPr sz="18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출력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1680"/>
                        </a:spcBef>
                        <a:tabLst>
                          <a:tab pos="3164205" algn="l"/>
                        </a:tabLst>
                      </a:pPr>
                      <a:r>
                        <a:rPr sz="1800" b="0" spc="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print('파이썬</a:t>
                      </a:r>
                      <a:r>
                        <a:rPr sz="1800" b="0" spc="2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파이팅~~~')	</a:t>
                      </a:r>
                      <a:r>
                        <a:rPr sz="18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#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화면에 </a:t>
                      </a:r>
                      <a:r>
                        <a:rPr sz="1800" b="0" spc="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'파이썬 </a:t>
                      </a:r>
                      <a:r>
                        <a:rPr sz="1800" b="0" spc="1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파이팅~~~'</a:t>
                      </a:r>
                      <a:r>
                        <a:rPr sz="1800" b="0" spc="6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1800" b="0" spc="1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출력</a:t>
                      </a:r>
                      <a:endParaRPr sz="18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16021"/>
            <a:ext cx="3559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변수명의</a:t>
            </a:r>
            <a:r>
              <a:rPr lang="en-US" spc="-5" dirty="0"/>
              <a:t> </a:t>
            </a:r>
            <a:r>
              <a:rPr spc="-1065" dirty="0"/>
              <a:t> </a:t>
            </a:r>
            <a:r>
              <a:rPr spc="-5" dirty="0"/>
              <a:t>규칙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1555" y="1944966"/>
            <a:ext cx="546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WenQuanYi Micro Hei Mono"/>
                <a:cs typeface="WenQuanYi Micro Hei Mono"/>
              </a:rPr>
              <a:t>변수명은 </a:t>
            </a:r>
            <a:r>
              <a:rPr sz="2400" spc="-20" dirty="0">
                <a:latin typeface="WenQuanYi Micro Hei Mono"/>
                <a:cs typeface="WenQuanYi Micro Hei Mono"/>
              </a:rPr>
              <a:t>영문자</a:t>
            </a:r>
            <a:r>
              <a:rPr sz="2400" spc="-20" dirty="0">
                <a:latin typeface="UKIJ CJK"/>
                <a:cs typeface="UKIJ CJK"/>
              </a:rPr>
              <a:t>, </a:t>
            </a:r>
            <a:r>
              <a:rPr sz="2400" spc="-25" dirty="0">
                <a:latin typeface="WenQuanYi Micro Hei Mono"/>
                <a:cs typeface="WenQuanYi Micro Hei Mono"/>
              </a:rPr>
              <a:t>숫자</a:t>
            </a:r>
            <a:r>
              <a:rPr sz="2400" spc="-25" dirty="0">
                <a:latin typeface="UKIJ CJK"/>
                <a:cs typeface="UKIJ CJK"/>
              </a:rPr>
              <a:t>, </a:t>
            </a:r>
            <a:r>
              <a:rPr sz="2400" spc="5" dirty="0">
                <a:latin typeface="WenQuanYi Micro Hei Mono"/>
                <a:cs typeface="WenQuanYi Micro Hei Mono"/>
              </a:rPr>
              <a:t>밑줄</a:t>
            </a:r>
            <a:r>
              <a:rPr sz="2400" spc="5" dirty="0">
                <a:latin typeface="UKIJ CJK"/>
                <a:cs typeface="UKIJ CJK"/>
              </a:rPr>
              <a:t>(_)</a:t>
            </a:r>
            <a:r>
              <a:rPr sz="2400" spc="5" dirty="0">
                <a:latin typeface="WenQuanYi Micro Hei Mono"/>
                <a:cs typeface="WenQuanYi Micro Hei Mono"/>
              </a:rPr>
              <a:t>의</a:t>
            </a:r>
            <a:r>
              <a:rPr sz="2400" spc="-765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조합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05307" y="2527646"/>
          <a:ext cx="8024493" cy="3492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15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④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x 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1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y 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7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font1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'돋움'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my_age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8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25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5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screen_width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1024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myAge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10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screenWidth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2048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134894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4000" y="2057400"/>
            <a:ext cx="592729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1. </a:t>
            </a:r>
            <a:r>
              <a:rPr lang="ko-KR" altLang="en-US" sz="2000" spc="-50" dirty="0" err="1">
                <a:latin typeface="UKIJ CJK"/>
                <a:cs typeface="UKIJ CJK"/>
              </a:rPr>
              <a:t>파이썬의</a:t>
            </a:r>
            <a:r>
              <a:rPr lang="ko-KR" altLang="en-US" sz="2000" spc="-50" dirty="0">
                <a:latin typeface="UKIJ CJK"/>
                <a:cs typeface="UKIJ CJK"/>
              </a:rPr>
              <a:t> 주석문에 사용되는 기호가 아닌 것은</a:t>
            </a:r>
            <a:r>
              <a:rPr lang="en-US" altLang="ko-KR" sz="2000" spc="-5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altLang="ko-KR" sz="2000" spc="-50" dirty="0">
                <a:latin typeface="UKIJ CJK"/>
                <a:cs typeface="UKIJ CJK"/>
              </a:rPr>
              <a:t>① #	② '''	③ """	④ /*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401594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부가 설명 </a:t>
            </a:r>
            <a:r>
              <a:rPr lang="en-US" altLang="ko-KR" spc="-5" dirty="0"/>
              <a:t>: PEP</a:t>
            </a:r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4629D-1B53-4E09-80F3-431D7D7E5540}"/>
              </a:ext>
            </a:extLst>
          </p:cNvPr>
          <p:cNvSpPr txBox="1"/>
          <p:nvPr/>
        </p:nvSpPr>
        <p:spPr>
          <a:xfrm>
            <a:off x="0" y="2133600"/>
            <a:ext cx="1203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PEP 이란 </a:t>
            </a:r>
            <a:r>
              <a:rPr lang="ko-KR" altLang="en-US" dirty="0" err="1"/>
              <a:t>Python</a:t>
            </a:r>
            <a:r>
              <a:rPr lang="ko-KR" altLang="en-US" dirty="0"/>
              <a:t> </a:t>
            </a:r>
            <a:r>
              <a:rPr lang="ko-KR" altLang="en-US" dirty="0" err="1"/>
              <a:t>Enhancement</a:t>
            </a:r>
            <a:r>
              <a:rPr lang="ko-KR" altLang="en-US" dirty="0"/>
              <a:t> </a:t>
            </a:r>
            <a:r>
              <a:rPr lang="ko-KR" altLang="en-US" dirty="0" err="1"/>
              <a:t>Proposals</a:t>
            </a:r>
            <a:r>
              <a:rPr lang="ko-KR" altLang="en-US" dirty="0"/>
              <a:t> 의 약자로서 </a:t>
            </a:r>
            <a:r>
              <a:rPr lang="ko-KR" altLang="en-US" dirty="0" err="1"/>
              <a:t>파이썬을</a:t>
            </a:r>
            <a:r>
              <a:rPr lang="ko-KR" altLang="en-US" dirty="0"/>
              <a:t> 개선하기 위한 제안서를 의미</a:t>
            </a:r>
          </a:p>
          <a:p>
            <a:r>
              <a:rPr lang="ko-KR" altLang="en-US" dirty="0" err="1"/>
              <a:t>PEP은</a:t>
            </a:r>
            <a:r>
              <a:rPr lang="ko-KR" altLang="en-US" dirty="0"/>
              <a:t> 다음과 같이 크게 3 종류로 구분, </a:t>
            </a:r>
            <a:r>
              <a:rPr lang="ko-KR" altLang="en-US" dirty="0" err="1"/>
              <a:t>Python</a:t>
            </a:r>
            <a:r>
              <a:rPr lang="ko-KR" altLang="en-US" dirty="0"/>
              <a:t> </a:t>
            </a:r>
            <a:r>
              <a:rPr lang="ko-KR" altLang="en-US" dirty="0" err="1"/>
              <a:t>Software</a:t>
            </a:r>
            <a:r>
              <a:rPr lang="ko-KR" altLang="en-US" dirty="0"/>
              <a:t> </a:t>
            </a:r>
            <a:r>
              <a:rPr lang="ko-KR" altLang="en-US" dirty="0" err="1"/>
              <a:t>Foundation의</a:t>
            </a:r>
            <a:r>
              <a:rPr lang="ko-KR" altLang="en-US" dirty="0"/>
              <a:t> 공식 웹사이트인 python.org 에서 관리한다.</a:t>
            </a:r>
            <a:r>
              <a:rPr lang="ko-KR" altLang="en-US" sz="1600" dirty="0"/>
              <a:t> </a:t>
            </a:r>
          </a:p>
          <a:p>
            <a:endParaRPr lang="ko-KR" altLang="en-US" dirty="0"/>
          </a:p>
          <a:p>
            <a:r>
              <a:rPr lang="ko-KR" altLang="en-US" b="1" dirty="0"/>
              <a:t>1. </a:t>
            </a:r>
            <a:r>
              <a:rPr lang="ko-KR" altLang="en-US" b="1" dirty="0" err="1"/>
              <a:t>파이썬에</a:t>
            </a:r>
            <a:r>
              <a:rPr lang="ko-KR" altLang="en-US" b="1" dirty="0"/>
              <a:t> 새로운 기능(</a:t>
            </a:r>
            <a:r>
              <a:rPr lang="ko-KR" altLang="en-US" b="1" dirty="0" err="1"/>
              <a:t>Feature</a:t>
            </a:r>
            <a:r>
              <a:rPr lang="ko-KR" altLang="en-US" b="1" dirty="0"/>
              <a:t>)을 추가하거나 구현 방식을 제안하는 Standard </a:t>
            </a:r>
            <a:r>
              <a:rPr lang="ko-KR" altLang="en-US" b="1" dirty="0" err="1"/>
              <a:t>Track</a:t>
            </a:r>
            <a:r>
              <a:rPr lang="ko-KR" altLang="en-US" b="1" dirty="0"/>
              <a:t> PEP</a:t>
            </a:r>
          </a:p>
          <a:p>
            <a:r>
              <a:rPr lang="ko-KR" altLang="en-US" b="1" dirty="0"/>
              <a:t>2. 파이썬 디자인 이슈를 설명하거나 일반적인 가이드라인 혹은 정보를 커뮤니티에 제공하는 </a:t>
            </a:r>
            <a:r>
              <a:rPr lang="ko-KR" altLang="en-US" b="1" dirty="0" err="1"/>
              <a:t>Informational</a:t>
            </a:r>
            <a:r>
              <a:rPr lang="ko-KR" altLang="en-US" b="1" dirty="0"/>
              <a:t> PEP</a:t>
            </a:r>
          </a:p>
          <a:p>
            <a:r>
              <a:rPr lang="ko-KR" altLang="en-US" b="1" dirty="0"/>
              <a:t>3. </a:t>
            </a:r>
            <a:r>
              <a:rPr lang="ko-KR" altLang="en-US" b="1" dirty="0" err="1"/>
              <a:t>파이썬을</a:t>
            </a:r>
            <a:r>
              <a:rPr lang="ko-KR" altLang="en-US" b="1" dirty="0"/>
              <a:t> 둘러싼 프로세스를 설명하거나 프로세스 개선을 제안하는 </a:t>
            </a:r>
            <a:r>
              <a:rPr lang="ko-KR" altLang="en-US" b="1" dirty="0" err="1"/>
              <a:t>Process</a:t>
            </a:r>
            <a:r>
              <a:rPr lang="ko-KR" altLang="en-US" b="1" dirty="0"/>
              <a:t> PEP. 예를 들어, 프로세스 절차, 가이드라인, 의사결정 방식의 개선, 파이썬 개발 도구 및 환경의 변경 등 </a:t>
            </a:r>
          </a:p>
          <a:p>
            <a:endParaRPr lang="ko-KR" altLang="en-US" dirty="0"/>
          </a:p>
          <a:p>
            <a:r>
              <a:rPr lang="ko-KR" altLang="en-US" sz="1600" dirty="0" err="1"/>
              <a:t>PEP은</a:t>
            </a:r>
            <a:r>
              <a:rPr lang="ko-KR" altLang="en-US" sz="1600" dirty="0"/>
              <a:t> 파이썬 언어 자체 뿐만 아니라 코딩 표준, 커뮤니티 이슈 등을 담고 있는 유용한 자료</a:t>
            </a:r>
          </a:p>
          <a:p>
            <a:r>
              <a:rPr lang="ko-KR" altLang="en-US" sz="1600" dirty="0"/>
              <a:t>PEP </a:t>
            </a:r>
            <a:r>
              <a:rPr lang="ko-KR" altLang="en-US" sz="1600" dirty="0" err="1"/>
              <a:t>번호별</a:t>
            </a:r>
            <a:r>
              <a:rPr lang="ko-KR" altLang="en-US" sz="1600" dirty="0"/>
              <a:t> 내용은 https://www.python.org/dev/peps/ 에서 참고</a:t>
            </a:r>
          </a:p>
          <a:p>
            <a:r>
              <a:rPr lang="ko-KR" altLang="en-US" sz="1600" dirty="0"/>
              <a:t>특히,  </a:t>
            </a:r>
            <a:r>
              <a:rPr lang="ko-KR" altLang="en-US" sz="1600" dirty="0" err="1"/>
              <a:t>파인썬</a:t>
            </a:r>
            <a:r>
              <a:rPr lang="ko-KR" altLang="en-US" sz="1600" dirty="0"/>
              <a:t> 코딩과 관련한 코딩 표준(</a:t>
            </a:r>
            <a:r>
              <a:rPr lang="ko-KR" altLang="en-US" sz="1600" dirty="0" err="1"/>
              <a:t>Coding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Convention</a:t>
            </a:r>
            <a:r>
              <a:rPr lang="ko-KR" altLang="en-US" sz="1600" dirty="0"/>
              <a:t>)에 관한 문서는 PEP 8 (https://www.python.org/dev/peps/pep-0008) 에</a:t>
            </a:r>
            <a:r>
              <a:rPr lang="en-US" altLang="ko-KR" sz="1600" dirty="0"/>
              <a:t> </a:t>
            </a:r>
            <a:r>
              <a:rPr lang="ko-KR" altLang="en-US" sz="1600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3155016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58" y="388919"/>
            <a:ext cx="401594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이스케이프 </a:t>
            </a:r>
            <a:r>
              <a:rPr lang="ko-KR" altLang="en-US" spc="-5" dirty="0" err="1"/>
              <a:t>코드란</a:t>
            </a:r>
            <a:r>
              <a:rPr lang="en-US" altLang="ko-KR" spc="-5" dirty="0"/>
              <a:t>?</a:t>
            </a:r>
            <a:endParaRPr spc="-5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18FFF-BFF9-48EA-ADBC-235EDEAB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13" y="2133600"/>
            <a:ext cx="2819968" cy="38862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E757F3-51D4-424D-9892-3539878179CE}"/>
              </a:ext>
            </a:extLst>
          </p:cNvPr>
          <p:cNvGrpSpPr/>
          <p:nvPr/>
        </p:nvGrpSpPr>
        <p:grpSpPr>
          <a:xfrm>
            <a:off x="4038600" y="2438400"/>
            <a:ext cx="6687244" cy="1548656"/>
            <a:chOff x="4191000" y="3256409"/>
            <a:chExt cx="6687244" cy="15486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9A206D-BC66-491A-93D2-593D252E8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3733800"/>
              <a:ext cx="2943225" cy="4857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1E1439B-0C07-4685-A508-76666F305250}"/>
                </a:ext>
              </a:extLst>
            </p:cNvPr>
            <p:cNvSpPr/>
            <p:nvPr/>
          </p:nvSpPr>
          <p:spPr>
            <a:xfrm>
              <a:off x="4191000" y="4343400"/>
              <a:ext cx="66872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+mn-ea"/>
                  <a:ea typeface="+mn-ea"/>
                </a:rPr>
                <a:t>물론 문자열에서 사용되는 </a:t>
              </a:r>
              <a:r>
                <a:rPr lang="en-US" altLang="ko-KR" sz="1200" dirty="0">
                  <a:latin typeface="+mn-ea"/>
                  <a:ea typeface="+mn-ea"/>
                </a:rPr>
                <a:t>Escape Sequence</a:t>
              </a:r>
              <a:r>
                <a:rPr lang="ko-KR" altLang="en-US" sz="1200" dirty="0">
                  <a:latin typeface="+mn-ea"/>
                  <a:ea typeface="+mn-ea"/>
                </a:rPr>
                <a:t>에는 타 언어와 비슷하게 여러 가지를 사용할 수 있다</a:t>
              </a:r>
              <a:r>
                <a:rPr lang="en-US" altLang="ko-KR" sz="1200" dirty="0">
                  <a:latin typeface="+mn-ea"/>
                  <a:ea typeface="+mn-ea"/>
                </a:rPr>
                <a:t>. </a:t>
              </a:r>
              <a:r>
                <a:rPr lang="ko-KR" altLang="en-US" sz="1200" dirty="0">
                  <a:latin typeface="+mn-ea"/>
                  <a:ea typeface="+mn-ea"/>
                </a:rPr>
                <a:t>예를 들어 탭은 </a:t>
              </a:r>
              <a:r>
                <a:rPr lang="en-US" altLang="ko-KR" sz="1200" dirty="0">
                  <a:latin typeface="+mn-ea"/>
                  <a:ea typeface="+mn-ea"/>
                </a:rPr>
                <a:t>\t, </a:t>
              </a:r>
              <a:r>
                <a:rPr lang="ko-KR" altLang="en-US" sz="1200" dirty="0" err="1">
                  <a:latin typeface="+mn-ea"/>
                  <a:ea typeface="+mn-ea"/>
                </a:rPr>
                <a:t>이중따옴표는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\", </a:t>
              </a:r>
              <a:r>
                <a:rPr lang="ko-KR" altLang="en-US" sz="1200" dirty="0" err="1">
                  <a:latin typeface="+mn-ea"/>
                  <a:ea typeface="+mn-ea"/>
                </a:rPr>
                <a:t>백슬래쉬는</a:t>
              </a:r>
              <a:r>
                <a:rPr lang="ko-KR" altLang="en-US" sz="1200" dirty="0">
                  <a:latin typeface="+mn-ea"/>
                  <a:ea typeface="+mn-ea"/>
                </a:rPr>
                <a:t> </a:t>
              </a:r>
              <a:r>
                <a:rPr lang="en-US" altLang="ko-KR" sz="1200" dirty="0">
                  <a:latin typeface="+mn-ea"/>
                  <a:ea typeface="+mn-ea"/>
                </a:rPr>
                <a:t>\\ </a:t>
              </a:r>
              <a:r>
                <a:rPr lang="ko-KR" altLang="en-US" sz="1200" dirty="0">
                  <a:latin typeface="+mn-ea"/>
                  <a:ea typeface="+mn-ea"/>
                </a:rPr>
                <a:t>등과 같이 표현한다</a:t>
              </a:r>
              <a:r>
                <a:rPr lang="en-US" altLang="ko-KR" sz="1200" dirty="0">
                  <a:latin typeface="+mn-ea"/>
                  <a:ea typeface="+mn-ea"/>
                </a:rPr>
                <a:t>. 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11" name="부제목 2">
              <a:extLst>
                <a:ext uri="{FF2B5EF4-FFF2-40B4-BE49-F238E27FC236}">
                  <a16:creationId xmlns:a16="http://schemas.microsoft.com/office/drawing/2014/main" id="{706FE3C3-903E-4242-99E3-B7611524792C}"/>
                </a:ext>
              </a:extLst>
            </p:cNvPr>
            <p:cNvSpPr txBox="1">
              <a:spLocks/>
            </p:cNvSpPr>
            <p:nvPr/>
          </p:nvSpPr>
          <p:spPr>
            <a:xfrm>
              <a:off x="4283820" y="3256409"/>
              <a:ext cx="1964580" cy="353566"/>
            </a:xfrm>
            <a:prstGeom prst="rect">
              <a:avLst/>
            </a:prstGeom>
          </p:spPr>
          <p:txBody>
            <a:bodyPr wrap="square" lIns="0" tIns="0" rIns="0" bIns="0"/>
            <a:lstStyle>
              <a:lvl1pPr marL="0" indent="0" algn="l" rtl="0" eaLnBrk="0" fontAlgn="base" latinLnBrk="1" hangingPunct="0"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 sz="1200" kern="1200" spc="-22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95285" indent="0" algn="ctr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90570" indent="0" algn="ctr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485854" indent="0" algn="ctr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981139" indent="0" algn="ctr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476424" indent="0" algn="ctr" defTabSz="914395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709" indent="0" algn="ctr" defTabSz="914395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66993" indent="0" algn="ctr" defTabSz="914395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962278" indent="0" algn="ctr" defTabSz="914395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kumimoji="0" lang="ko-KR" altLang="en-US" sz="1800" spc="-100" dirty="0"/>
                <a:t> </a:t>
              </a:r>
              <a:r>
                <a:rPr kumimoji="0" lang="en-US" altLang="ko-KR" sz="1800" spc="-100" dirty="0"/>
                <a:t>- </a:t>
              </a:r>
              <a:r>
                <a:rPr kumimoji="0" lang="ko-KR" altLang="en-US" sz="1800" spc="-100" dirty="0"/>
                <a:t>예시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EFCDF-4024-43CF-A662-548C50AADB11}"/>
              </a:ext>
            </a:extLst>
          </p:cNvPr>
          <p:cNvSpPr/>
          <p:nvPr/>
        </p:nvSpPr>
        <p:spPr>
          <a:xfrm>
            <a:off x="4131420" y="4572000"/>
            <a:ext cx="66872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궁금하면 직접 해보</a:t>
            </a:r>
            <a:r>
              <a:rPr lang="ko-KR" altLang="en-US" sz="1600" dirty="0">
                <a:latin typeface="+mn-ea"/>
              </a:rPr>
              <a:t>시기를 추천</a:t>
            </a:r>
            <a:r>
              <a:rPr lang="en-US" altLang="ko-KR" sz="1600" dirty="0">
                <a:latin typeface="+mn-ea"/>
                <a:ea typeface="+mn-ea"/>
              </a:rPr>
              <a:t>!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대부분 이런 처리가 미흡하여 변수를 다루는 부분에서 취약해지기도 함</a:t>
            </a:r>
            <a:r>
              <a:rPr lang="en-US" altLang="ko-KR" sz="1600" dirty="0">
                <a:latin typeface="+mn-ea"/>
                <a:ea typeface="+mn-ea"/>
              </a:rPr>
              <a:t>!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Ex) </a:t>
            </a:r>
            <a:r>
              <a:rPr lang="en-US" altLang="ko-KR" sz="1600" dirty="0">
                <a:latin typeface="+mn-ea"/>
              </a:rPr>
              <a:t>SQL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Injection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4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02" y="316021"/>
            <a:ext cx="394099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변수명의</a:t>
            </a:r>
            <a:r>
              <a:rPr lang="en-US" spc="-5" dirty="0"/>
              <a:t> </a:t>
            </a:r>
            <a:r>
              <a:rPr spc="-1065" dirty="0"/>
              <a:t> </a:t>
            </a:r>
            <a:r>
              <a:rPr spc="-5" dirty="0"/>
              <a:t>규칙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8272" y="3826611"/>
            <a:ext cx="7922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5026025" algn="l"/>
              </a:tabLst>
            </a:pPr>
            <a:r>
              <a:rPr sz="2000" dirty="0">
                <a:latin typeface="WenQuanYi Micro Hei Mono"/>
                <a:cs typeface="WenQuanYi Micro Hei Mono"/>
              </a:rPr>
              <a:t>변수명에 </a:t>
            </a:r>
            <a:r>
              <a:rPr sz="2000" spc="25" dirty="0">
                <a:latin typeface="WenQuanYi Micro Hei Mono"/>
                <a:cs typeface="WenQuanYi Micro Hei Mono"/>
              </a:rPr>
              <a:t>특수문자</a:t>
            </a:r>
            <a:r>
              <a:rPr sz="2000" spc="25" dirty="0">
                <a:latin typeface="UKIJ CJK"/>
                <a:cs typeface="UKIJ CJK"/>
              </a:rPr>
              <a:t>(&amp;, </a:t>
            </a:r>
            <a:r>
              <a:rPr sz="2000" spc="-160" dirty="0">
                <a:latin typeface="UKIJ CJK"/>
                <a:cs typeface="UKIJ CJK"/>
              </a:rPr>
              <a:t>*,  </a:t>
            </a:r>
            <a:r>
              <a:rPr sz="2000" spc="-30" dirty="0">
                <a:latin typeface="UKIJ CJK"/>
                <a:cs typeface="UKIJ CJK"/>
              </a:rPr>
              <a:t>(, ),  </a:t>
            </a:r>
            <a:r>
              <a:rPr sz="2000" spc="-20" dirty="0">
                <a:latin typeface="UKIJ CJK"/>
                <a:cs typeface="UKIJ CJK"/>
              </a:rPr>
              <a:t>%, </a:t>
            </a:r>
            <a:r>
              <a:rPr sz="2000" spc="-30" dirty="0">
                <a:latin typeface="UKIJ CJK"/>
                <a:cs typeface="UKIJ CJK"/>
              </a:rPr>
              <a:t>$,</a:t>
            </a:r>
            <a:r>
              <a:rPr sz="2000" spc="-100" dirty="0">
                <a:latin typeface="UKIJ CJK"/>
                <a:cs typeface="UKIJ CJK"/>
              </a:rPr>
              <a:t> </a:t>
            </a:r>
            <a:r>
              <a:rPr sz="2000" spc="-75" dirty="0">
                <a:latin typeface="UKIJ CJK"/>
                <a:cs typeface="UKIJ CJK"/>
              </a:rPr>
              <a:t>#,</a:t>
            </a:r>
            <a:r>
              <a:rPr sz="2000" spc="185" dirty="0">
                <a:latin typeface="UKIJ CJK"/>
                <a:cs typeface="UKIJ CJK"/>
              </a:rPr>
              <a:t> </a:t>
            </a:r>
            <a:r>
              <a:rPr sz="2000" spc="85" dirty="0">
                <a:latin typeface="UKIJ CJK"/>
                <a:cs typeface="UKIJ CJK"/>
              </a:rPr>
              <a:t>@,	</a:t>
            </a:r>
            <a:r>
              <a:rPr sz="2000" spc="-65" dirty="0">
                <a:latin typeface="UKIJ CJK"/>
                <a:cs typeface="UKIJ CJK"/>
              </a:rPr>
              <a:t>, </a:t>
            </a:r>
            <a:r>
              <a:rPr sz="2000" spc="40" dirty="0">
                <a:latin typeface="UKIJ CJK"/>
                <a:cs typeface="UKIJ CJK"/>
              </a:rPr>
              <a:t>! </a:t>
            </a:r>
            <a:r>
              <a:rPr sz="2000" spc="-30" dirty="0">
                <a:latin typeface="UKIJ CJK"/>
                <a:cs typeface="UKIJ CJK"/>
              </a:rPr>
              <a:t>), </a:t>
            </a:r>
            <a:r>
              <a:rPr sz="2000" spc="-20" dirty="0">
                <a:latin typeface="WenQuanYi Micro Hei Mono"/>
                <a:cs typeface="WenQuanYi Micro Hei Mono"/>
              </a:rPr>
              <a:t>공백</a:t>
            </a:r>
            <a:r>
              <a:rPr sz="2000" spc="-20" dirty="0">
                <a:latin typeface="UKIJ CJK"/>
                <a:cs typeface="UKIJ CJK"/>
              </a:rPr>
              <a:t>, </a:t>
            </a:r>
            <a:r>
              <a:rPr sz="2000" dirty="0">
                <a:latin typeface="WenQuanYi Micro Hei Mono"/>
                <a:cs typeface="WenQuanYi Micro Hei Mono"/>
              </a:rPr>
              <a:t>한글 사용</a:t>
            </a:r>
            <a:r>
              <a:rPr sz="2000" spc="-785" dirty="0">
                <a:latin typeface="WenQuanYi Micro Hei Mono"/>
                <a:cs typeface="WenQuanYi Micro Hei Mono"/>
              </a:rPr>
              <a:t> </a:t>
            </a:r>
            <a:r>
              <a:rPr sz="2000" dirty="0">
                <a:latin typeface="WenQuanYi Micro Hei Mono"/>
                <a:cs typeface="WenQuanYi Micro Hei Mono"/>
              </a:rPr>
              <a:t>금지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63230" y="4341253"/>
          <a:ext cx="8024493" cy="1904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475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email@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4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'test@naver.com'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0" spc="-40" dirty="0" err="1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SyntaxError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: 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invalid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  <a:p>
                      <a:pPr marL="68580" marR="4286885">
                        <a:lnSpc>
                          <a:spcPct val="150000"/>
                        </a:lnSpc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my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age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  </a:t>
                      </a:r>
                      <a:r>
                        <a:rPr sz="2000" b="0" spc="-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SyntaxError:  </a:t>
                      </a:r>
                      <a:r>
                        <a:rPr sz="2000" b="0" spc="-3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invalid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3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syntax</a:t>
                      </a:r>
                      <a:endParaRPr sz="2000" dirty="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7C454074-BDD5-4900-B003-0CD9994E0124}"/>
              </a:ext>
            </a:extLst>
          </p:cNvPr>
          <p:cNvGrpSpPr/>
          <p:nvPr/>
        </p:nvGrpSpPr>
        <p:grpSpPr>
          <a:xfrm>
            <a:off x="1488272" y="1910458"/>
            <a:ext cx="8417728" cy="1824250"/>
            <a:chOff x="818566" y="1666306"/>
            <a:chExt cx="8417728" cy="1824250"/>
          </a:xfrm>
        </p:grpSpPr>
        <p:sp>
          <p:nvSpPr>
            <p:cNvPr id="8" name="object 8"/>
            <p:cNvSpPr/>
            <p:nvPr/>
          </p:nvSpPr>
          <p:spPr>
            <a:xfrm>
              <a:off x="1155280" y="2287854"/>
              <a:ext cx="8074659" cy="1183640"/>
            </a:xfrm>
            <a:custGeom>
              <a:avLst/>
              <a:gdLst/>
              <a:ahLst/>
              <a:cxnLst/>
              <a:rect l="l" t="t" r="r" b="b"/>
              <a:pathLst>
                <a:path w="8074659" h="1183639">
                  <a:moveTo>
                    <a:pt x="8074507" y="0"/>
                  </a:moveTo>
                  <a:lnTo>
                    <a:pt x="0" y="0"/>
                  </a:lnTo>
                  <a:lnTo>
                    <a:pt x="0" y="1183195"/>
                  </a:lnTo>
                  <a:lnTo>
                    <a:pt x="8074507" y="1183195"/>
                  </a:lnTo>
                  <a:lnTo>
                    <a:pt x="8074507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285" y="2281516"/>
              <a:ext cx="0" cy="1209040"/>
            </a:xfrm>
            <a:custGeom>
              <a:avLst/>
              <a:gdLst/>
              <a:ahLst/>
              <a:cxnLst/>
              <a:rect l="l" t="t" r="r" b="b"/>
              <a:pathLst>
                <a:path h="1209039">
                  <a:moveTo>
                    <a:pt x="0" y="0"/>
                  </a:moveTo>
                  <a:lnTo>
                    <a:pt x="0" y="120859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9788" y="2281516"/>
              <a:ext cx="0" cy="1209040"/>
            </a:xfrm>
            <a:custGeom>
              <a:avLst/>
              <a:gdLst/>
              <a:ahLst/>
              <a:cxnLst/>
              <a:rect l="l" t="t" r="r" b="b"/>
              <a:pathLst>
                <a:path h="1209039">
                  <a:moveTo>
                    <a:pt x="0" y="0"/>
                  </a:moveTo>
                  <a:lnTo>
                    <a:pt x="0" y="120859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8935" y="2281516"/>
              <a:ext cx="8087359" cy="12700"/>
            </a:xfrm>
            <a:custGeom>
              <a:avLst/>
              <a:gdLst/>
              <a:ahLst/>
              <a:cxnLst/>
              <a:rect l="l" t="t" r="r" b="b"/>
              <a:pathLst>
                <a:path w="8087359" h="12700">
                  <a:moveTo>
                    <a:pt x="0" y="12700"/>
                  </a:moveTo>
                  <a:lnTo>
                    <a:pt x="8087207" y="12700"/>
                  </a:lnTo>
                  <a:lnTo>
                    <a:pt x="808720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8935" y="3471062"/>
              <a:ext cx="8087359" cy="0"/>
            </a:xfrm>
            <a:custGeom>
              <a:avLst/>
              <a:gdLst/>
              <a:ahLst/>
              <a:cxnLst/>
              <a:rect l="l" t="t" r="r" b="b"/>
              <a:pathLst>
                <a:path w="8087359">
                  <a:moveTo>
                    <a:pt x="0" y="0"/>
                  </a:moveTo>
                  <a:lnTo>
                    <a:pt x="8087207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18566" y="1666306"/>
              <a:ext cx="8405495" cy="1649730"/>
            </a:xfrm>
            <a:prstGeom prst="rect">
              <a:avLst/>
            </a:prstGeom>
          </p:spPr>
          <p:txBody>
            <a:bodyPr vert="horz" wrap="square" lIns="0" tIns="169545" rIns="0" bIns="0" rtlCol="0">
              <a:spAutoFit/>
            </a:bodyPr>
            <a:lstStyle/>
            <a:p>
              <a:pPr marL="355600" indent="-342900">
                <a:lnSpc>
                  <a:spcPct val="100000"/>
                </a:lnSpc>
                <a:spcBef>
                  <a:spcPts val="1335"/>
                </a:spcBef>
                <a:buFont typeface="Arial"/>
                <a:buChar char="•"/>
                <a:tabLst>
                  <a:tab pos="354965" algn="l"/>
                  <a:tab pos="355600" algn="l"/>
                </a:tabLst>
              </a:pPr>
              <a:r>
                <a:rPr lang="ko-KR" altLang="en-US" sz="2000" dirty="0">
                  <a:latin typeface="WenQuanYi Micro Hei Mono"/>
                  <a:cs typeface="WenQuanYi Micro Hei Mono"/>
                </a:rPr>
                <a:t>변수명을 다음과 같이 사용하는 것은 좋지 않음</a:t>
              </a:r>
            </a:p>
            <a:p>
              <a:pPr marL="405130">
                <a:lnSpc>
                  <a:spcPct val="100000"/>
                </a:lnSpc>
                <a:spcBef>
                  <a:spcPts val="1235"/>
                </a:spcBef>
              </a:pPr>
              <a:r>
                <a:rPr lang="en-US" altLang="ko-KR" sz="2000" b="0" spc="29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&gt;&gt;&gt;</a:t>
              </a:r>
              <a:r>
                <a:rPr lang="ko-KR" altLang="en-US" sz="2000" b="0" spc="29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-65" dirty="0" err="1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aaa</a:t>
              </a:r>
              <a:r>
                <a:rPr lang="ko-KR" altLang="en-US" sz="2000" b="0" spc="-6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30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=</a:t>
              </a:r>
              <a:r>
                <a:rPr lang="ko-KR" altLang="en-US" sz="2000" b="0" spc="10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6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'</a:t>
              </a:r>
              <a:r>
                <a:rPr lang="ko-KR" altLang="en-US" sz="2000" b="0" spc="6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돋움</a:t>
              </a:r>
              <a:r>
                <a:rPr lang="en-US" altLang="ko-KR" sz="2000" b="0" spc="6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'</a:t>
              </a:r>
              <a:endParaRPr lang="ko-KR" altLang="en-US" sz="2000" dirty="0">
                <a:latin typeface="Noto Sans CJK JP Medium"/>
                <a:cs typeface="Noto Sans CJK JP Medium"/>
              </a:endParaRPr>
            </a:p>
            <a:p>
              <a:pPr marL="405130">
                <a:lnSpc>
                  <a:spcPct val="100000"/>
                </a:lnSpc>
                <a:spcBef>
                  <a:spcPts val="359"/>
                </a:spcBef>
              </a:pPr>
              <a:r>
                <a:rPr lang="en-US" altLang="ko-KR" sz="2000" b="0" spc="29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&gt;&gt;&gt; </a:t>
              </a:r>
              <a:r>
                <a:rPr lang="en-US" altLang="ko-KR" sz="2000" b="0" spc="2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xxx </a:t>
              </a:r>
              <a:r>
                <a:rPr lang="en-US" altLang="ko-KR" sz="2000" b="0" spc="30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=</a:t>
              </a:r>
              <a:r>
                <a:rPr lang="ko-KR" altLang="en-US" sz="2000" b="0" spc="-8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2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37</a:t>
              </a:r>
              <a:endParaRPr lang="ko-KR" altLang="en-US" sz="2000" dirty="0">
                <a:latin typeface="Noto Sans CJK JP Medium"/>
                <a:cs typeface="Noto Sans CJK JP Medium"/>
              </a:endParaRPr>
            </a:p>
            <a:p>
              <a:pPr marL="405130">
                <a:lnSpc>
                  <a:spcPct val="100000"/>
                </a:lnSpc>
                <a:spcBef>
                  <a:spcPts val="359"/>
                </a:spcBef>
              </a:pPr>
              <a:r>
                <a:rPr lang="en-US" altLang="ko-KR" sz="2000" b="0" spc="29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&gt;&gt;&gt; </a:t>
              </a:r>
              <a:r>
                <a:rPr lang="en-US" altLang="ko-KR" sz="2000" b="0" spc="-40" dirty="0" err="1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abc</a:t>
              </a:r>
              <a:r>
                <a:rPr lang="en-US" altLang="ko-KR" sz="2000" b="0" spc="-4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30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=</a:t>
              </a:r>
              <a:r>
                <a:rPr lang="ko-KR" altLang="en-US" sz="2000" b="0" spc="40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 </a:t>
              </a:r>
              <a:r>
                <a:rPr lang="en-US" altLang="ko-KR" sz="2000" b="0" spc="-5" dirty="0">
                  <a:solidFill>
                    <a:srgbClr val="FFFFFF"/>
                  </a:solidFill>
                  <a:latin typeface="Noto Sans CJK JP Medium"/>
                  <a:cs typeface="Noto Sans CJK JP Medium"/>
                </a:rPr>
                <a:t>10.5</a:t>
              </a:r>
              <a:endParaRPr lang="ko-KR" altLang="en-US" sz="2000" dirty="0">
                <a:latin typeface="Noto Sans CJK JP Medium"/>
                <a:cs typeface="Noto Sans CJK JP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160" y="361792"/>
            <a:ext cx="13782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퀴즈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45729"/>
            <a:ext cx="9751061" cy="16440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altLang="ko-KR" sz="2800" spc="-80" dirty="0">
                <a:latin typeface="UKIJ CJK"/>
                <a:cs typeface="UKIJ CJK"/>
              </a:rPr>
              <a:t>Q. </a:t>
            </a:r>
            <a:r>
              <a:rPr lang="ko-KR" altLang="en-US" sz="2800" spc="-80" dirty="0">
                <a:latin typeface="UKIJ CJK"/>
                <a:cs typeface="UKIJ CJK"/>
              </a:rPr>
              <a:t>다음 중 변수명으로 적합한 것은</a:t>
            </a:r>
            <a:r>
              <a:rPr lang="en-US" altLang="ko-KR" sz="2800" spc="-8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endParaRPr lang="en-US" altLang="ko-KR" sz="2800" spc="-80" dirty="0">
              <a:latin typeface="UKIJ CJK"/>
              <a:cs typeface="UKIJ CJK"/>
            </a:endParaRPr>
          </a:p>
          <a:p>
            <a:pPr marL="12700">
              <a:spcBef>
                <a:spcPts val="940"/>
              </a:spcBef>
            </a:pPr>
            <a:r>
              <a:rPr lang="en-US" altLang="ko-KR" sz="2800" spc="-80" dirty="0">
                <a:latin typeface="UKIJ CJK"/>
                <a:cs typeface="UKIJ CJK"/>
              </a:rPr>
              <a:t>① </a:t>
            </a:r>
            <a:r>
              <a:rPr lang="ko-KR" altLang="en-US" sz="2800" spc="-80" dirty="0">
                <a:latin typeface="UKIJ CJK"/>
                <a:cs typeface="UKIJ CJK"/>
              </a:rPr>
              <a:t>컴퓨터	② </a:t>
            </a:r>
            <a:r>
              <a:rPr lang="en-US" altLang="ko-KR" sz="2800" spc="-80" dirty="0">
                <a:latin typeface="UKIJ CJK"/>
                <a:cs typeface="UKIJ CJK"/>
              </a:rPr>
              <a:t>63building	③ </a:t>
            </a:r>
            <a:r>
              <a:rPr lang="en-US" altLang="ko-KR" sz="2800" spc="-80" dirty="0" err="1">
                <a:latin typeface="UKIJ CJK"/>
                <a:cs typeface="UKIJ CJK"/>
              </a:rPr>
              <a:t>file_name</a:t>
            </a:r>
            <a:r>
              <a:rPr lang="en-US" altLang="ko-KR" sz="2800" spc="-80" dirty="0">
                <a:latin typeface="UKIJ CJK"/>
                <a:cs typeface="UKIJ CJK"/>
              </a:rPr>
              <a:t>		</a:t>
            </a:r>
            <a:r>
              <a:rPr lang="en-US" altLang="ko-KR" sz="2800" dirty="0">
                <a:latin typeface="WenQuanYi Micro Hei Mono"/>
                <a:cs typeface="WenQuanYi Micro Hei Mono"/>
              </a:rPr>
              <a:t>④</a:t>
            </a:r>
            <a:r>
              <a:rPr lang="en-US" altLang="ko-KR" sz="2800" spc="-680" dirty="0">
                <a:latin typeface="WenQuanYi Micro Hei Mono"/>
                <a:cs typeface="WenQuanYi Micro Hei Mono"/>
              </a:rPr>
              <a:t> </a:t>
            </a:r>
            <a:r>
              <a:rPr lang="en-US" altLang="ko-KR" sz="2800" spc="55" dirty="0">
                <a:latin typeface="UKIJ CJK"/>
                <a:cs typeface="UKIJ CJK"/>
              </a:rPr>
              <a:t>font&amp;</a:t>
            </a:r>
            <a:endParaRPr lang="en-US" altLang="ko-KR" sz="2800" dirty="0">
              <a:latin typeface="UKIJ CJK"/>
              <a:cs typeface="UKIJ CJ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8" y="4147160"/>
            <a:ext cx="8684261" cy="16440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altLang="ko-KR" sz="2800" spc="-80" dirty="0">
                <a:latin typeface="UKIJ CJK"/>
                <a:cs typeface="UKIJ CJK"/>
              </a:rPr>
              <a:t>Q. </a:t>
            </a:r>
            <a:r>
              <a:rPr lang="ko-KR" altLang="en-US" sz="2800" spc="-80" dirty="0">
                <a:latin typeface="UKIJ CJK"/>
                <a:cs typeface="UKIJ CJK"/>
              </a:rPr>
              <a:t>다음 중 변수명으로 적합하지 않은 것은</a:t>
            </a:r>
            <a:r>
              <a:rPr lang="en-US" altLang="ko-KR" sz="2800" spc="-80" dirty="0">
                <a:latin typeface="UKIJ CJK"/>
                <a:cs typeface="UKIJ CJK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endParaRPr lang="en-US" altLang="ko-KR" sz="2800" spc="-80" dirty="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US" altLang="ko-KR" sz="2800" spc="-80" dirty="0">
                <a:latin typeface="UKIJ CJK"/>
                <a:cs typeface="UKIJ CJK"/>
              </a:rPr>
              <a:t>① </a:t>
            </a:r>
            <a:r>
              <a:rPr lang="en-US" altLang="ko-KR" sz="2800" spc="-80" dirty="0" err="1">
                <a:latin typeface="UKIJ CJK"/>
                <a:cs typeface="UKIJ CJK"/>
              </a:rPr>
              <a:t>eng_score</a:t>
            </a:r>
            <a:r>
              <a:rPr lang="en-US" altLang="ko-KR" sz="2800" spc="-80" dirty="0">
                <a:latin typeface="UKIJ CJK"/>
                <a:cs typeface="UKIJ CJK"/>
              </a:rPr>
              <a:t>	② font1	③ </a:t>
            </a:r>
            <a:r>
              <a:rPr lang="en-US" altLang="ko-KR" sz="2800" spc="-80" dirty="0" err="1">
                <a:latin typeface="UKIJ CJK"/>
                <a:cs typeface="UKIJ CJK"/>
              </a:rPr>
              <a:t>studentName</a:t>
            </a:r>
            <a:r>
              <a:rPr lang="en-US" altLang="ko-KR" sz="2800" spc="-80" dirty="0">
                <a:latin typeface="UKIJ CJK"/>
                <a:cs typeface="UKIJ CJK"/>
              </a:rPr>
              <a:t>	④ file 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312" y="454755"/>
            <a:ext cx="327588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pc="-5" dirty="0"/>
              <a:t>정수형 숫자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412674" y="1933066"/>
            <a:ext cx="645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WenQuanYi Micro Hei Mono"/>
                <a:cs typeface="WenQuanYi Micro Hei Mono"/>
              </a:rPr>
              <a:t>정수형</a:t>
            </a:r>
            <a:r>
              <a:rPr sz="2400" spc="-10" dirty="0">
                <a:latin typeface="UKIJ CJK"/>
                <a:cs typeface="UKIJ CJK"/>
              </a:rPr>
              <a:t>(Integer) </a:t>
            </a:r>
            <a:r>
              <a:rPr sz="2400" spc="-125" dirty="0">
                <a:latin typeface="UKIJ CJK"/>
                <a:cs typeface="UKIJ CJK"/>
              </a:rPr>
              <a:t>: </a:t>
            </a:r>
            <a:r>
              <a:rPr sz="2400" spc="-25" dirty="0">
                <a:latin typeface="WenQuanYi Micro Hei Mono"/>
                <a:cs typeface="WenQuanYi Micro Hei Mono"/>
              </a:rPr>
              <a:t>음수</a:t>
            </a:r>
            <a:r>
              <a:rPr sz="2400" spc="-25" dirty="0">
                <a:latin typeface="UKIJ CJK"/>
                <a:cs typeface="UKIJ CJK"/>
              </a:rPr>
              <a:t>, </a:t>
            </a:r>
            <a:r>
              <a:rPr sz="2400" spc="-40" dirty="0">
                <a:latin typeface="UKIJ CJK"/>
                <a:cs typeface="UKIJ CJK"/>
              </a:rPr>
              <a:t>0, </a:t>
            </a:r>
            <a:r>
              <a:rPr sz="2400" dirty="0">
                <a:latin typeface="WenQuanYi Micro Hei Mono"/>
                <a:cs typeface="WenQuanYi Micro Hei Mono"/>
              </a:rPr>
              <a:t>양수로 구성된</a:t>
            </a:r>
            <a:r>
              <a:rPr sz="2400" spc="-670" dirty="0">
                <a:latin typeface="WenQuanYi Micro Hei Mono"/>
                <a:cs typeface="WenQuanYi Micro Hei Mono"/>
              </a:rPr>
              <a:t> </a:t>
            </a:r>
            <a:r>
              <a:rPr sz="2400" dirty="0">
                <a:latin typeface="WenQuanYi Micro Hei Mono"/>
                <a:cs typeface="WenQuanYi Micro Hei Mono"/>
              </a:rPr>
              <a:t>숫자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84021" y="2554922"/>
          <a:ext cx="7612379" cy="27203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8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03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①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②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③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2000" b="0" spc="57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a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= </a:t>
                      </a:r>
                      <a:r>
                        <a:rPr sz="20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(-30 </a:t>
                      </a:r>
                      <a:r>
                        <a:rPr sz="2000" b="0" spc="1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</a:t>
                      </a:r>
                      <a:r>
                        <a:rPr sz="2000" b="0" spc="6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40)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</a:t>
                      </a:r>
                      <a:r>
                        <a:rPr sz="2000" b="0" spc="24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-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print(a)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0" spc="5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-70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0" spc="29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&gt;&gt;&gt; </a:t>
                      </a:r>
                      <a:r>
                        <a:rPr sz="2000" b="0" spc="-1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print(10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 </a:t>
                      </a: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20 </a:t>
                      </a:r>
                      <a:r>
                        <a:rPr sz="2000" b="0" spc="30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+</a:t>
                      </a:r>
                      <a:r>
                        <a:rPr sz="2000" b="0" spc="12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 </a:t>
                      </a:r>
                      <a:r>
                        <a:rPr sz="2000" b="0" spc="15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30)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0" spc="20" dirty="0">
                          <a:solidFill>
                            <a:srgbClr val="FFFFFF"/>
                          </a:solidFill>
                          <a:latin typeface="Noto Sans CJK JP Medium"/>
                          <a:cs typeface="Noto Sans CJK JP Medium"/>
                        </a:rPr>
                        <a:t>60</a:t>
                      </a:r>
                      <a:endParaRPr sz="2000">
                        <a:latin typeface="Noto Sans CJK JP Medium"/>
                        <a:cs typeface="Noto Sans CJK JP Medium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334</TotalTime>
  <Words>3175</Words>
  <Application>Microsoft Office PowerPoint</Application>
  <PresentationFormat>와이드스크린</PresentationFormat>
  <Paragraphs>643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7" baseType="lpstr">
      <vt:lpstr>Bandal</vt:lpstr>
      <vt:lpstr>Noto Sans CJK JP Bold</vt:lpstr>
      <vt:lpstr>Noto Sans CJK JP Medium</vt:lpstr>
      <vt:lpstr>UKIJ CJK</vt:lpstr>
      <vt:lpstr>UKIJ Tor</vt:lpstr>
      <vt:lpstr>WenQuanYi Micro Hei Mono</vt:lpstr>
      <vt:lpstr>Malgun Gothic</vt:lpstr>
      <vt:lpstr>Malgun Gothic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파이썬 기초 01</vt:lpstr>
      <vt:lpstr>PowerPoint 프레젠테이션</vt:lpstr>
      <vt:lpstr>PowerPoint 프레젠테이션</vt:lpstr>
      <vt:lpstr>변수 값의 저장과 출력</vt:lpstr>
      <vt:lpstr>변수명의 규칙</vt:lpstr>
      <vt:lpstr>변수명의  규칙</vt:lpstr>
      <vt:lpstr>변수명의  규칙</vt:lpstr>
      <vt:lpstr>퀴즈</vt:lpstr>
      <vt:lpstr>정수형 숫자</vt:lpstr>
      <vt:lpstr>실수형 숫자</vt:lpstr>
      <vt:lpstr>변수의 형 알아보기</vt:lpstr>
      <vt:lpstr>데이터 타입의 예시( 자료형 기본 개념)</vt:lpstr>
      <vt:lpstr>숫자 연산자</vt:lpstr>
      <vt:lpstr>사칙 연산자 : +, -, *, /</vt:lpstr>
      <vt:lpstr>나머지 연산자 : %</vt:lpstr>
      <vt:lpstr>소수점 절삭 연산자 : //</vt:lpstr>
      <vt:lpstr>제곱 연산자 : **</vt:lpstr>
      <vt:lpstr>숫자(산술) 연산자 정리</vt:lpstr>
      <vt:lpstr>그 외 연산자</vt:lpstr>
      <vt:lpstr>그 외 연산자</vt:lpstr>
      <vt:lpstr>그 외 연산자</vt:lpstr>
      <vt:lpstr>퀴즈</vt:lpstr>
      <vt:lpstr>퀴즈</vt:lpstr>
      <vt:lpstr>퀴즈</vt:lpstr>
      <vt:lpstr>퀴즈</vt:lpstr>
      <vt:lpstr>문자열</vt:lpstr>
      <vt:lpstr>문자열의 추출</vt:lpstr>
      <vt:lpstr>전화번호는 숫자일까? 문자열일까?</vt:lpstr>
      <vt:lpstr>퀴즈</vt:lpstr>
      <vt:lpstr>퀴즈</vt:lpstr>
      <vt:lpstr>문자열 연결 연산자 : +</vt:lpstr>
      <vt:lpstr>문자열 반복 연산자 : *</vt:lpstr>
      <vt:lpstr>퀴즈</vt:lpstr>
      <vt:lpstr>퀴즈</vt:lpstr>
      <vt:lpstr>문자열 길이 구하기 : len()</vt:lpstr>
      <vt:lpstr>퀴즈</vt:lpstr>
      <vt:lpstr>문자열 포맷팅 : %</vt:lpstr>
      <vt:lpstr>문자열 포맷팅 코드</vt:lpstr>
      <vt:lpstr>문자열 포맷팅 코드 사용 예</vt:lpstr>
      <vt:lpstr>퀴즈</vt:lpstr>
      <vt:lpstr>키보드로 입력받기 : input()</vt:lpstr>
      <vt:lpstr>키보드로 정수 입력 받기</vt:lpstr>
      <vt:lpstr>정수형 숫자 36 vs. 문자열 '36'</vt:lpstr>
      <vt:lpstr>데이터 형 변환에 사용되는 함수</vt:lpstr>
      <vt:lpstr>퀴즈</vt:lpstr>
      <vt:lpstr>퀴즈</vt:lpstr>
      <vt:lpstr>화면에 출력하기 : print()</vt:lpstr>
      <vt:lpstr>print() 함수의 기본 사용법</vt:lpstr>
      <vt:lpstr>sep을 이용한 출력</vt:lpstr>
      <vt:lpstr>NULL이란?</vt:lpstr>
      <vt:lpstr>연결 연산자 +를 이용한 출력</vt:lpstr>
      <vt:lpstr>문자열 포맷팅을 이용한 출력 – 요즘 잘 사용 안함</vt:lpstr>
      <vt:lpstr>문자열 포맷팅 코드의 예</vt:lpstr>
      <vt:lpstr>퀴즈</vt:lpstr>
      <vt:lpstr>연습문제 2_1 키보드로  출생년을 입력 받아 나이 계산하기</vt:lpstr>
      <vt:lpstr>연습문제 2_2 키보드로 년,월,일을 입력 받아 화면에 출력하기</vt:lpstr>
      <vt:lpstr>연습문제 2_3 물건가격, 구매개수, 지불금액 등을 입력 받아 거스름돈을 계산</vt:lpstr>
      <vt:lpstr>주석문</vt:lpstr>
      <vt:lpstr>주석문 삽입하기</vt:lpstr>
      <vt:lpstr>퀴즈</vt:lpstr>
      <vt:lpstr>부가 설명 : PEP</vt:lpstr>
      <vt:lpstr>이스케이프 코드란?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219</cp:revision>
  <dcterms:created xsi:type="dcterms:W3CDTF">2020-10-18T09:38:24Z</dcterms:created>
  <dcterms:modified xsi:type="dcterms:W3CDTF">2020-12-25T08:27:47Z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