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24"/>
  </p:notesMasterIdLst>
  <p:sldIdLst>
    <p:sldId id="914" r:id="rId2"/>
    <p:sldId id="915" r:id="rId3"/>
    <p:sldId id="916" r:id="rId4"/>
    <p:sldId id="917" r:id="rId5"/>
    <p:sldId id="918" r:id="rId6"/>
    <p:sldId id="919" r:id="rId7"/>
    <p:sldId id="920" r:id="rId8"/>
    <p:sldId id="921" r:id="rId9"/>
    <p:sldId id="922" r:id="rId10"/>
    <p:sldId id="931" r:id="rId11"/>
    <p:sldId id="924" r:id="rId12"/>
    <p:sldId id="925" r:id="rId13"/>
    <p:sldId id="926" r:id="rId14"/>
    <p:sldId id="923" r:id="rId15"/>
    <p:sldId id="927" r:id="rId16"/>
    <p:sldId id="928" r:id="rId17"/>
    <p:sldId id="929" r:id="rId18"/>
    <p:sldId id="930" r:id="rId19"/>
    <p:sldId id="932" r:id="rId20"/>
    <p:sldId id="933" r:id="rId21"/>
    <p:sldId id="961" r:id="rId22"/>
    <p:sldId id="962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5.List or Tuple" id="{73C842A0-26C1-485A-B5B9-D8C2F82008FB}">
          <p14:sldIdLst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31"/>
            <p14:sldId id="924"/>
            <p14:sldId id="925"/>
            <p14:sldId id="926"/>
            <p14:sldId id="923"/>
            <p14:sldId id="927"/>
            <p14:sldId id="928"/>
            <p14:sldId id="929"/>
            <p14:sldId id="930"/>
            <p14:sldId id="932"/>
            <p14:sldId id="933"/>
            <p14:sldId id="961"/>
            <p14:sldId id="9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152973" y="1524000"/>
            <a:ext cx="7886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List or Tuple~ ???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리스트란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튜플이란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  <a:endParaRPr lang="ko-KR" altLang="en-US" sz="2400" dirty="0">
              <a:latin typeface="Malgun Gothic"/>
              <a:cs typeface="Malgun Gothic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튜플과</a:t>
            </a:r>
            <a:r>
              <a:rPr lang="ko-KR" altLang="en-US" sz="2400" dirty="0">
                <a:latin typeface="Malgun Gothic"/>
                <a:cs typeface="Malgun Gothic"/>
              </a:rPr>
              <a:t> 리스트 다루기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딕셔너리까지</a:t>
            </a:r>
            <a:r>
              <a:rPr lang="en-US" altLang="ko-KR" sz="2400" dirty="0">
                <a:latin typeface="Malgun Gothic"/>
                <a:cs typeface="Malgun Gothic"/>
              </a:rPr>
              <a:t>~</a:t>
            </a:r>
            <a:endParaRPr lang="ko-KR" altLang="en-US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5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02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합치기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095375" y="2209800"/>
            <a:ext cx="100012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member1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member2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"b@google.com"]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print(member1 + member2)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5A1F3-5D07-4A0E-8217-3F1D5726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4648200"/>
            <a:ext cx="985022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반복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362075" y="1981200"/>
            <a:ext cx="94678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'123-1234-5678']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 * 2)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58E19-0FC4-472F-9E46-4D7A1F85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4572000"/>
            <a:ext cx="1158401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9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정렬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733550" y="2895600"/>
            <a:ext cx="872490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[1, 3, 2, 5, 6, 4]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member.sort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BA209-2827-4113-B402-7B1EA278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469" y="3086100"/>
            <a:ext cx="3823870" cy="13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/>
              <a:t>리스트 위치 반환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447800" y="2286000"/>
            <a:ext cx="97726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member.index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(20))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72B6C-F977-46FD-9219-7F0AD5BD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49416"/>
            <a:ext cx="971344" cy="8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배열을 생성하고 출력해보세요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수행한 결과 확인</a:t>
            </a:r>
            <a:r>
              <a:rPr lang="en-US" altLang="ko-KR" dirty="0"/>
              <a:t>,</a:t>
            </a:r>
            <a:r>
              <a:rPr lang="ko-KR" altLang="en-US" dirty="0"/>
              <a:t> 정답은 </a:t>
            </a:r>
            <a:r>
              <a:rPr lang="en-US" altLang="ko-KR" dirty="0"/>
              <a:t>2</a:t>
            </a:r>
            <a:r>
              <a:rPr lang="ko-KR" altLang="en-US" dirty="0"/>
              <a:t>차원 배열이 출력 되었는지 아닌지 여부로 판단하겠습니다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34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배열에서 일부 값을 찾아 원하는 결과 값으로 치환하세요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</a:t>
            </a:r>
            <a:r>
              <a:rPr lang="ko-KR" altLang="en-US" dirty="0"/>
              <a:t>변수의 정렬을 반대로 정렬하여 출력합니다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</a:t>
            </a:r>
            <a:r>
              <a:rPr lang="ko-KR" altLang="en-US" dirty="0"/>
              <a:t>변수를 </a:t>
            </a:r>
            <a:r>
              <a:rPr lang="en-US" altLang="ko-KR" dirty="0"/>
              <a:t>3</a:t>
            </a:r>
            <a:r>
              <a:rPr lang="ko-KR" altLang="en-US" dirty="0"/>
              <a:t>으로 나누어지는 수를 </a:t>
            </a:r>
            <a:r>
              <a:rPr lang="en-US" altLang="ko-KR" dirty="0"/>
              <a:t>0</a:t>
            </a:r>
            <a:r>
              <a:rPr lang="ko-KR" altLang="en-US" dirty="0"/>
              <a:t>으로 치환하세요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2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27965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튜플이</a:t>
            </a:r>
            <a:r>
              <a:rPr spc="-5" dirty="0"/>
              <a:t>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33600"/>
            <a:ext cx="11027597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: </a:t>
            </a:r>
            <a:r>
              <a:rPr lang="ko-KR" altLang="en-US" sz="2400" dirty="0">
                <a:latin typeface="Malgun Gothic"/>
                <a:cs typeface="Malgun Gothic"/>
              </a:rPr>
              <a:t>리스트의 형태와 사용법이 거의  유사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튜플이</a:t>
            </a:r>
            <a:r>
              <a:rPr lang="ko-KR" altLang="en-US" sz="2400" dirty="0">
                <a:latin typeface="Malgun Gothic"/>
                <a:cs typeface="Malgun Gothic"/>
              </a:rPr>
              <a:t> 리스트와 다른 점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튜플에서는</a:t>
            </a:r>
            <a:r>
              <a:rPr lang="ko-KR" altLang="en-US" sz="2400" dirty="0">
                <a:latin typeface="Malgun Gothic"/>
                <a:cs typeface="Malgun Gothic"/>
              </a:rPr>
              <a:t> 리스트의 대괄호</a:t>
            </a:r>
            <a:r>
              <a:rPr lang="en-US" altLang="ko-KR" sz="2400" dirty="0">
                <a:latin typeface="Malgun Gothic"/>
                <a:cs typeface="Malgun Gothic"/>
              </a:rPr>
              <a:t>([ ]) </a:t>
            </a:r>
            <a:r>
              <a:rPr lang="ko-KR" altLang="en-US" sz="2400" dirty="0">
                <a:latin typeface="Malgun Gothic"/>
                <a:cs typeface="Malgun Gothic"/>
              </a:rPr>
              <a:t>대신에  소괄호</a:t>
            </a:r>
            <a:r>
              <a:rPr lang="en-US" altLang="ko-KR" sz="2400" dirty="0">
                <a:latin typeface="Malgun Gothic"/>
                <a:cs typeface="Malgun Gothic"/>
              </a:rPr>
              <a:t>(())</a:t>
            </a:r>
            <a:r>
              <a:rPr lang="ko-KR" altLang="en-US" sz="2400" dirty="0">
                <a:latin typeface="Malgun Gothic"/>
                <a:cs typeface="Malgun Gothic"/>
              </a:rPr>
              <a:t>를 사용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튜플에서는</a:t>
            </a:r>
            <a:r>
              <a:rPr lang="ko-KR" altLang="en-US" sz="2400" dirty="0">
                <a:latin typeface="Malgun Gothic"/>
                <a:cs typeface="Malgun Gothic"/>
              </a:rPr>
              <a:t> 리스트와는 달리 요소들의  수정과 추가가 불가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이미 정해진 데이터를 다루는데 유리하다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FE1B2-AC3D-45AD-9512-7278C9B8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5188561"/>
            <a:ext cx="3940998" cy="734108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2EDA73-DA0C-4067-BDFE-8DFA51E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54" y="4572000"/>
            <a:ext cx="3096344" cy="13506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76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튜플</a:t>
            </a:r>
            <a:r>
              <a:rPr lang="ko-KR" altLang="en-US" spc="-5" dirty="0"/>
              <a:t> 생성과 요소 읽기</a:t>
            </a:r>
            <a:endParaRPr spc="-5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ECD94-DAEC-4F9D-9BFC-7E1FAE2E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90" y="4317820"/>
            <a:ext cx="5030420" cy="127173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F7D39E-2323-4EF4-B48F-502A75A42244}"/>
              </a:ext>
            </a:extLst>
          </p:cNvPr>
          <p:cNvSpPr/>
          <p:nvPr/>
        </p:nvSpPr>
        <p:spPr>
          <a:xfrm>
            <a:off x="1144176" y="2413184"/>
            <a:ext cx="9903648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("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print(member[0])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print(member[4])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print(member[1:4])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</p:spTree>
    <p:extLst>
      <p:ext uri="{BB962C8B-B14F-4D97-AF65-F5344CB8AC3E}">
        <p14:creationId xmlns:p14="http://schemas.microsoft.com/office/powerpoint/2010/main" val="60300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튜플</a:t>
            </a:r>
            <a:r>
              <a:rPr lang="ko-KR" altLang="en-US" spc="-5" dirty="0"/>
              <a:t> 합치기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ACB7124-34A2-4E1D-A8DF-EDADB66356C3}"/>
              </a:ext>
            </a:extLst>
          </p:cNvPr>
          <p:cNvSpPr/>
          <p:nvPr/>
        </p:nvSpPr>
        <p:spPr>
          <a:xfrm>
            <a:off x="1247774" y="2743200"/>
            <a:ext cx="96964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member1 = ("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member2 = ("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print(member1 + member2)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3EFFAB-B1EB-42FC-9473-DC9FF2FB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4876800"/>
            <a:ext cx="1142206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5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 err="1"/>
              <a:t>튜플에</a:t>
            </a:r>
            <a:r>
              <a:rPr lang="ko-KR" altLang="en-US" dirty="0"/>
              <a:t> 대한 설명으로 바르지  않은 것은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① </a:t>
            </a:r>
            <a:r>
              <a:rPr lang="ko-KR" altLang="en-US" dirty="0"/>
              <a:t>원소의 값을 읽기만 할 수 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리스트와 유사하다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각 원소를 소괄호</a:t>
            </a:r>
            <a:r>
              <a:rPr lang="en-US" altLang="ko-KR" dirty="0"/>
              <a:t>( ( ) )</a:t>
            </a:r>
            <a:r>
              <a:rPr lang="ko-KR" altLang="en-US" dirty="0"/>
              <a:t>로  감싼다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 err="1"/>
              <a:t>튜플에서는</a:t>
            </a:r>
            <a:r>
              <a:rPr lang="ko-KR" altLang="en-US" dirty="0"/>
              <a:t> 원소의 값을 변경할 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64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27965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</a:t>
            </a:r>
            <a:r>
              <a:rPr spc="-5" dirty="0"/>
              <a:t>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33600"/>
            <a:ext cx="110275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동적배열</a:t>
            </a:r>
            <a:r>
              <a:rPr lang="en-US" altLang="ko-KR" sz="2400" dirty="0">
                <a:latin typeface="Malgun Gothic"/>
                <a:cs typeface="Malgun Gothic"/>
              </a:rPr>
              <a:t>(Dynamic Array)</a:t>
            </a:r>
            <a:r>
              <a:rPr lang="ko-KR" altLang="en-US" sz="2400" dirty="0">
                <a:latin typeface="Malgun Gothic"/>
                <a:cs typeface="Malgun Gothic"/>
              </a:rPr>
              <a:t>로서 자유롭게 확장할 수 있는 구조이다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여러 요소들을 갖는 집합</a:t>
            </a:r>
            <a:r>
              <a:rPr lang="en-US" altLang="ko-KR" sz="2400" dirty="0"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latin typeface="Malgun Gothic"/>
                <a:cs typeface="Malgun Gothic"/>
              </a:rPr>
              <a:t>컬렉션</a:t>
            </a:r>
            <a:r>
              <a:rPr lang="en-US" altLang="ko-KR" sz="2400" dirty="0"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latin typeface="Malgun Gothic"/>
                <a:cs typeface="Malgun Gothic"/>
              </a:rPr>
              <a:t>으로 새로운 요소를 추가</a:t>
            </a:r>
            <a:r>
              <a:rPr lang="en-US" altLang="ko-KR" sz="2400" dirty="0">
                <a:latin typeface="Malgun Gothic"/>
                <a:cs typeface="Malgun Gothic"/>
              </a:rPr>
              <a:t>,</a:t>
            </a:r>
            <a:r>
              <a:rPr lang="ko-KR" altLang="en-US" sz="2400" dirty="0">
                <a:latin typeface="Malgun Gothic"/>
                <a:cs typeface="Malgun Gothic"/>
              </a:rPr>
              <a:t> 갱신</a:t>
            </a:r>
            <a:r>
              <a:rPr lang="en-US" altLang="ko-KR" sz="2400" dirty="0">
                <a:latin typeface="Malgun Gothic"/>
                <a:cs typeface="Malgun Gothic"/>
              </a:rPr>
              <a:t>, </a:t>
            </a:r>
            <a:r>
              <a:rPr lang="ko-KR" altLang="en-US" sz="2400" dirty="0">
                <a:latin typeface="Malgun Gothic"/>
                <a:cs typeface="Malgun Gothic"/>
              </a:rPr>
              <a:t>삭제 가능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리스트의 요소들은 </a:t>
            </a:r>
            <a:r>
              <a:rPr lang="en-US" altLang="ko-KR" sz="2400" dirty="0">
                <a:latin typeface="Malgun Gothic"/>
                <a:cs typeface="Malgun Gothic"/>
              </a:rPr>
              <a:t>Square bracket([ ])</a:t>
            </a:r>
            <a:r>
              <a:rPr lang="ko-KR" altLang="en-US" sz="2400" dirty="0">
                <a:latin typeface="Malgun Gothic"/>
                <a:cs typeface="Malgun Gothic"/>
              </a:rPr>
              <a:t>으로 표현한다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6AF5A5E-71BD-4D87-9748-7FA237E64E52}"/>
              </a:ext>
            </a:extLst>
          </p:cNvPr>
          <p:cNvSpPr txBox="1"/>
          <p:nvPr/>
        </p:nvSpPr>
        <p:spPr>
          <a:xfrm>
            <a:off x="2262071" y="3917689"/>
            <a:ext cx="7974965" cy="55435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60"/>
              </a:spcBef>
            </a:pPr>
            <a:r>
              <a:rPr sz="2000" b="1" spc="1335" dirty="0">
                <a:latin typeface="DejaVu Sans"/>
                <a:cs typeface="DejaVu Sans"/>
              </a:rPr>
              <a:t>리스트명</a:t>
            </a:r>
            <a:r>
              <a:rPr sz="2000" b="1" spc="-30" dirty="0">
                <a:latin typeface="DejaVu Sans"/>
                <a:cs typeface="DejaVu Sans"/>
              </a:rPr>
              <a:t> </a:t>
            </a:r>
            <a:r>
              <a:rPr sz="2000" b="1" spc="-235" dirty="0">
                <a:latin typeface="DejaVu Sans"/>
                <a:cs typeface="DejaVu Sans"/>
              </a:rPr>
              <a:t>=</a:t>
            </a:r>
            <a:r>
              <a:rPr sz="2000" b="1" spc="-10" dirty="0">
                <a:latin typeface="DejaVu Sans"/>
                <a:cs typeface="DejaVu Sans"/>
              </a:rPr>
              <a:t> </a:t>
            </a:r>
            <a:r>
              <a:rPr sz="2000" b="1" spc="-200" dirty="0">
                <a:latin typeface="DejaVu Sans"/>
                <a:cs typeface="DejaVu Sans"/>
              </a:rPr>
              <a:t>[</a:t>
            </a:r>
            <a:r>
              <a:rPr sz="2000" b="1" dirty="0">
                <a:latin typeface="DejaVu Sans"/>
                <a:cs typeface="DejaVu Sans"/>
              </a:rPr>
              <a:t> </a:t>
            </a:r>
            <a:r>
              <a:rPr sz="2000" b="1" spc="944" dirty="0">
                <a:latin typeface="DejaVu Sans"/>
                <a:cs typeface="DejaVu Sans"/>
              </a:rPr>
              <a:t>데이터,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spc="944" dirty="0">
                <a:latin typeface="DejaVu Sans"/>
                <a:cs typeface="DejaVu Sans"/>
              </a:rPr>
              <a:t>데이터,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spc="944" dirty="0">
                <a:latin typeface="DejaVu Sans"/>
                <a:cs typeface="DejaVu Sans"/>
              </a:rPr>
              <a:t>데이터,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spc="-240" dirty="0">
                <a:latin typeface="DejaVu Sans"/>
                <a:cs typeface="DejaVu Sans"/>
              </a:rPr>
              <a:t>….</a:t>
            </a:r>
            <a:r>
              <a:rPr sz="2000" b="1" spc="-5" dirty="0">
                <a:latin typeface="DejaVu Sans"/>
                <a:cs typeface="DejaVu Sans"/>
              </a:rPr>
              <a:t> </a:t>
            </a:r>
            <a:r>
              <a:rPr sz="2000" b="1" spc="-200" dirty="0">
                <a:latin typeface="DejaVu Sans"/>
                <a:cs typeface="DejaVu Sans"/>
              </a:rPr>
              <a:t>]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C40D719-1A21-4957-9BE0-2FA851A42FC6}"/>
              </a:ext>
            </a:extLst>
          </p:cNvPr>
          <p:cNvSpPr txBox="1"/>
          <p:nvPr/>
        </p:nvSpPr>
        <p:spPr>
          <a:xfrm>
            <a:off x="937030" y="4724400"/>
            <a:ext cx="468503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60" dirty="0">
                <a:latin typeface="DejaVu Sans"/>
                <a:cs typeface="DejaVu Sans"/>
              </a:rPr>
              <a:t>score </a:t>
            </a:r>
            <a:r>
              <a:rPr sz="2400" spc="-330" dirty="0">
                <a:latin typeface="DejaVu Sans"/>
                <a:cs typeface="DejaVu Sans"/>
              </a:rPr>
              <a:t>= </a:t>
            </a:r>
            <a:r>
              <a:rPr sz="2400" spc="-220" dirty="0">
                <a:latin typeface="DejaVu Sans"/>
                <a:cs typeface="DejaVu Sans"/>
              </a:rPr>
              <a:t>[90, 89, 77, 95,</a:t>
            </a:r>
            <a:r>
              <a:rPr sz="2400" spc="-385" dirty="0">
                <a:latin typeface="DejaVu Sans"/>
                <a:cs typeface="DejaVu Sans"/>
              </a:rPr>
              <a:t> </a:t>
            </a:r>
            <a:r>
              <a:rPr sz="2400" spc="-215" dirty="0">
                <a:latin typeface="DejaVu Sans"/>
                <a:cs typeface="DejaVu Sans"/>
              </a:rPr>
              <a:t>67]</a:t>
            </a:r>
            <a:endParaRPr sz="2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14" dirty="0">
                <a:latin typeface="DejaVu Sans"/>
                <a:cs typeface="DejaVu Sans"/>
              </a:rPr>
              <a:t>fruit </a:t>
            </a:r>
            <a:r>
              <a:rPr sz="2400" spc="-330" dirty="0">
                <a:latin typeface="DejaVu Sans"/>
                <a:cs typeface="DejaVu Sans"/>
              </a:rPr>
              <a:t>= </a:t>
            </a:r>
            <a:r>
              <a:rPr sz="2400" spc="-165" dirty="0">
                <a:latin typeface="DejaVu Sans"/>
                <a:cs typeface="DejaVu Sans"/>
              </a:rPr>
              <a:t>['apple', </a:t>
            </a:r>
            <a:r>
              <a:rPr sz="2400" spc="-170" dirty="0">
                <a:latin typeface="DejaVu Sans"/>
                <a:cs typeface="DejaVu Sans"/>
              </a:rPr>
              <a:t>'banana',</a:t>
            </a:r>
            <a:r>
              <a:rPr sz="2400" spc="-45" dirty="0">
                <a:latin typeface="DejaVu Sans"/>
                <a:cs typeface="DejaVu Sans"/>
              </a:rPr>
              <a:t> </a:t>
            </a:r>
            <a:r>
              <a:rPr sz="2400" spc="-155" dirty="0">
                <a:latin typeface="DejaVu Sans"/>
                <a:cs typeface="DejaVu Sans"/>
              </a:rPr>
              <a:t>'orange']</a:t>
            </a:r>
            <a:endParaRPr sz="2400" dirty="0">
              <a:latin typeface="DejaVu Sans"/>
              <a:cs typeface="DejaVu San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D1AFAA-011B-4119-A6E8-BECA5704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724400"/>
            <a:ext cx="28765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873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다음은 두 개의 </a:t>
            </a:r>
            <a:r>
              <a:rPr lang="ko-KR" altLang="en-US" dirty="0" err="1"/>
              <a:t>튜플을</a:t>
            </a:r>
            <a:r>
              <a:rPr lang="ko-KR" altLang="en-US" dirty="0"/>
              <a:t> 합친 다음 </a:t>
            </a:r>
            <a:r>
              <a:rPr lang="ko-KR" altLang="en-US" dirty="0" err="1"/>
              <a:t>튜플의</a:t>
            </a:r>
            <a:r>
              <a:rPr lang="ko-KR" altLang="en-US" dirty="0"/>
              <a:t> 요소와  길이를 화면에 출력 하는 프로그램입니다</a:t>
            </a:r>
            <a:r>
              <a:rPr lang="en-US" altLang="ko-KR" dirty="0"/>
              <a:t>. 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&gt;&gt;&gt; menu1 = ('</a:t>
            </a:r>
            <a:r>
              <a:rPr lang="ko-KR" altLang="en-US" dirty="0"/>
              <a:t>짜장면</a:t>
            </a:r>
            <a:r>
              <a:rPr lang="en-US" altLang="ko-KR" dirty="0"/>
              <a:t>', '</a:t>
            </a:r>
            <a:r>
              <a:rPr lang="ko-KR" altLang="en-US" dirty="0"/>
              <a:t>짬뽕</a:t>
            </a:r>
            <a:r>
              <a:rPr lang="en-US" altLang="ko-KR" dirty="0"/>
              <a:t>', '</a:t>
            </a:r>
            <a:r>
              <a:rPr lang="ko-KR" altLang="en-US" dirty="0"/>
              <a:t>볶음밥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menu2 = ('</a:t>
            </a:r>
            <a:r>
              <a:rPr lang="ko-KR" altLang="en-US" dirty="0"/>
              <a:t>파스타</a:t>
            </a:r>
            <a:r>
              <a:rPr lang="en-US" altLang="ko-KR" dirty="0"/>
              <a:t>', '</a:t>
            </a:r>
            <a:r>
              <a:rPr lang="ko-KR" altLang="en-US" dirty="0"/>
              <a:t>피자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menu = menu1 + menu2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len</a:t>
            </a:r>
            <a:r>
              <a:rPr lang="en-US" altLang="ko-KR" dirty="0"/>
              <a:t>(menu))</a:t>
            </a:r>
          </a:p>
          <a:p>
            <a:endParaRPr lang="en-US" altLang="ko-KR" dirty="0"/>
          </a:p>
          <a:p>
            <a:r>
              <a:rPr lang="en-US" altLang="ko-KR" dirty="0"/>
              <a:t>① 3	② 6	③ 4	④ 5</a:t>
            </a:r>
          </a:p>
        </p:txBody>
      </p:sp>
    </p:spTree>
    <p:extLst>
      <p:ext uri="{BB962C8B-B14F-4D97-AF65-F5344CB8AC3E}">
        <p14:creationId xmlns:p14="http://schemas.microsoft.com/office/powerpoint/2010/main" val="169798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2125530"/>
            <a:ext cx="9020364" cy="169020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 err="1">
                <a:latin typeface="+mn-ea"/>
                <a:cs typeface="DejaVu Sans"/>
              </a:rPr>
              <a:t>딕셔너리</a:t>
            </a:r>
            <a:r>
              <a:rPr lang="ko-KR" altLang="en-US" sz="2400" dirty="0">
                <a:latin typeface="+mn-ea"/>
                <a:cs typeface="DejaVu Sans"/>
              </a:rPr>
              <a:t> </a:t>
            </a:r>
            <a:r>
              <a:rPr lang="en-US" altLang="ko-KR" sz="2400" dirty="0">
                <a:latin typeface="+mn-ea"/>
                <a:cs typeface="DejaVu Sans"/>
              </a:rPr>
              <a:t>: </a:t>
            </a:r>
            <a:r>
              <a:rPr lang="ko-KR" altLang="en-US" sz="2400" dirty="0">
                <a:latin typeface="+mn-ea"/>
                <a:cs typeface="DejaVu Sans"/>
              </a:rPr>
              <a:t>사전</a:t>
            </a:r>
            <a:endParaRPr lang="en-US" sz="2400" dirty="0">
              <a:latin typeface="+mn-ea"/>
              <a:cs typeface="DejaVu Sans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+mn-ea"/>
                <a:cs typeface="DejaVu Sans"/>
              </a:rPr>
              <a:t>형식 </a:t>
            </a:r>
            <a:r>
              <a:rPr lang="en-US" altLang="ko-KR" sz="2400" dirty="0">
                <a:latin typeface="+mn-ea"/>
                <a:cs typeface="DejaVu Sans"/>
              </a:rPr>
              <a:t>: { “key” : “value” } </a:t>
            </a:r>
            <a:r>
              <a:rPr lang="ko-KR" altLang="en-US" sz="2400" dirty="0">
                <a:latin typeface="+mn-ea"/>
                <a:cs typeface="DejaVu Sans"/>
              </a:rPr>
              <a:t>의 형식으로 이루어짐</a:t>
            </a:r>
            <a:endParaRPr lang="en-US" altLang="ko-KR" sz="2400" dirty="0">
              <a:latin typeface="+mn-ea"/>
              <a:cs typeface="DejaVu Sans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+mn-ea"/>
                <a:cs typeface="DejaVu Sans"/>
              </a:rPr>
              <a:t>여기서 </a:t>
            </a:r>
            <a:r>
              <a:rPr lang="en-US" altLang="ko-KR" sz="2400" dirty="0">
                <a:latin typeface="+mn-ea"/>
                <a:cs typeface="DejaVu Sans"/>
              </a:rPr>
              <a:t>key </a:t>
            </a:r>
            <a:r>
              <a:rPr lang="ko-KR" altLang="en-US" sz="2400" dirty="0">
                <a:latin typeface="+mn-ea"/>
                <a:cs typeface="DejaVu Sans"/>
              </a:rPr>
              <a:t>는 빈 값일 수 없음</a:t>
            </a:r>
            <a:r>
              <a:rPr lang="en-US" altLang="ko-KR" sz="2400" dirty="0">
                <a:latin typeface="+mn-ea"/>
                <a:cs typeface="DejaVu Sans"/>
              </a:rPr>
              <a:t>, value </a:t>
            </a:r>
            <a:r>
              <a:rPr lang="ko-KR" altLang="en-US" sz="2400" dirty="0">
                <a:latin typeface="+mn-ea"/>
                <a:cs typeface="DejaVu Sans"/>
              </a:rPr>
              <a:t>는 빈 값을 수 있음</a:t>
            </a:r>
            <a:endParaRPr sz="2400" dirty="0">
              <a:latin typeface="+mn-ea"/>
              <a:cs typeface="DejaVu Sans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3A2811D-BF73-4598-AE73-38B4F5AE4C17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딕셔너리란</a:t>
            </a:r>
            <a:r>
              <a:rPr lang="en-US" altLang="ko-KR" spc="-5" dirty="0"/>
              <a:t>?</a:t>
            </a:r>
            <a:endParaRPr lang="ko-KR" altLang="en-US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3A2811D-BF73-4598-AE73-38B4F5AE4C17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딕셔너리란</a:t>
            </a:r>
            <a:r>
              <a:rPr lang="en-US" altLang="ko-KR" spc="-5" dirty="0"/>
              <a:t>?</a:t>
            </a:r>
            <a:endParaRPr lang="ko-KR" altLang="en-US" spc="-5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90BC7-DCB3-41AE-8222-B0A1CA62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87" y="2133600"/>
            <a:ext cx="4720826" cy="2133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8D8AA-08DA-404A-ABEE-EE01CFDF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82" y="4876800"/>
            <a:ext cx="4862035" cy="6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34613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읽기 </a:t>
            </a:r>
            <a:r>
              <a:rPr lang="en-US" altLang="ko-KR" spc="-5" dirty="0"/>
              <a:t>- basic</a:t>
            </a:r>
            <a:endParaRPr spc="-5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3F130-518B-43B6-90AB-61A749C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61" y="2293495"/>
            <a:ext cx="7609877" cy="2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579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읽기 </a:t>
            </a:r>
            <a:r>
              <a:rPr lang="en-US" altLang="ko-KR" spc="-5" dirty="0"/>
              <a:t>- For</a:t>
            </a:r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A0651-9B0F-4867-8401-ABA55A2450D1}"/>
              </a:ext>
            </a:extLst>
          </p:cNvPr>
          <p:cNvSpPr txBox="1"/>
          <p:nvPr/>
        </p:nvSpPr>
        <p:spPr>
          <a:xfrm>
            <a:off x="990600" y="3262449"/>
            <a:ext cx="6169660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range</a:t>
            </a:r>
            <a:r>
              <a:rPr lang="ko-KR" altLang="en-US" dirty="0"/>
              <a:t>(1,21, 2)))</a:t>
            </a:r>
          </a:p>
          <a:p>
            <a:endParaRPr lang="ko-KR" altLang="en-US" dirty="0"/>
          </a:p>
          <a:p>
            <a:r>
              <a:rPr lang="ko-KR" altLang="en-US" dirty="0" err="1"/>
              <a:t>colors</a:t>
            </a:r>
            <a:r>
              <a:rPr lang="ko-KR" altLang="en-US" dirty="0"/>
              <a:t> = ['빨간색', '파란색', '노란색', '검정색',  '초록색']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color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colors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('나는 %</a:t>
            </a:r>
            <a:r>
              <a:rPr lang="ko-KR" altLang="en-US" dirty="0" err="1"/>
              <a:t>s을</a:t>
            </a:r>
            <a:r>
              <a:rPr lang="ko-KR" altLang="en-US" dirty="0"/>
              <a:t> 가장 좋아합니다~~~' %  </a:t>
            </a:r>
            <a:r>
              <a:rPr lang="ko-KR" altLang="en-US" dirty="0" err="1"/>
              <a:t>color</a:t>
            </a:r>
            <a:r>
              <a:rPr lang="ko-KR" altLang="en-US" dirty="0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BFC86-118D-4554-AD08-7BD00213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33600"/>
            <a:ext cx="608732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503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읽기 </a:t>
            </a:r>
            <a:r>
              <a:rPr lang="en-US" altLang="ko-KR" spc="-5" dirty="0"/>
              <a:t>- while</a:t>
            </a:r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A0651-9B0F-4867-8401-ABA55A2450D1}"/>
              </a:ext>
            </a:extLst>
          </p:cNvPr>
          <p:cNvSpPr txBox="1"/>
          <p:nvPr/>
        </p:nvSpPr>
        <p:spPr>
          <a:xfrm>
            <a:off x="685800" y="2690336"/>
            <a:ext cx="422783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animals = ['</a:t>
            </a:r>
            <a:r>
              <a:rPr lang="ko-KR" altLang="en-US" dirty="0"/>
              <a:t>사자</a:t>
            </a:r>
            <a:r>
              <a:rPr lang="en-US" altLang="ko-KR" dirty="0"/>
              <a:t>', '</a:t>
            </a:r>
            <a:r>
              <a:rPr lang="ko-KR" altLang="en-US" dirty="0"/>
              <a:t>호랑이</a:t>
            </a:r>
            <a:r>
              <a:rPr lang="en-US" altLang="ko-KR" dirty="0"/>
              <a:t>',  '</a:t>
            </a:r>
            <a:r>
              <a:rPr lang="ko-KR" altLang="en-US" dirty="0"/>
              <a:t>사슴</a:t>
            </a:r>
            <a:r>
              <a:rPr lang="en-US" altLang="ko-KR" dirty="0"/>
              <a:t>', '</a:t>
            </a:r>
            <a:r>
              <a:rPr lang="ko-KR" altLang="en-US" dirty="0"/>
              <a:t>곰</a:t>
            </a:r>
            <a:r>
              <a:rPr lang="en-US" altLang="ko-KR" dirty="0"/>
              <a:t>']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len</a:t>
            </a:r>
            <a:r>
              <a:rPr lang="en-US" altLang="ko-KR" dirty="0"/>
              <a:t>(animals):</a:t>
            </a:r>
          </a:p>
          <a:p>
            <a:r>
              <a:rPr lang="en-US" altLang="ko-KR" dirty="0"/>
              <a:t>    print(animals[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6AD49-142C-4807-8D57-7F1E9635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057400"/>
            <a:ext cx="4963218" cy="1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97F07-35C1-424A-B6F7-F5DED191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12" y="4495800"/>
            <a:ext cx="336279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9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514600"/>
            <a:ext cx="9982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다음은 리스트의 인덱스를 이용하여 리스트의  일부 요소를 화면에 출력하는  프로그램입니다. 프로그램의 실행 결과는?</a:t>
            </a:r>
          </a:p>
          <a:p>
            <a:endParaRPr lang="ko-KR" altLang="en-US" dirty="0"/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a</a:t>
            </a:r>
            <a:r>
              <a:rPr lang="ko-KR" altLang="en-US" dirty="0"/>
              <a:t> = [37, 888, -273, '</a:t>
            </a:r>
            <a:r>
              <a:rPr lang="ko-KR" altLang="en-US" dirty="0" err="1"/>
              <a:t>kim</a:t>
            </a:r>
            <a:r>
              <a:rPr lang="ko-KR" altLang="en-US" dirty="0"/>
              <a:t>', '</a:t>
            </a:r>
            <a:r>
              <a:rPr lang="ko-KR" altLang="en-US" dirty="0" err="1"/>
              <a:t>hwang</a:t>
            </a:r>
            <a:r>
              <a:rPr lang="ko-KR" altLang="en-US" dirty="0"/>
              <a:t>', 66.77]</a:t>
            </a:r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[2:4])</a:t>
            </a:r>
          </a:p>
          <a:p>
            <a:endParaRPr lang="ko-KR" altLang="en-US" dirty="0"/>
          </a:p>
          <a:p>
            <a:r>
              <a:rPr lang="ko-KR" altLang="en-US" dirty="0"/>
              <a:t>① [37, 888]	② [-273,  '</a:t>
            </a:r>
            <a:r>
              <a:rPr lang="ko-KR" altLang="en-US" dirty="0" err="1"/>
              <a:t>kim</a:t>
            </a:r>
            <a:r>
              <a:rPr lang="ko-KR" altLang="en-US" dirty="0"/>
              <a:t>', '</a:t>
            </a:r>
            <a:r>
              <a:rPr lang="ko-KR" altLang="en-US" dirty="0" err="1"/>
              <a:t>hwang</a:t>
            </a:r>
            <a:r>
              <a:rPr lang="ko-KR" altLang="en-US" dirty="0"/>
              <a:t>', 66.77]	③ [-273, '</a:t>
            </a:r>
            <a:r>
              <a:rPr lang="ko-KR" altLang="en-US" dirty="0" err="1"/>
              <a:t>kim</a:t>
            </a:r>
            <a:r>
              <a:rPr lang="ko-KR" altLang="en-US" dirty="0"/>
              <a:t>']</a:t>
            </a:r>
          </a:p>
          <a:p>
            <a:r>
              <a:rPr lang="ko-KR" altLang="en-US" dirty="0"/>
              <a:t>④ [888, -273, '</a:t>
            </a:r>
            <a:r>
              <a:rPr lang="ko-KR" altLang="en-US" dirty="0" err="1"/>
              <a:t>kim</a:t>
            </a:r>
            <a:r>
              <a:rPr lang="ko-KR" altLang="en-US" dirty="0"/>
              <a:t>', '</a:t>
            </a:r>
            <a:r>
              <a:rPr lang="ko-KR" altLang="en-US" dirty="0" err="1"/>
              <a:t>hwsnag</a:t>
            </a:r>
            <a:r>
              <a:rPr lang="ko-KR" alt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9381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152D0-EE7C-4546-A45E-41F0FDE7D15E}"/>
              </a:ext>
            </a:extLst>
          </p:cNvPr>
          <p:cNvSpPr txBox="1"/>
          <p:nvPr/>
        </p:nvSpPr>
        <p:spPr>
          <a:xfrm>
            <a:off x="1676400" y="2438400"/>
            <a:ext cx="990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</a:t>
            </a:r>
            <a:r>
              <a:rPr lang="ko-KR" altLang="en-US" dirty="0"/>
              <a:t>. 다음은 두 개의 리스트를 합친 다음 합쳐진  리스트의 길이를 구하는 프로그램입니다.  프로그램의 실행 결과는?</a:t>
            </a:r>
          </a:p>
          <a:p>
            <a:endParaRPr lang="ko-KR" altLang="en-US" dirty="0"/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a</a:t>
            </a:r>
            <a:r>
              <a:rPr lang="ko-KR" altLang="en-US" dirty="0"/>
              <a:t> = [1, 2, 3]</a:t>
            </a:r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b</a:t>
            </a:r>
            <a:r>
              <a:rPr lang="ko-KR" altLang="en-US" dirty="0"/>
              <a:t> = [4, 5, 6, 7]</a:t>
            </a:r>
          </a:p>
          <a:p>
            <a:r>
              <a:rPr lang="ko-KR" altLang="en-US" dirty="0"/>
              <a:t>&gt;&gt;&gt; c = </a:t>
            </a:r>
            <a:r>
              <a:rPr lang="ko-KR" altLang="en-US" dirty="0" err="1"/>
              <a:t>a</a:t>
            </a:r>
            <a:r>
              <a:rPr lang="ko-KR" altLang="en-US" dirty="0"/>
              <a:t> +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(c))</a:t>
            </a:r>
          </a:p>
          <a:p>
            <a:endParaRPr lang="ko-KR" altLang="en-US" dirty="0"/>
          </a:p>
          <a:p>
            <a:r>
              <a:rPr lang="ko-KR" altLang="en-US" dirty="0"/>
              <a:t>① 7	② 4	③ 5	④ 6</a:t>
            </a:r>
          </a:p>
        </p:txBody>
      </p:sp>
    </p:spTree>
    <p:extLst>
      <p:ext uri="{BB962C8B-B14F-4D97-AF65-F5344CB8AC3E}">
        <p14:creationId xmlns:p14="http://schemas.microsoft.com/office/powerpoint/2010/main" val="1355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추가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3009900" y="2565584"/>
            <a:ext cx="617220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flower = []</a:t>
            </a:r>
          </a:p>
          <a:p>
            <a:r>
              <a:rPr lang="en-US" altLang="ko-KR" dirty="0"/>
              <a:t>print(flower)</a:t>
            </a:r>
          </a:p>
          <a:p>
            <a:endParaRPr lang="en-US" altLang="ko-KR" dirty="0"/>
          </a:p>
          <a:p>
            <a:r>
              <a:rPr lang="en-US" altLang="ko-KR" dirty="0" err="1"/>
              <a:t>flower.append</a:t>
            </a:r>
            <a:r>
              <a:rPr lang="en-US" altLang="ko-KR" dirty="0"/>
              <a:t>('</a:t>
            </a:r>
            <a:r>
              <a:rPr lang="ko-KR" altLang="en-US" dirty="0"/>
              <a:t>벚꽃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print(flower)</a:t>
            </a:r>
          </a:p>
        </p:txBody>
      </p:sp>
    </p:spTree>
    <p:extLst>
      <p:ext uri="{BB962C8B-B14F-4D97-AF65-F5344CB8AC3E}">
        <p14:creationId xmlns:p14="http://schemas.microsoft.com/office/powerpoint/2010/main" val="227388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/>
              <a:t>리스트 요소 삭제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285875" y="2209800"/>
            <a:ext cx="96202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print(member)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member.remove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(20)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05484-A969-4825-99B0-F24BA8BD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648200"/>
            <a:ext cx="592537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38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250</TotalTime>
  <Words>894</Words>
  <Application>Microsoft Office PowerPoint</Application>
  <PresentationFormat>와이드스크린</PresentationFormat>
  <Paragraphs>133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Bandal</vt:lpstr>
      <vt:lpstr>DejaVu Sans</vt:lpstr>
      <vt:lpstr>맑은 고딕</vt:lpstr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파이썬 기초 01</vt:lpstr>
      <vt:lpstr>리스트란?</vt:lpstr>
      <vt:lpstr>리스트 생성과 요소 읽기 - basic</vt:lpstr>
      <vt:lpstr>리스트 생성과 요소 읽기 - For</vt:lpstr>
      <vt:lpstr>리스트 생성과 요소 읽기 - while</vt:lpstr>
      <vt:lpstr>퀴즈</vt:lpstr>
      <vt:lpstr>퀴즈</vt:lpstr>
      <vt:lpstr>리스트 생성과 요소 추가</vt:lpstr>
      <vt:lpstr>리스트 요소 삭제</vt:lpstr>
      <vt:lpstr>리스트 합치기</vt:lpstr>
      <vt:lpstr>리스트 반복</vt:lpstr>
      <vt:lpstr>리스트 정렬</vt:lpstr>
      <vt:lpstr>리스트 위치 반환</vt:lpstr>
      <vt:lpstr>퀴즈</vt:lpstr>
      <vt:lpstr>퀴즈</vt:lpstr>
      <vt:lpstr>튜플이란?</vt:lpstr>
      <vt:lpstr>튜플 생성과 요소 읽기</vt:lpstr>
      <vt:lpstr>튜플 합치기</vt:lpstr>
      <vt:lpstr>퀴즈</vt:lpstr>
      <vt:lpstr>퀴즈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217</cp:revision>
  <dcterms:created xsi:type="dcterms:W3CDTF">2020-10-18T09:38:24Z</dcterms:created>
  <dcterms:modified xsi:type="dcterms:W3CDTF">2020-12-25T08:27:14Z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