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14"/>
  </p:notesMasterIdLst>
  <p:sldIdLst>
    <p:sldId id="934" r:id="rId2"/>
    <p:sldId id="964" r:id="rId3"/>
    <p:sldId id="965" r:id="rId4"/>
    <p:sldId id="966" r:id="rId5"/>
    <p:sldId id="967" r:id="rId6"/>
    <p:sldId id="968" r:id="rId7"/>
    <p:sldId id="970" r:id="rId8"/>
    <p:sldId id="993" r:id="rId9"/>
    <p:sldId id="994" r:id="rId10"/>
    <p:sldId id="995" r:id="rId11"/>
    <p:sldId id="996" r:id="rId12"/>
    <p:sldId id="99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6. Function and Class" id="{47EAE2DE-EB62-4B5D-859E-5F81349A8BFF}">
          <p14:sldIdLst>
            <p14:sldId id="934"/>
            <p14:sldId id="964"/>
            <p14:sldId id="965"/>
            <p14:sldId id="966"/>
            <p14:sldId id="967"/>
            <p14:sldId id="968"/>
            <p14:sldId id="970"/>
            <p14:sldId id="993"/>
            <p14:sldId id="994"/>
            <p14:sldId id="995"/>
            <p14:sldId id="996"/>
            <p14:sldId id="997"/>
          </p14:sldIdLst>
        </p14:section>
        <p14:section name="기본 구역" id="{62951A1A-25D5-4272-BF68-26ED696C63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7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2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1702020" y="1524000"/>
            <a:ext cx="87879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Function and Class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94641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함수란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클래스란</a:t>
            </a:r>
            <a:r>
              <a:rPr lang="en-US" altLang="ko-KR" sz="2400" dirty="0">
                <a:latin typeface="Malgun Gothic"/>
                <a:cs typeface="Malgun Gothic"/>
              </a:rPr>
              <a:t>?</a:t>
            </a:r>
            <a:endParaRPr lang="ko-KR" altLang="en-US" sz="2400" dirty="0">
              <a:latin typeface="Malgun Gothic"/>
              <a:cs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925032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6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358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6303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 dirty="0">
                <a:latin typeface="+mj-ea"/>
              </a:rPr>
              <a:t>클래스란</a:t>
            </a:r>
            <a:r>
              <a:rPr lang="en-US" altLang="ko-KR" spc="-285" dirty="0">
                <a:latin typeface="+mj-ea"/>
              </a:rPr>
              <a:t>?</a:t>
            </a:r>
            <a:endParaRPr spc="-285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AC78-F11A-4CBD-957E-489CA9DDAB02}"/>
              </a:ext>
            </a:extLst>
          </p:cNvPr>
          <p:cNvSpPr txBox="1"/>
          <p:nvPr/>
        </p:nvSpPr>
        <p:spPr>
          <a:xfrm>
            <a:off x="1219200" y="2286000"/>
            <a:ext cx="9296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개체 생성을 위한 확장 가능한 프로그램 코드</a:t>
            </a:r>
            <a:r>
              <a:rPr lang="en-US" altLang="ko-KR" dirty="0"/>
              <a:t>” </a:t>
            </a:r>
            <a:r>
              <a:rPr lang="ko-KR" altLang="en-US" dirty="0"/>
              <a:t>라고 위키에서 설명하고 있습니다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조금 더 살점을 붙여 이야기 하면</a:t>
            </a:r>
            <a:endParaRPr lang="en-US" altLang="ko-KR" dirty="0"/>
          </a:p>
          <a:p>
            <a:endParaRPr lang="en-US" altLang="ko-KR" dirty="0"/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클래스와 객체는 길가에서 파는 붕어빵으로 간단히 비유하여 이해할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프로그래머 관점에서는 붕어빵을 찍어낼 수 있는 틀을 클래스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(class)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라고 이해할 수 있으며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붕어빵 틀에서 찍혀 나온 붕어빵 하나하나를 객체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(object)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라고 이해할 수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031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9351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 dirty="0">
                <a:latin typeface="+mj-ea"/>
              </a:rPr>
              <a:t>클래스 예시</a:t>
            </a:r>
            <a:endParaRPr spc="-285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9E41E-2F4E-4160-84FD-C6A3714C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786" y="3276600"/>
            <a:ext cx="472927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050EFB-6540-4EE6-B78A-5A47836DD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3962400" cy="503639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256E455-6F98-4E64-B8FD-C16B68468ADC}"/>
              </a:ext>
            </a:extLst>
          </p:cNvPr>
          <p:cNvSpPr/>
          <p:nvPr/>
        </p:nvSpPr>
        <p:spPr>
          <a:xfrm>
            <a:off x="5165393" y="3178098"/>
            <a:ext cx="1295400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5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90635"/>
            <a:ext cx="97321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 dirty="0">
                <a:latin typeface="+mj-ea"/>
              </a:rPr>
              <a:t>클래스에서도 예약된 함수들이 존재</a:t>
            </a:r>
            <a:endParaRPr spc="-285" dirty="0"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C8A674-FB8D-46C7-9F05-AEA114F6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341" y="2614498"/>
            <a:ext cx="4332519" cy="27957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2D698B-0749-41E9-A259-7FB28E8BC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595446"/>
            <a:ext cx="4005428" cy="28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9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482968"/>
            <a:ext cx="178181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 dirty="0">
                <a:latin typeface="+mj-ea"/>
              </a:rPr>
              <a:t>함수란</a:t>
            </a:r>
            <a:r>
              <a:rPr lang="en-US" altLang="ko-KR" spc="-285" dirty="0">
                <a:latin typeface="+mj-ea"/>
              </a:rPr>
              <a:t>?</a:t>
            </a:r>
            <a:endParaRPr spc="-285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AC78-F11A-4CBD-957E-489CA9DDAB02}"/>
              </a:ext>
            </a:extLst>
          </p:cNvPr>
          <p:cNvSpPr txBox="1"/>
          <p:nvPr/>
        </p:nvSpPr>
        <p:spPr>
          <a:xfrm>
            <a:off x="1219200" y="2286000"/>
            <a:ext cx="9296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함수 : 수학  </a:t>
            </a:r>
            <a:r>
              <a:rPr lang="en-US" altLang="ko-KR" dirty="0"/>
              <a:t>“</a:t>
            </a:r>
            <a:r>
              <a:rPr lang="ko-KR" altLang="en-US" dirty="0"/>
              <a:t>함수</a:t>
            </a:r>
            <a:r>
              <a:rPr lang="en-US" altLang="ko-KR" dirty="0"/>
              <a:t>”</a:t>
            </a:r>
            <a:r>
              <a:rPr lang="ko-KR" altLang="en-US" dirty="0"/>
              <a:t>의 개념과 영어 단어  </a:t>
            </a:r>
            <a:r>
              <a:rPr lang="ko-KR" altLang="en-US" dirty="0" err="1"/>
              <a:t>function</a:t>
            </a:r>
            <a:r>
              <a:rPr lang="ko-KR" altLang="en-US" dirty="0"/>
              <a:t> 이 가지는 </a:t>
            </a:r>
            <a:r>
              <a:rPr lang="en-US" altLang="ko-KR" dirty="0"/>
              <a:t>‘</a:t>
            </a:r>
            <a:r>
              <a:rPr lang="ko-KR" altLang="en-US" dirty="0"/>
              <a:t>기능</a:t>
            </a:r>
            <a:r>
              <a:rPr lang="en-US" altLang="ko-KR" dirty="0"/>
              <a:t>’ </a:t>
            </a:r>
            <a:r>
              <a:rPr lang="ko-KR" altLang="en-US" dirty="0"/>
              <a:t>의 의미를 포함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함수 예 : </a:t>
            </a:r>
            <a:r>
              <a:rPr lang="ko-KR" altLang="en-US" dirty="0" err="1"/>
              <a:t>print</a:t>
            </a:r>
            <a:r>
              <a:rPr lang="ko-KR" altLang="en-US" dirty="0"/>
              <a:t>(), </a:t>
            </a:r>
            <a:r>
              <a:rPr lang="ko-KR" altLang="en-US" dirty="0" err="1"/>
              <a:t>input</a:t>
            </a:r>
            <a:r>
              <a:rPr lang="ko-KR" altLang="en-US" dirty="0"/>
              <a:t>(), </a:t>
            </a:r>
            <a:r>
              <a:rPr lang="ko-KR" altLang="en-US" dirty="0" err="1"/>
              <a:t>range</a:t>
            </a:r>
            <a:r>
              <a:rPr lang="ko-KR" altLang="en-US" dirty="0"/>
              <a:t>(), </a:t>
            </a:r>
            <a:r>
              <a:rPr lang="ko-KR" altLang="en-US" dirty="0" err="1"/>
              <a:t>list</a:t>
            </a:r>
            <a:r>
              <a:rPr lang="ko-KR" altLang="en-US" dirty="0"/>
              <a:t>(), </a:t>
            </a:r>
            <a:r>
              <a:rPr lang="ko-KR" altLang="en-US" dirty="0" err="1"/>
              <a:t>append</a:t>
            </a:r>
            <a:r>
              <a:rPr lang="ko-KR" altLang="en-US" dirty="0"/>
              <a:t>(), </a:t>
            </a:r>
            <a:r>
              <a:rPr lang="ko-KR" altLang="en-US" dirty="0" err="1"/>
              <a:t>remove</a:t>
            </a:r>
            <a:r>
              <a:rPr lang="ko-KR" altLang="en-US" dirty="0"/>
              <a:t>()  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34E9E61E-044E-4E43-ABE3-71A15742FD34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함수로  </a:t>
            </a:r>
            <a:r>
              <a:rPr lang="en-US" altLang="ko-KR" spc="-5" dirty="0"/>
              <a:t>'</a:t>
            </a:r>
            <a:r>
              <a:rPr lang="ko-KR" altLang="en-US" spc="-5" dirty="0"/>
              <a:t>안녕하세요</a:t>
            </a:r>
            <a:r>
              <a:rPr lang="en-US" altLang="ko-KR" spc="-5" dirty="0"/>
              <a:t>!' </a:t>
            </a:r>
            <a:r>
              <a:rPr lang="ko-KR" altLang="en-US" spc="-5" dirty="0"/>
              <a:t>출력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65DE8E-CF27-47F7-9235-C8BFDC6CC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90800"/>
            <a:ext cx="4645617" cy="1676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F6D7C9-B31D-4D63-92A1-3AD5D267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09868"/>
            <a:ext cx="4832567" cy="1438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72272" y="2745981"/>
            <a:ext cx="3590290" cy="272669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520700" marR="1663700" indent="-429895">
              <a:lnSpc>
                <a:spcPct val="150000"/>
              </a:lnSpc>
              <a:spcBef>
                <a:spcPts val="1664"/>
              </a:spcBef>
            </a:pPr>
            <a:r>
              <a:rPr sz="2400" spc="-125" dirty="0">
                <a:latin typeface="DejaVu Sans"/>
                <a:cs typeface="DejaVu Sans"/>
              </a:rPr>
              <a:t>def </a:t>
            </a:r>
            <a:r>
              <a:rPr sz="2400" spc="185" dirty="0">
                <a:latin typeface="DejaVu Sans"/>
                <a:cs typeface="DejaVu Sans"/>
              </a:rPr>
              <a:t>함수명()  </a:t>
            </a:r>
            <a:r>
              <a:rPr sz="2400" dirty="0">
                <a:latin typeface="DejaVu Sans"/>
                <a:cs typeface="DejaVu Sans"/>
              </a:rPr>
              <a:t> </a:t>
            </a:r>
            <a:r>
              <a:rPr sz="2400" spc="-285" dirty="0">
                <a:latin typeface="DejaVu Sans"/>
                <a:cs typeface="DejaVu Sans"/>
              </a:rPr>
              <a:t>: </a:t>
            </a:r>
            <a:r>
              <a:rPr sz="2400" spc="994" dirty="0">
                <a:latin typeface="DejaVu Sans"/>
                <a:cs typeface="DejaVu Sans"/>
              </a:rPr>
              <a:t>문장1  문장2</a:t>
            </a:r>
            <a:endParaRPr sz="2400">
              <a:latin typeface="DejaVu Sans"/>
              <a:cs typeface="DejaVu Sans"/>
            </a:endParaRPr>
          </a:p>
          <a:p>
            <a:pPr marL="520700">
              <a:lnSpc>
                <a:spcPct val="100000"/>
              </a:lnSpc>
              <a:spcBef>
                <a:spcPts val="1440"/>
              </a:spcBef>
            </a:pPr>
            <a:r>
              <a:rPr sz="2400" spc="-625" dirty="0">
                <a:latin typeface="DejaVu Sans"/>
                <a:cs typeface="DejaVu Sans"/>
              </a:rPr>
              <a:t>…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7178" y="2708275"/>
            <a:ext cx="3590290" cy="168973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281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20"/>
              </a:spcBef>
            </a:pPr>
            <a:r>
              <a:rPr sz="2400" spc="-625" dirty="0">
                <a:latin typeface="DejaVu Sans"/>
                <a:cs typeface="DejaVu Sans"/>
              </a:rPr>
              <a:t>…</a:t>
            </a:r>
            <a:endParaRPr sz="2400">
              <a:latin typeface="DejaVu Sans"/>
              <a:cs typeface="DejaVu Sans"/>
            </a:endParaRPr>
          </a:p>
          <a:p>
            <a:pPr marL="90805">
              <a:lnSpc>
                <a:spcPct val="100000"/>
              </a:lnSpc>
            </a:pPr>
            <a:r>
              <a:rPr sz="2400" spc="875" dirty="0">
                <a:latin typeface="DejaVu Sans"/>
                <a:cs typeface="DejaVu Sans"/>
              </a:rPr>
              <a:t>함수명()</a:t>
            </a:r>
            <a:endParaRPr sz="2400">
              <a:latin typeface="DejaVu Sans"/>
              <a:cs typeface="DejaVu Sans"/>
            </a:endParaRPr>
          </a:p>
          <a:p>
            <a:pPr marL="90805">
              <a:lnSpc>
                <a:spcPct val="100000"/>
              </a:lnSpc>
            </a:pPr>
            <a:r>
              <a:rPr sz="2400" spc="-625" dirty="0">
                <a:latin typeface="DejaVu Sans"/>
                <a:cs typeface="DejaVu Sans"/>
              </a:rPr>
              <a:t>…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1009" y="1997246"/>
            <a:ext cx="1579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DejaVu Sans"/>
              <a:buChar char="•"/>
              <a:tabLst>
                <a:tab pos="241300" algn="l"/>
              </a:tabLst>
            </a:pPr>
            <a:r>
              <a:rPr lang="ko-KR" altLang="en-US" sz="2400" dirty="0">
                <a:latin typeface="+mj-ea"/>
                <a:ea typeface="+mj-ea"/>
                <a:cs typeface="DejaVu Sans"/>
              </a:rPr>
              <a:t>함수 정의</a:t>
            </a:r>
            <a:endParaRPr sz="2400" dirty="0">
              <a:latin typeface="+mj-ea"/>
              <a:ea typeface="+mj-ea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8419" y="1968899"/>
            <a:ext cx="1579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DejaVu Sans"/>
              <a:buChar char="•"/>
              <a:tabLst>
                <a:tab pos="241300" algn="l"/>
              </a:tabLst>
            </a:pPr>
            <a:r>
              <a:rPr lang="ko-KR" altLang="en-US" sz="2400" dirty="0">
                <a:latin typeface="+mj-ea"/>
                <a:ea typeface="+mj-ea"/>
                <a:cs typeface="DejaVu Sans"/>
              </a:rPr>
              <a:t>함수 호출</a:t>
            </a:r>
            <a:endParaRPr sz="2400" dirty="0">
              <a:latin typeface="+mj-ea"/>
              <a:ea typeface="+mj-ea"/>
              <a:cs typeface="DejaVu San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8B641B0-D7AF-4489-92AD-DF7F30643F04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64555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/>
              <a:t>함수 정의와 호출</a:t>
            </a:r>
            <a:endParaRPr lang="ko-KR" altLang="en-US"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560D33-D055-4EAB-8DAC-D95E624B6906}"/>
              </a:ext>
            </a:extLst>
          </p:cNvPr>
          <p:cNvSpPr txBox="1"/>
          <p:nvPr/>
        </p:nvSpPr>
        <p:spPr>
          <a:xfrm>
            <a:off x="1371600" y="2514600"/>
            <a:ext cx="9753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/>
              <a:t>사용자 함수 : 사용자가 함수를 직접 정의</a:t>
            </a:r>
            <a:endParaRPr lang="en-US" altLang="ko-KR" sz="3200" dirty="0"/>
          </a:p>
          <a:p>
            <a:endParaRPr lang="ko-KR" altLang="en-US" sz="3200" dirty="0"/>
          </a:p>
          <a:p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/>
              <a:t>내장 함수 : 파이썬 프로그램 설치 시 내장</a:t>
            </a:r>
          </a:p>
          <a:p>
            <a:r>
              <a:rPr lang="ko-KR" altLang="en-US" sz="3200" dirty="0" err="1"/>
              <a:t>print</a:t>
            </a:r>
            <a:r>
              <a:rPr lang="ko-KR" altLang="en-US" sz="3200" dirty="0"/>
              <a:t>(), </a:t>
            </a:r>
            <a:r>
              <a:rPr lang="ko-KR" altLang="en-US" sz="3200" dirty="0" err="1"/>
              <a:t>input</a:t>
            </a:r>
            <a:r>
              <a:rPr lang="ko-KR" altLang="en-US" sz="3200" dirty="0"/>
              <a:t>(), </a:t>
            </a:r>
            <a:r>
              <a:rPr lang="ko-KR" altLang="en-US" sz="3200" dirty="0" err="1"/>
              <a:t>range</a:t>
            </a:r>
            <a:r>
              <a:rPr lang="ko-KR" altLang="en-US" sz="3200" dirty="0"/>
              <a:t>(), </a:t>
            </a:r>
            <a:r>
              <a:rPr lang="ko-KR" altLang="en-US" sz="3200" dirty="0" err="1"/>
              <a:t>list</a:t>
            </a:r>
            <a:r>
              <a:rPr lang="ko-KR" altLang="en-US" sz="3200" dirty="0"/>
              <a:t>(), </a:t>
            </a:r>
            <a:r>
              <a:rPr lang="ko-KR" altLang="en-US" sz="3200" dirty="0" err="1"/>
              <a:t>append</a:t>
            </a:r>
            <a:r>
              <a:rPr lang="ko-KR" altLang="en-US" sz="3200" dirty="0"/>
              <a:t>(), </a:t>
            </a:r>
            <a:r>
              <a:rPr lang="ko-KR" altLang="en-US" sz="3200" dirty="0" err="1"/>
              <a:t>remove</a:t>
            </a:r>
            <a:r>
              <a:rPr lang="ko-KR" altLang="en-US" sz="3200" dirty="0"/>
              <a:t>(), </a:t>
            </a:r>
            <a:r>
              <a:rPr lang="ko-KR" altLang="en-US" sz="3200" dirty="0" err="1"/>
              <a:t>round</a:t>
            </a:r>
            <a:r>
              <a:rPr lang="ko-KR" altLang="en-US" sz="3200" dirty="0"/>
              <a:t>(), </a:t>
            </a:r>
            <a:r>
              <a:rPr lang="ko-KR" altLang="en-US" sz="3200" dirty="0" err="1"/>
              <a:t>int</a:t>
            </a:r>
            <a:r>
              <a:rPr lang="ko-KR" altLang="en-US" sz="3200" dirty="0"/>
              <a:t>(),  </a:t>
            </a:r>
            <a:r>
              <a:rPr lang="ko-KR" altLang="en-US" sz="3200" dirty="0" err="1"/>
              <a:t>float</a:t>
            </a:r>
            <a:r>
              <a:rPr lang="ko-KR" altLang="en-US" sz="3200" dirty="0"/>
              <a:t>(), </a:t>
            </a:r>
            <a:r>
              <a:rPr lang="ko-KR" altLang="en-US" sz="3200" dirty="0" err="1"/>
              <a:t>str</a:t>
            </a:r>
            <a:r>
              <a:rPr lang="ko-KR" altLang="en-US" sz="3200" dirty="0"/>
              <a:t>(), </a:t>
            </a:r>
            <a:r>
              <a:rPr lang="ko-KR" altLang="en-US" sz="3200" dirty="0" err="1"/>
              <a:t>type</a:t>
            </a:r>
            <a:r>
              <a:rPr lang="ko-KR" altLang="en-US" sz="3200" dirty="0"/>
              <a:t>()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F767921-D768-479F-9FDC-B74EC894EEDC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25693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 dirty="0">
                <a:latin typeface="+mj-ea"/>
              </a:rPr>
              <a:t>함수의 종류</a:t>
            </a:r>
            <a:r>
              <a:rPr lang="en-US" altLang="ko-KR" spc="-285" dirty="0">
                <a:latin typeface="+mj-ea"/>
              </a:rPr>
              <a:t>?</a:t>
            </a:r>
            <a:endParaRPr lang="ko-KR" altLang="en-US" spc="-285" dirty="0">
              <a:latin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3C695D2-E0A3-42B8-A58D-68AC3770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28" y="2286000"/>
            <a:ext cx="5690936" cy="3276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3755F4-E84B-441D-871F-D940F8C01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414" y="3073698"/>
            <a:ext cx="2562306" cy="1701204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A6DFDB39-D529-452A-B35E-AD89489D17F6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38647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 dirty="0">
                <a:latin typeface="+mj-ea"/>
              </a:rPr>
              <a:t>함수의 매개변수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281D69-E457-410C-AACE-E27EDD65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6430272" cy="24196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6C6876-3310-44F8-B2F9-FF030B0D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495547"/>
            <a:ext cx="2915057" cy="2457793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36931A79-181C-4283-817B-05DA8074C647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90463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 dirty="0">
                <a:latin typeface="+mj-ea"/>
              </a:rPr>
              <a:t>연습문제 </a:t>
            </a:r>
            <a:r>
              <a:rPr lang="en-US" altLang="ko-KR" spc="-285" dirty="0">
                <a:latin typeface="+mj-ea"/>
              </a:rPr>
              <a:t>1. </a:t>
            </a:r>
            <a:r>
              <a:rPr lang="ko-KR" altLang="en-US" spc="-285" dirty="0">
                <a:latin typeface="+mj-ea"/>
              </a:rPr>
              <a:t>매개변수 이용한  정수 합계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368C0425-0004-466B-9391-46CB1BCEA696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73699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>
                <a:latin typeface="+mj-ea"/>
              </a:rPr>
              <a:t>연습문제 </a:t>
            </a:r>
            <a:r>
              <a:rPr lang="en-US" altLang="ko-KR" spc="-285">
                <a:latin typeface="+mj-ea"/>
              </a:rPr>
              <a:t>2</a:t>
            </a:r>
            <a:r>
              <a:rPr lang="en-US" altLang="ko-KR" spc="-285" dirty="0">
                <a:latin typeface="+mj-ea"/>
              </a:rPr>
              <a:t>. </a:t>
            </a:r>
            <a:r>
              <a:rPr lang="ko-KR" altLang="en-US" spc="-285" dirty="0">
                <a:latin typeface="+mj-ea"/>
              </a:rPr>
              <a:t>함수의 리턴 값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B75BCF-BA5F-4E1C-A847-5F7743D2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75" y="2362178"/>
            <a:ext cx="6458851" cy="27245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C7AABE-97DB-4B5C-8F2F-C9248887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042" y="2362178"/>
            <a:ext cx="292458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7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368C0425-0004-466B-9391-46CB1BCEA696}"/>
              </a:ext>
            </a:extLst>
          </p:cNvPr>
          <p:cNvSpPr txBox="1">
            <a:spLocks/>
          </p:cNvSpPr>
          <p:nvPr/>
        </p:nvSpPr>
        <p:spPr>
          <a:xfrm>
            <a:off x="554802" y="482968"/>
            <a:ext cx="7369998" cy="5046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285" dirty="0">
                <a:latin typeface="+mj-ea"/>
              </a:rPr>
              <a:t>파일 읽고 쓰기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3436F7-1D90-45CC-9BC7-18533F36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43400"/>
            <a:ext cx="6277851" cy="2191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B1AEDE-3A7D-4647-8DE8-5C2B22614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2216437"/>
            <a:ext cx="1371600" cy="33620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1AFE18-A0E4-4863-A7B2-4DF960F40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594" y="2231571"/>
            <a:ext cx="3629532" cy="34294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82472B-CA3B-4722-ACBE-ADE8637CE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514600"/>
            <a:ext cx="2095792" cy="81926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47D9054-56E0-4EA3-AFB6-F8FE6EB9F122}"/>
              </a:ext>
            </a:extLst>
          </p:cNvPr>
          <p:cNvSpPr/>
          <p:nvPr/>
        </p:nvSpPr>
        <p:spPr>
          <a:xfrm flipH="1">
            <a:off x="3048000" y="2216437"/>
            <a:ext cx="1524000" cy="128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754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247</TotalTime>
  <Words>210</Words>
  <Application>Microsoft Office PowerPoint</Application>
  <PresentationFormat>와이드스크린</PresentationFormat>
  <Paragraphs>40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Bandal</vt:lpstr>
      <vt:lpstr>DejaVu Sans</vt:lpstr>
      <vt:lpstr>notokr</vt:lpstr>
      <vt:lpstr>Malgun Gothic</vt:lpstr>
      <vt:lpstr>Malgun Gothic</vt:lpstr>
      <vt:lpstr>Calibri</vt:lpstr>
      <vt:lpstr>Calibri Light</vt:lpstr>
      <vt:lpstr>Wingdings</vt:lpstr>
      <vt:lpstr>Wingdings 2</vt:lpstr>
      <vt:lpstr>HDOfficeLightV0</vt:lpstr>
      <vt:lpstr>파이썬 기초 01</vt:lpstr>
      <vt:lpstr>함수란?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클래스란?</vt:lpstr>
      <vt:lpstr>클래스 예시</vt:lpstr>
      <vt:lpstr>클래스에서도 예약된 함수들이 존재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219</cp:revision>
  <dcterms:created xsi:type="dcterms:W3CDTF">2020-10-18T09:38:24Z</dcterms:created>
  <dcterms:modified xsi:type="dcterms:W3CDTF">2020-12-26T09:45:05Z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