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6" r:id="rId11"/>
    <p:sldId id="267" r:id="rId12"/>
    <p:sldId id="268" r:id="rId13"/>
    <p:sldId id="269" r:id="rId14"/>
    <p:sldId id="273" r:id="rId15"/>
    <p:sldId id="276" r:id="rId16"/>
    <p:sldId id="270" r:id="rId17"/>
    <p:sldId id="274" r:id="rId18"/>
    <p:sldId id="27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What is the Python?" id="{DEAD2AD8-C0BF-4F61-8F31-5B3AC1D511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5"/>
            <p14:sldId id="266"/>
            <p14:sldId id="267"/>
            <p14:sldId id="268"/>
            <p14:sldId id="269"/>
            <p14:sldId id="273"/>
            <p14:sldId id="276"/>
            <p14:sldId id="270"/>
            <p14:sldId id="274"/>
            <p14:sldId id="272"/>
          </p14:sldIdLst>
        </p14:section>
        <p14:section name="기본 구역" id="{099BDA71-733C-4421-83B0-9A5ABD6E7A2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94%84%EB%A1%9C%EA%B7%B8%EB%9E%98%EB%A8%B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-136187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1619423" y="1524000"/>
            <a:ext cx="895315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What is</a:t>
            </a:r>
            <a:r>
              <a:rPr lang="ko-KR" altLang="en-US" sz="8800" dirty="0"/>
              <a:t> </a:t>
            </a:r>
            <a:r>
              <a:rPr lang="en-US" altLang="ko-KR" sz="8800" dirty="0"/>
              <a:t>the Python</a:t>
            </a:r>
            <a:endParaRPr lang="en-US" altLang="ko-KR" sz="8000" dirty="0"/>
          </a:p>
          <a:p>
            <a:pPr algn="ctr"/>
            <a:r>
              <a:rPr lang="en-US" altLang="ko-KR" dirty="0"/>
              <a:t>and </a:t>
            </a:r>
            <a:r>
              <a:rPr lang="en-US" altLang="ko-KR" dirty="0" err="1"/>
              <a:t>VSCode</a:t>
            </a:r>
            <a:endParaRPr lang="en-US" altLang="ko-KR" sz="8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4B5F77-5597-40F8-B03B-FAA9BF2F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8524" y="3124200"/>
            <a:ext cx="2514951" cy="23911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C35622-4951-48DD-A1BC-C79235949871}"/>
              </a:ext>
            </a:extLst>
          </p:cNvPr>
          <p:cNvSpPr txBox="1"/>
          <p:nvPr/>
        </p:nvSpPr>
        <p:spPr>
          <a:xfrm>
            <a:off x="4553755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8" y="1684718"/>
            <a:ext cx="10665461" cy="13481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쉘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: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직접 파이썬 명령을 입력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400" dirty="0" err="1">
                <a:latin typeface="WenQuanYi Micro Hei Mono"/>
                <a:cs typeface="WenQuanYi Micro Hei Mono"/>
              </a:rPr>
              <a:t>엔터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 키를 누르면 바로 그 결과 출력</a:t>
            </a:r>
          </a:p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쉘을 계산기처럼 사용</a:t>
            </a:r>
          </a:p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733" y="3330892"/>
            <a:ext cx="9403080" cy="162813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10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390" dirty="0">
                <a:latin typeface="Bandal"/>
                <a:cs typeface="Bandal"/>
              </a:rPr>
              <a:t>+</a:t>
            </a:r>
            <a:r>
              <a:rPr sz="1800" b="0" spc="-105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20</a:t>
            </a:r>
            <a:endParaRPr sz="18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  <a:spcBef>
                <a:spcPts val="2155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10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390" dirty="0">
                <a:latin typeface="Bandal"/>
                <a:cs typeface="Bandal"/>
              </a:rPr>
              <a:t>+</a:t>
            </a:r>
            <a:r>
              <a:rPr sz="1800" b="0" spc="-105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20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-80" dirty="0">
                <a:latin typeface="Bandal"/>
                <a:cs typeface="Bandal"/>
              </a:rPr>
              <a:t>*</a:t>
            </a:r>
            <a:r>
              <a:rPr sz="1800" b="0" spc="-110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30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10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-80" dirty="0">
                <a:latin typeface="Bandal"/>
                <a:cs typeface="Bandal"/>
              </a:rPr>
              <a:t>*</a:t>
            </a:r>
            <a:r>
              <a:rPr sz="1800" b="0" spc="-110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20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390" dirty="0">
                <a:latin typeface="Bandal"/>
                <a:cs typeface="Bandal"/>
              </a:rPr>
              <a:t>+</a:t>
            </a:r>
            <a:r>
              <a:rPr sz="1800" b="0" spc="-105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30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-80" dirty="0">
                <a:latin typeface="Bandal"/>
                <a:cs typeface="Bandal"/>
              </a:rPr>
              <a:t>*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140" dirty="0">
                <a:latin typeface="Bandal"/>
                <a:cs typeface="Bandal"/>
              </a:rPr>
              <a:t>50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5FC4DF-4146-45CF-8540-9B8105E9F607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E35CEF2-DADA-44A5-9D1B-0E085511D32B}"/>
              </a:ext>
            </a:extLst>
          </p:cNvPr>
          <p:cNvSpPr txBox="1">
            <a:spLocks/>
          </p:cNvSpPr>
          <p:nvPr/>
        </p:nvSpPr>
        <p:spPr>
          <a:xfrm>
            <a:off x="554802" y="335546"/>
            <a:ext cx="726884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  <a:tab pos="5886450" algn="l"/>
              </a:tabLst>
            </a:pPr>
            <a:r>
              <a:rPr lang="en-US" spc="-229">
                <a:latin typeface="Noto Sans CJK JP Bold"/>
                <a:cs typeface="Noto Sans CJK JP Bold"/>
              </a:rPr>
              <a:t>IDL</a:t>
            </a:r>
            <a:r>
              <a:rPr lang="en-US" spc="-430">
                <a:latin typeface="Noto Sans CJK JP Bold"/>
                <a:cs typeface="Noto Sans CJK JP Bold"/>
              </a:rPr>
              <a:t>E  Python Shell</a:t>
            </a:r>
            <a:endParaRPr lang="en-US" spc="-30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762442"/>
            <a:ext cx="460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Noto Sans CJK JP Bold"/>
                <a:cs typeface="Noto Sans CJK JP Bold"/>
              </a:rPr>
              <a:t>‘</a:t>
            </a:r>
            <a:r>
              <a:rPr sz="2400" spc="25" dirty="0">
                <a:latin typeface="WenQuanYi Micro Hei Mono"/>
                <a:cs typeface="WenQuanYi Micro Hei Mono"/>
              </a:rPr>
              <a:t>안녕하세요</a:t>
            </a:r>
            <a:r>
              <a:rPr sz="2400" spc="25" dirty="0">
                <a:latin typeface="Noto Sans CJK JP Bold"/>
                <a:cs typeface="Noto Sans CJK JP Bold"/>
              </a:rPr>
              <a:t>~~~’</a:t>
            </a:r>
            <a:r>
              <a:rPr sz="2400" spc="25" dirty="0">
                <a:latin typeface="WenQuanYi Micro Hei Mono"/>
                <a:cs typeface="WenQuanYi Micro Hei Mono"/>
              </a:rPr>
              <a:t>를</a:t>
            </a:r>
            <a:r>
              <a:rPr sz="2400" spc="-60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화면에</a:t>
            </a:r>
            <a:r>
              <a:rPr sz="2400" spc="-61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출력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861" y="2331656"/>
            <a:ext cx="9403080" cy="13639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r>
              <a:rPr sz="1800" b="0" spc="-110" dirty="0">
                <a:solidFill>
                  <a:srgbClr val="7F6000"/>
                </a:solidFill>
                <a:latin typeface="Bandal"/>
                <a:cs typeface="Bandal"/>
              </a:rPr>
              <a:t> </a:t>
            </a:r>
            <a:r>
              <a:rPr sz="1800" b="0" spc="190" dirty="0">
                <a:latin typeface="Bandal"/>
                <a:cs typeface="Bandal"/>
              </a:rPr>
              <a:t>print(‘안녕하세요~~~’)</a:t>
            </a:r>
            <a:endParaRPr sz="18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b="0" spc="350" dirty="0">
                <a:solidFill>
                  <a:srgbClr val="0070C0"/>
                </a:solidFill>
                <a:latin typeface="Bandal"/>
                <a:cs typeface="Bandal"/>
              </a:rPr>
              <a:t>안녕하세요~~~</a:t>
            </a:r>
            <a:endParaRPr sz="1800">
              <a:latin typeface="Bandal"/>
              <a:cs typeface="Bandal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b="0" spc="540" dirty="0">
                <a:solidFill>
                  <a:srgbClr val="7F6000"/>
                </a:solidFill>
                <a:latin typeface="Bandal"/>
                <a:cs typeface="Bandal"/>
              </a:rPr>
              <a:t>&gt;&gt;&gt;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923" y="4007586"/>
            <a:ext cx="260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오류</a:t>
            </a:r>
            <a:r>
              <a:rPr sz="2400" spc="-64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메시지</a:t>
            </a:r>
            <a:r>
              <a:rPr sz="2400" spc="-63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출력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0347" y="4538471"/>
            <a:ext cx="5730239" cy="1456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5D228D-5EF4-4A39-98C8-7E99528B9EBE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5847504-5B38-4583-A1E1-A6FAEF73FAC1}"/>
              </a:ext>
            </a:extLst>
          </p:cNvPr>
          <p:cNvSpPr txBox="1">
            <a:spLocks/>
          </p:cNvSpPr>
          <p:nvPr/>
        </p:nvSpPr>
        <p:spPr>
          <a:xfrm>
            <a:off x="554802" y="335546"/>
            <a:ext cx="726884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  <a:tab pos="5886450" algn="l"/>
              </a:tabLst>
            </a:pPr>
            <a:r>
              <a:rPr lang="en-US" spc="-229">
                <a:latin typeface="Noto Sans CJK JP Bold"/>
                <a:cs typeface="Noto Sans CJK JP Bold"/>
              </a:rPr>
              <a:t>IDL</a:t>
            </a:r>
            <a:r>
              <a:rPr lang="en-US" spc="-430">
                <a:latin typeface="Noto Sans CJK JP Bold"/>
                <a:cs typeface="Noto Sans CJK JP Bold"/>
              </a:rPr>
              <a:t>E  Python Shell</a:t>
            </a:r>
            <a:endParaRPr lang="en-US" spc="-30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418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793913"/>
            <a:ext cx="11122661" cy="43236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파이썬 공식 사이트의 이름은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① python.org	② python.net	③ python.com ④ python.biz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다음은 파이썬 프로그램 개발 툴인 </a:t>
            </a:r>
            <a:r>
              <a:rPr lang="en-US" altLang="ko-KR" sz="2400" dirty="0">
                <a:latin typeface="Noto Sans CJK JP Bold"/>
                <a:cs typeface="Noto Sans CJK JP Bold"/>
              </a:rPr>
              <a:t>IDLE</a:t>
            </a:r>
            <a:r>
              <a:rPr lang="ko-KR" altLang="en-US" sz="2400" dirty="0">
                <a:latin typeface="Noto Sans CJK JP Bold"/>
                <a:cs typeface="Noto Sans CJK JP Bold"/>
              </a:rPr>
              <a:t>에 관한 설명이다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 </a:t>
            </a:r>
            <a:r>
              <a:rPr lang="ko-KR" altLang="en-US" sz="2400" dirty="0">
                <a:latin typeface="Noto Sans CJK JP Bold"/>
                <a:cs typeface="Noto Sans CJK JP Bold"/>
              </a:rPr>
              <a:t>맞지 않는 것은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① IDLE</a:t>
            </a:r>
            <a:r>
              <a:rPr lang="ko-KR" altLang="en-US" sz="2400" dirty="0">
                <a:latin typeface="Noto Sans CJK JP Bold"/>
                <a:cs typeface="Noto Sans CJK JP Bold"/>
              </a:rPr>
              <a:t>은 자체 에디터를 내장하고 있어 이를 이용하여 프로그래밍이 가능하다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② IDLE</a:t>
            </a:r>
            <a:r>
              <a:rPr lang="ko-KR" altLang="en-US" sz="2400" dirty="0">
                <a:latin typeface="Noto Sans CJK JP Bold"/>
                <a:cs typeface="Noto Sans CJK JP Bold"/>
              </a:rPr>
              <a:t>은 </a:t>
            </a:r>
            <a:r>
              <a:rPr lang="ko-KR" altLang="en-US" sz="2400" dirty="0" err="1">
                <a:latin typeface="Noto Sans CJK JP Bold"/>
                <a:cs typeface="Noto Sans CJK JP Bold"/>
              </a:rPr>
              <a:t>파이썬에서</a:t>
            </a:r>
            <a:r>
              <a:rPr lang="ko-KR" altLang="en-US" sz="2400" dirty="0">
                <a:latin typeface="Noto Sans CJK JP Bold"/>
                <a:cs typeface="Noto Sans CJK JP Bold"/>
              </a:rPr>
              <a:t> 그래픽 프로그램을 개발하는 데 필요한 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③ IDLE</a:t>
            </a:r>
            <a:r>
              <a:rPr lang="ko-KR" altLang="en-US" sz="2400" dirty="0">
                <a:latin typeface="Noto Sans CJK JP Bold"/>
                <a:cs typeface="Noto Sans CJK JP Bold"/>
              </a:rPr>
              <a:t>의 파이썬 쉘에서는 파이썬 프로그램 명령을 직접 입력하고 실행할 수 있다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US" altLang="ko-KR" sz="2400" dirty="0">
                <a:latin typeface="Noto Sans CJK JP Bold"/>
                <a:cs typeface="Noto Sans CJK JP Bold"/>
              </a:rPr>
              <a:t>④ </a:t>
            </a:r>
            <a:r>
              <a:rPr lang="ko-KR" altLang="en-US" sz="2400" dirty="0">
                <a:latin typeface="Noto Sans CJK JP Bold"/>
                <a:cs typeface="Noto Sans CJK JP Bold"/>
              </a:rPr>
              <a:t>파이썬 프로그램 개발을 위한 통합 개발과 학습을 위한 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ko-KR" altLang="en-US" sz="2400" dirty="0">
              <a:latin typeface="Noto Sans CJK JP Bold"/>
              <a:cs typeface="Noto Sans CJK JP Bold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63A19A3-13EC-47B9-89E1-0A0004DB9A5D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108751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의외로 유명한 소스코드 작성시 사용하는 툴</a:t>
            </a:r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1D581BC-69A3-4E1F-89AD-45FC6E8CFFD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B603-CB99-4F18-8519-D227CFC9C8A1}"/>
              </a:ext>
            </a:extLst>
          </p:cNvPr>
          <p:cNvSpPr txBox="1"/>
          <p:nvPr/>
        </p:nvSpPr>
        <p:spPr>
          <a:xfrm>
            <a:off x="516702" y="1883269"/>
            <a:ext cx="1137049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⑴ 메모장 </a:t>
            </a:r>
            <a:endParaRPr lang="en-US" altLang="ko-KR" dirty="0">
              <a:latin typeface="WenQuanYi Micro Hei Mono"/>
              <a:cs typeface="WenQuanYi Micro Hei Mono"/>
            </a:endParaRP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en-US" altLang="ko-KR" sz="1800" dirty="0">
                <a:latin typeface="WenQuanYi Micro Hei Mono"/>
                <a:cs typeface="WenQuanYi Micro Hei Mono"/>
              </a:rPr>
              <a:t> -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기능은 뛰어나지 않지만 모든 컴퓨터에 설치되어 있기 때문  에 간단한 프로그램 작성하기 편리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⑵ </a:t>
            </a:r>
            <a:r>
              <a:rPr lang="ko-KR" altLang="en-US" sz="1800" dirty="0" err="1">
                <a:latin typeface="WenQuanYi Micro Hei Mono"/>
                <a:cs typeface="WenQuanYi Micro Hei Mono"/>
              </a:rPr>
              <a:t>서브라임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 텍스트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(Sublime Text) 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en-US" altLang="ko-KR" dirty="0">
                <a:latin typeface="WenQuanYi Micro Hei Mono"/>
                <a:cs typeface="WenQuanYi Micro Hei Mono"/>
              </a:rPr>
              <a:t> -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유료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/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무료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무료 버전으로도 기능이  막강하여 학교와 기업 등에서 많이 사용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⑶ 비주얼 스튜디오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(Visual Studio) :</a:t>
            </a:r>
          </a:p>
          <a:p>
            <a:pPr marL="298450" marR="219075" indent="-285750" algn="just">
              <a:lnSpc>
                <a:spcPts val="2590"/>
              </a:lnSpc>
              <a:spcBef>
                <a:spcPts val="425"/>
              </a:spcBef>
              <a:buFontTx/>
              <a:buChar char="-"/>
            </a:pPr>
            <a:r>
              <a:rPr lang="ko-KR" altLang="en-US" sz="1800" dirty="0">
                <a:latin typeface="WenQuanYi Micro Hei Mono"/>
                <a:cs typeface="WenQuanYi Micro Hei Mono"/>
              </a:rPr>
              <a:t>유료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/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무료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마이크로소프트사에서 개  발한 프로그램으로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C,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자바 등 기존 프로그래머들이 많이 사용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,</a:t>
            </a:r>
          </a:p>
          <a:p>
            <a:pPr marL="298450" marR="219075" indent="-285750" algn="just">
              <a:lnSpc>
                <a:spcPts val="2590"/>
              </a:lnSpc>
              <a:spcBef>
                <a:spcPts val="425"/>
              </a:spcBef>
              <a:buFontTx/>
              <a:buChar char="-"/>
            </a:pPr>
            <a:r>
              <a:rPr lang="ko-KR" altLang="en-US" sz="1800" dirty="0">
                <a:latin typeface="WenQuanYi Micro Hei Mono"/>
                <a:cs typeface="WenQuanYi Micro Hei Mono"/>
              </a:rPr>
              <a:t>무료 버전으로도 충분히 사용 가능</a:t>
            </a: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ko-KR" altLang="en-US" sz="1800" dirty="0">
                <a:latin typeface="WenQuanYi Micro Hei Mono"/>
                <a:cs typeface="WenQuanYi Micro Hei Mono"/>
              </a:rPr>
              <a:t>⑷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IDLE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의 텍스트 에디터</a:t>
            </a:r>
            <a:endParaRPr lang="en-US" altLang="ko-KR" sz="1800" dirty="0">
              <a:latin typeface="WenQuanYi Micro Hei Mono"/>
              <a:cs typeface="WenQuanYi Micro Hei Mono"/>
            </a:endParaRPr>
          </a:p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</a:pPr>
            <a:r>
              <a:rPr lang="en-US" altLang="ko-KR" dirty="0">
                <a:latin typeface="WenQuanYi Micro Hei Mono"/>
                <a:cs typeface="WenQuanYi Micro Hei Mono"/>
              </a:rPr>
              <a:t>-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앞 절에서 설치한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IDLE 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프로그램에 기본으로  내장된 텍스트 에디터로 파이썬 프로그래밍에 최적화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64555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개인적 취향 저격 </a:t>
            </a:r>
            <a:r>
              <a:rPr lang="en-US" altLang="ko-KR" dirty="0" err="1"/>
              <a:t>VScode</a:t>
            </a:r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1D581BC-69A3-4E1F-89AD-45FC6E8CFFD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7DCF44-19A3-463E-B003-933C440F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30" y="1752600"/>
            <a:ext cx="7339015" cy="4141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FEF54B-7519-4A93-A1F3-31EE1AD3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28" y="3215435"/>
            <a:ext cx="5490842" cy="33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64555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개인적 취향 저격 </a:t>
            </a:r>
            <a:r>
              <a:rPr lang="en-US" altLang="ko-KR" dirty="0" err="1"/>
              <a:t>VScode</a:t>
            </a:r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1D581BC-69A3-4E1F-89AD-45FC6E8CFFD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B603-CB99-4F18-8519-D227CFC9C8A1}"/>
              </a:ext>
            </a:extLst>
          </p:cNvPr>
          <p:cNvSpPr txBox="1"/>
          <p:nvPr/>
        </p:nvSpPr>
        <p:spPr>
          <a:xfrm>
            <a:off x="516702" y="1883269"/>
            <a:ext cx="11370498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sz="1800" dirty="0">
                <a:latin typeface="WenQuanYi Micro Hei Mono"/>
                <a:cs typeface="WenQuanYi Micro Hei Mono"/>
              </a:rPr>
              <a:t>간편하다</a:t>
            </a:r>
            <a:endParaRPr lang="en-US" altLang="ko-KR" sz="1800" dirty="0">
              <a:latin typeface="WenQuanYi Micro Hei Mono"/>
              <a:cs typeface="WenQuanYi Micro Hei Mono"/>
            </a:endParaRPr>
          </a:p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dirty="0">
                <a:latin typeface="WenQuanYi Micro Hei Mono"/>
                <a:cs typeface="WenQuanYi Micro Hei Mono"/>
              </a:rPr>
              <a:t>디버깅 가능</a:t>
            </a:r>
            <a:endParaRPr lang="en-US" altLang="ko-KR" dirty="0">
              <a:latin typeface="WenQuanYi Micro Hei Mono"/>
              <a:cs typeface="WenQuanYi Micro Hei Mono"/>
            </a:endParaRPr>
          </a:p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dirty="0">
                <a:latin typeface="WenQuanYi Micro Hei Mono"/>
                <a:cs typeface="WenQuanYi Micro Hei Mono"/>
              </a:rPr>
              <a:t>언어별 확장 플러그인이 존재</a:t>
            </a:r>
            <a:endParaRPr lang="en-US" altLang="ko-KR" dirty="0">
              <a:latin typeface="WenQuanYi Micro Hei Mono"/>
              <a:cs typeface="WenQuanYi Micro Hei Mono"/>
            </a:endParaRPr>
          </a:p>
          <a:p>
            <a:pPr marL="355600" marR="219075" indent="-342900" algn="just">
              <a:lnSpc>
                <a:spcPts val="2590"/>
              </a:lnSpc>
              <a:spcBef>
                <a:spcPts val="425"/>
              </a:spcBef>
              <a:buAutoNum type="arabicPeriod"/>
            </a:pPr>
            <a:r>
              <a:rPr lang="ko-KR" altLang="en-US" dirty="0">
                <a:latin typeface="WenQuanYi Micro Hei Mono"/>
                <a:cs typeface="WenQuanYi Micro Hei Mono"/>
              </a:rPr>
              <a:t>현재 인기있는 뜨거운 </a:t>
            </a:r>
            <a:r>
              <a:rPr lang="en-US" altLang="ko-KR" dirty="0">
                <a:latin typeface="WenQuanYi Micro Hei Mono"/>
                <a:cs typeface="WenQuanYi Micro Hei Mono"/>
              </a:rPr>
              <a:t>IDE</a:t>
            </a:r>
          </a:p>
          <a:p>
            <a:pPr marL="12700" marR="219075" algn="just">
              <a:lnSpc>
                <a:spcPts val="2590"/>
              </a:lnSpc>
              <a:spcBef>
                <a:spcPts val="425"/>
              </a:spcBef>
            </a:pPr>
            <a:endParaRPr lang="ko-KR" altLang="en-US" sz="1800" dirty="0">
              <a:latin typeface="WenQuanYi Micro Hei Mono"/>
              <a:cs typeface="WenQuanYi Micro Hei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21C12-E70A-4D33-A8C2-095C8F7E6D3C}"/>
              </a:ext>
            </a:extLst>
          </p:cNvPr>
          <p:cNvSpPr txBox="1"/>
          <p:nvPr/>
        </p:nvSpPr>
        <p:spPr>
          <a:xfrm>
            <a:off x="516702" y="3844869"/>
            <a:ext cx="314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https://code.visualstudio.com/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EF54B-7519-4A93-A1F3-31EE1AD3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21473"/>
            <a:ext cx="6938642" cy="42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5449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IDE </a:t>
            </a:r>
            <a:r>
              <a:rPr lang="ko-KR" altLang="en-US" dirty="0"/>
              <a:t>구성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4740" y="1721523"/>
            <a:ext cx="217741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 err="1">
                <a:latin typeface="WenQuanYi Micro Hei Mono"/>
                <a:cs typeface="WenQuanYi Micro Hei Mono"/>
              </a:rPr>
              <a:t>Vscode</a:t>
            </a:r>
            <a:endParaRPr lang="en-US" sz="2400" dirty="0">
              <a:latin typeface="WenQuanYi Micro Hei Mono"/>
              <a:cs typeface="WenQuanYi Micro Hei Mono"/>
            </a:endParaRPr>
          </a:p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endParaRPr lang="en-US" sz="2400" dirty="0">
              <a:latin typeface="WenQuanYi Micro Hei Mono"/>
              <a:cs typeface="WenQuanYi Micro Hei Mono"/>
            </a:endParaRPr>
          </a:p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>
                <a:latin typeface="WenQuanYi Micro Hei Mono"/>
                <a:cs typeface="WenQuanYi Micro Hei Mono"/>
              </a:rPr>
              <a:t>print(“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hello”</a:t>
            </a:r>
            <a:r>
              <a:rPr lang="en-US" sz="2400" dirty="0">
                <a:latin typeface="WenQuanYi Micro Hei Mono"/>
                <a:cs typeface="WenQuanYi Micro Hei Mono"/>
              </a:rPr>
              <a:t>)</a:t>
            </a: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C180AD0-BDF9-44A5-9A8E-6958E488BB41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CFCB20-0245-4ACB-91D0-7A3E95F8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21523"/>
            <a:ext cx="5867400" cy="48043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63B82-0EF2-4172-9176-542AED930E59}"/>
              </a:ext>
            </a:extLst>
          </p:cNvPr>
          <p:cNvSpPr/>
          <p:nvPr/>
        </p:nvSpPr>
        <p:spPr>
          <a:xfrm>
            <a:off x="7315200" y="1721523"/>
            <a:ext cx="3429000" cy="21646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0BC2F4-F94D-424C-BB80-60B9D988E746}"/>
              </a:ext>
            </a:extLst>
          </p:cNvPr>
          <p:cNvSpPr/>
          <p:nvPr/>
        </p:nvSpPr>
        <p:spPr>
          <a:xfrm>
            <a:off x="7315200" y="4060181"/>
            <a:ext cx="3429000" cy="21646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C84AB5-E0C0-4C7C-8C55-48C9B743DA4F}"/>
              </a:ext>
            </a:extLst>
          </p:cNvPr>
          <p:cNvSpPr/>
          <p:nvPr/>
        </p:nvSpPr>
        <p:spPr>
          <a:xfrm>
            <a:off x="4876800" y="1721523"/>
            <a:ext cx="2177415" cy="37283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ACE89-112C-4ECB-886B-2400999E43FC}"/>
              </a:ext>
            </a:extLst>
          </p:cNvPr>
          <p:cNvSpPr txBox="1"/>
          <p:nvPr/>
        </p:nvSpPr>
        <p:spPr>
          <a:xfrm>
            <a:off x="554802" y="3886200"/>
            <a:ext cx="1959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영역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및 확장 영역</a:t>
            </a:r>
          </a:p>
          <a:p>
            <a:endParaRPr lang="en-US" altLang="ko-KR" dirty="0"/>
          </a:p>
          <a:p>
            <a:r>
              <a:rPr lang="ko-KR" altLang="en-US" dirty="0"/>
              <a:t>쉘 영역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B39142-DF8F-4B5D-AAD7-C4431DABB47E}"/>
              </a:ext>
            </a:extLst>
          </p:cNvPr>
          <p:cNvCxnSpPr>
            <a:cxnSpLocks/>
          </p:cNvCxnSpPr>
          <p:nvPr/>
        </p:nvCxnSpPr>
        <p:spPr>
          <a:xfrm flipV="1">
            <a:off x="2242185" y="2582854"/>
            <a:ext cx="4888230" cy="147732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AFD938-4CB7-44C5-B437-78F70C556BA0}"/>
              </a:ext>
            </a:extLst>
          </p:cNvPr>
          <p:cNvCxnSpPr>
            <a:cxnSpLocks/>
          </p:cNvCxnSpPr>
          <p:nvPr/>
        </p:nvCxnSpPr>
        <p:spPr>
          <a:xfrm>
            <a:off x="2743200" y="4601528"/>
            <a:ext cx="19050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248C37-31A1-4522-862D-87E9D54976E2}"/>
              </a:ext>
            </a:extLst>
          </p:cNvPr>
          <p:cNvCxnSpPr>
            <a:cxnSpLocks/>
          </p:cNvCxnSpPr>
          <p:nvPr/>
        </p:nvCxnSpPr>
        <p:spPr>
          <a:xfrm>
            <a:off x="1752600" y="5105400"/>
            <a:ext cx="5377815" cy="7994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8877"/>
            <a:ext cx="74461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파이썬</a:t>
            </a:r>
            <a:r>
              <a:rPr lang="ko-KR" altLang="en-US" spc="-1140" dirty="0"/>
              <a:t> </a:t>
            </a:r>
            <a:r>
              <a:rPr lang="ko-KR" altLang="en-US" dirty="0"/>
              <a:t>프로그램 </a:t>
            </a:r>
            <a:r>
              <a:rPr lang="ko-KR" altLang="en-US" spc="-1135" dirty="0"/>
              <a:t>  </a:t>
            </a:r>
            <a:r>
              <a:rPr lang="ko-KR" altLang="en-US"/>
              <a:t>작성 및 실행</a:t>
            </a:r>
            <a:endParaRPr lang="ko-KR" alt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54802" y="2320632"/>
            <a:ext cx="4779198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 err="1">
                <a:latin typeface="WenQuanYi Micro Hei Mono"/>
                <a:cs typeface="WenQuanYi Micro Hei Mono"/>
              </a:rPr>
              <a:t>Vscode</a:t>
            </a:r>
            <a:endParaRPr lang="en-US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무료임 가벼움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확장성이 높음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대부분의 언어 수용 가능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요즘 대세임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(2018 ~)</a:t>
            </a:r>
          </a:p>
          <a:p>
            <a:pPr marL="354964" indent="-34290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227965" algn="l"/>
              </a:tabLst>
            </a:pPr>
            <a:endParaRPr lang="en-US" sz="2400" dirty="0">
              <a:latin typeface="WenQuanYi Micro Hei Mono"/>
              <a:cs typeface="WenQuanYi Micro Hei Mono"/>
            </a:endParaRPr>
          </a:p>
          <a:p>
            <a:pPr marL="12064">
              <a:lnSpc>
                <a:spcPct val="100000"/>
              </a:lnSpc>
              <a:spcBef>
                <a:spcPts val="100"/>
              </a:spcBef>
              <a:tabLst>
                <a:tab pos="227965" algn="l"/>
              </a:tabLst>
            </a:pPr>
            <a:r>
              <a:rPr lang="en-US" sz="2400" dirty="0">
                <a:latin typeface="WenQuanYi Micro Hei Mono"/>
                <a:cs typeface="WenQuanYi Micro Hei Mono"/>
              </a:rPr>
              <a:t>Python example</a:t>
            </a:r>
          </a:p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lang="en-US" sz="2400" dirty="0">
                <a:latin typeface="WenQuanYi Micro Hei Mono"/>
                <a:cs typeface="WenQuanYi Micro Hei Mono"/>
              </a:rPr>
              <a:t>print(“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hello”</a:t>
            </a:r>
            <a:r>
              <a:rPr lang="en-US" sz="2400" dirty="0">
                <a:latin typeface="WenQuanYi Micro Hei Mono"/>
                <a:cs typeface="WenQuanYi Micro Hei Mono"/>
              </a:rPr>
              <a:t>)</a:t>
            </a: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C180AD0-BDF9-44A5-9A8E-6958E488BB41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CFCB20-0245-4ACB-91D0-7A3E95F8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886601"/>
            <a:ext cx="5867400" cy="48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418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6961"/>
            <a:ext cx="9869170" cy="1389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25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파이썬 프로그램 소스 파일의 파일 확장자는 무엇인가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 marL="12065" marR="5080">
              <a:lnSpc>
                <a:spcPct val="125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① .</a:t>
            </a:r>
            <a:r>
              <a:rPr lang="en-US" altLang="ko-KR" sz="2400" dirty="0" err="1">
                <a:latin typeface="Noto Sans CJK JP Bold"/>
                <a:cs typeface="Noto Sans CJK JP Bold"/>
              </a:rPr>
              <a:t>pyth</a:t>
            </a:r>
            <a:r>
              <a:rPr lang="en-US" altLang="ko-KR" sz="2400" dirty="0">
                <a:latin typeface="Noto Sans CJK JP Bold"/>
                <a:cs typeface="Noto Sans CJK JP Bold"/>
              </a:rPr>
              <a:t>	② .</a:t>
            </a:r>
            <a:r>
              <a:rPr lang="en-US" altLang="ko-KR" sz="2400" dirty="0" err="1">
                <a:latin typeface="Noto Sans CJK JP Bold"/>
                <a:cs typeface="Noto Sans CJK JP Bold"/>
              </a:rPr>
              <a:t>py</a:t>
            </a:r>
            <a:r>
              <a:rPr lang="en-US" altLang="ko-KR" sz="2400" dirty="0">
                <a:latin typeface="Noto Sans CJK JP Bold"/>
                <a:cs typeface="Noto Sans CJK JP Bold"/>
              </a:rPr>
              <a:t>		③ .</a:t>
            </a:r>
            <a:r>
              <a:rPr lang="en-US" altLang="ko-KR" sz="2400" dirty="0" err="1">
                <a:latin typeface="Noto Sans CJK JP Bold"/>
                <a:cs typeface="Noto Sans CJK JP Bold"/>
              </a:rPr>
              <a:t>hwp</a:t>
            </a:r>
            <a:r>
              <a:rPr lang="en-US" altLang="ko-KR" sz="2400" dirty="0">
                <a:latin typeface="Noto Sans CJK JP Bold"/>
                <a:cs typeface="Noto Sans CJK JP Bold"/>
              </a:rPr>
              <a:t>	④ .txt</a:t>
            </a:r>
          </a:p>
          <a:p>
            <a:pPr marL="12065" marR="5080">
              <a:lnSpc>
                <a:spcPct val="125000"/>
              </a:lnSpc>
              <a:spcBef>
                <a:spcPts val="100"/>
              </a:spcBef>
              <a:tabLst>
                <a:tab pos="355600" algn="l"/>
              </a:tabLst>
            </a:pPr>
            <a:endParaRPr lang="ko-KR" altLang="en-US" sz="2400" dirty="0">
              <a:latin typeface="Noto Sans CJK JP Bold"/>
              <a:cs typeface="Noto Sans CJK JP Bold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D5737-D7AD-40D1-8E19-B715EFBA3080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0" y="2438400"/>
            <a:ext cx="3322320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개요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프로그램 설치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파이썬 쉘 사용법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프로그램 작성 및 실행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65FD689-7C7A-4AE0-9F81-E440A8B5B2AA}"/>
              </a:ext>
            </a:extLst>
          </p:cNvPr>
          <p:cNvSpPr txBox="1">
            <a:spLocks/>
          </p:cNvSpPr>
          <p:nvPr/>
        </p:nvSpPr>
        <p:spPr>
          <a:xfrm>
            <a:off x="554802" y="450927"/>
            <a:ext cx="5769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pc="-240" dirty="0">
                <a:latin typeface="Noto Sans CJK JP Bold"/>
                <a:cs typeface="Noto Sans CJK JP Bold"/>
              </a:rPr>
              <a:t>Hello,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49794-E30E-4419-8470-AD97ED0F502F}"/>
              </a:ext>
            </a:extLst>
          </p:cNvPr>
          <p:cNvSpPr txBox="1"/>
          <p:nvPr/>
        </p:nvSpPr>
        <p:spPr>
          <a:xfrm>
            <a:off x="762000" y="3349673"/>
            <a:ext cx="487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"Life is short (</a:t>
            </a:r>
            <a:r>
              <a:rPr lang="en-US" altLang="ko-KR" b="1" i="0" u="none" strike="noStrike" dirty="0">
                <a:solidFill>
                  <a:srgbClr val="0275D8"/>
                </a:solidFill>
                <a:effectLst/>
                <a:latin typeface="Open Sans"/>
                <a:hlinkClick r:id="rId2" tooltip="프로그래머"/>
              </a:rPr>
              <a:t>You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 need Python)“</a:t>
            </a:r>
          </a:p>
          <a:p>
            <a:br>
              <a:rPr lang="en-US" altLang="ko-KR" dirty="0"/>
            </a:b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인생은 짧으니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당신은 </a:t>
            </a:r>
            <a:r>
              <a:rPr lang="ko-KR" altLang="en-US" b="1" i="0" dirty="0" err="1">
                <a:solidFill>
                  <a:srgbClr val="373A3C"/>
                </a:solidFill>
                <a:effectLst/>
                <a:latin typeface="Open Sans"/>
              </a:rPr>
              <a:t>파이썬이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 필요하다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br>
              <a:rPr lang="ko-KR" altLang="en-US" dirty="0"/>
            </a:b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- Bruce Eckel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7916"/>
            <a:ext cx="3079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파이썬이란</a:t>
            </a:r>
            <a:r>
              <a:rPr spc="-240" dirty="0">
                <a:latin typeface="Noto Sans CJK JP Bold"/>
                <a:cs typeface="Noto Sans CJK JP Bold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76400"/>
            <a:ext cx="11658600" cy="49295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창시자는 귀도 반 </a:t>
            </a:r>
            <a:r>
              <a:rPr lang="ko-KR" altLang="en-US" sz="2400" dirty="0" err="1">
                <a:latin typeface="WenQuanYi Micro Hei Mono"/>
                <a:cs typeface="WenQuanYi Micro Hei Mono"/>
              </a:rPr>
              <a:t>로섬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(Guido van Rossum)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이 </a:t>
            </a:r>
            <a:r>
              <a:rPr lang="ko-KR" altLang="en-US" sz="2400" dirty="0">
                <a:solidFill>
                  <a:srgbClr val="FF0000"/>
                </a:solidFill>
                <a:latin typeface="WenQuanYi Micro Hei Mono"/>
                <a:cs typeface="WenQuanYi Micro Hei Mono"/>
              </a:rPr>
              <a:t>심심한 김에 만든 프로그래밍 언어</a:t>
            </a:r>
            <a:endParaRPr lang="en-US" altLang="ko-KR" sz="2400" dirty="0">
              <a:solidFill>
                <a:srgbClr val="FF0000"/>
              </a:solidFill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미국 공과 대학교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(MIT)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에서 프로그래밍 입문 수업으로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Python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을 많이 사용하기도 한다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문법이 매우 쉬움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)</a:t>
            </a: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앱과 웹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과학 연산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사물 인터넷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(IOT), 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게임 등의  프로그램 개발하는 강력한 도구</a:t>
            </a:r>
            <a:endParaRPr lang="en-US" altLang="ko-KR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풍부한 라이브러리와 프레임워크로 </a:t>
            </a:r>
            <a:r>
              <a:rPr lang="ko-KR" altLang="en-US" sz="2400" dirty="0" err="1">
                <a:latin typeface="WenQuanYi Micro Hei Mono"/>
                <a:cs typeface="WenQuanYi Micro Hei Mono"/>
              </a:rPr>
              <a:t>머신러닝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딥러닝 등 인공지능 개발을 위한 언어로서 각광</a:t>
            </a: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  <a:tab pos="6638925" algn="l"/>
              </a:tabLst>
            </a:pPr>
            <a:endParaRPr sz="2400" dirty="0">
              <a:latin typeface="WenQuanYi Micro Hei Mono"/>
              <a:cs typeface="WenQuanYi Micro Hei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2013927"/>
            <a:ext cx="10019030" cy="363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95"/>
              </a:spcBef>
              <a:buFont typeface="Noto Sans CJK JP Bold"/>
              <a:buAutoNum type="arabicPeriod"/>
              <a:tabLst>
                <a:tab pos="41084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직관적이고</a:t>
            </a:r>
            <a:r>
              <a:rPr sz="2800" spc="-680" dirty="0">
                <a:latin typeface="WenQuanYi Micro Hei Mono"/>
                <a:cs typeface="WenQuanYi Micro Hei Mono"/>
              </a:rPr>
              <a:t> </a:t>
            </a:r>
            <a:r>
              <a:rPr sz="2800" spc="-105" dirty="0">
                <a:latin typeface="WenQuanYi Micro Hei Mono"/>
                <a:cs typeface="WenQuanYi Micro Hei Mono"/>
              </a:rPr>
              <a:t>쉽다</a:t>
            </a:r>
            <a:r>
              <a:rPr sz="2800" spc="-105" dirty="0">
                <a:latin typeface="Noto Sans CJK JP Bold"/>
                <a:cs typeface="Noto Sans CJK JP Bold"/>
              </a:rPr>
              <a:t>.</a:t>
            </a:r>
            <a:endParaRPr sz="2800">
              <a:latin typeface="Noto Sans CJK JP Bold"/>
              <a:cs typeface="Noto Sans CJK JP Bold"/>
            </a:endParaRPr>
          </a:p>
          <a:p>
            <a:pPr marL="388620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WenQuanYi Micro Hei Mono"/>
                <a:cs typeface="WenQuanYi Micro Hei Mono"/>
              </a:rPr>
              <a:t>아주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간단한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영어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문장을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읽듯이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보고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쉽게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이해할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수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있도록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구성</a:t>
            </a:r>
            <a:endParaRPr sz="2000">
              <a:latin typeface="WenQuanYi Micro Hei Mono"/>
              <a:cs typeface="WenQuanYi Micro Hei Mono"/>
            </a:endParaRPr>
          </a:p>
          <a:p>
            <a:pPr marL="410209" indent="-398145">
              <a:lnSpc>
                <a:spcPct val="100000"/>
              </a:lnSpc>
              <a:spcBef>
                <a:spcPts val="1170"/>
              </a:spcBef>
              <a:buFont typeface="Noto Sans CJK JP Bold"/>
              <a:buAutoNum type="arabicPeriod" startAt="2"/>
              <a:tabLst>
                <a:tab pos="410845" algn="l"/>
              </a:tabLst>
            </a:pPr>
            <a:r>
              <a:rPr sz="2800" spc="-55" dirty="0">
                <a:latin typeface="WenQuanYi Micro Hei Mono"/>
                <a:cs typeface="WenQuanYi Micro Hei Mono"/>
              </a:rPr>
              <a:t>널리쓰인다</a:t>
            </a:r>
            <a:r>
              <a:rPr sz="2800" spc="-55" dirty="0">
                <a:latin typeface="Noto Sans CJK JP Bold"/>
                <a:cs typeface="Noto Sans CJK JP Bold"/>
              </a:rPr>
              <a:t>.</a:t>
            </a:r>
            <a:endParaRPr sz="2800">
              <a:latin typeface="Noto Sans CJK JP Bold"/>
              <a:cs typeface="Noto Sans CJK JP Bold"/>
            </a:endParaRPr>
          </a:p>
          <a:p>
            <a:pPr marL="368935" marR="5080" indent="19050">
              <a:lnSpc>
                <a:spcPct val="149000"/>
              </a:lnSpc>
              <a:spcBef>
                <a:spcPts val="620"/>
              </a:spcBef>
            </a:pPr>
            <a:r>
              <a:rPr sz="2000" spc="-70" dirty="0">
                <a:latin typeface="WenQuanYi Micro Hei Mono"/>
                <a:cs typeface="WenQuanYi Micro Hei Mono"/>
              </a:rPr>
              <a:t>구글</a:t>
            </a:r>
            <a:r>
              <a:rPr sz="2000" spc="-70" dirty="0">
                <a:latin typeface="Noto Sans CJK JP Bold"/>
                <a:cs typeface="Noto Sans CJK JP Bold"/>
              </a:rPr>
              <a:t>, </a:t>
            </a:r>
            <a:r>
              <a:rPr sz="2000" spc="-50" dirty="0">
                <a:latin typeface="WenQuanYi Micro Hei Mono"/>
                <a:cs typeface="WenQuanYi Micro Hei Mono"/>
              </a:rPr>
              <a:t>아마존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35" dirty="0">
                <a:latin typeface="WenQuanYi Micro Hei Mono"/>
                <a:cs typeface="WenQuanYi Micro Hei Mono"/>
              </a:rPr>
              <a:t>핀터레스트</a:t>
            </a:r>
            <a:r>
              <a:rPr sz="2000" spc="-35" dirty="0">
                <a:latin typeface="Noto Sans CJK JP Bold"/>
                <a:cs typeface="Noto Sans CJK JP Bold"/>
              </a:rPr>
              <a:t>, </a:t>
            </a:r>
            <a:r>
              <a:rPr sz="2000" spc="-35" dirty="0">
                <a:latin typeface="WenQuanYi Micro Hei Mono"/>
                <a:cs typeface="WenQuanYi Micro Hei Mono"/>
              </a:rPr>
              <a:t>인스타그램</a:t>
            </a:r>
            <a:r>
              <a:rPr sz="2000" spc="-35" dirty="0">
                <a:latin typeface="Noto Sans CJK JP Bold"/>
                <a:cs typeface="Noto Sans CJK JP Bold"/>
              </a:rPr>
              <a:t>, </a:t>
            </a:r>
            <a:r>
              <a:rPr sz="2000" spc="-105" dirty="0">
                <a:latin typeface="Noto Sans CJK JP Bold"/>
                <a:cs typeface="Noto Sans CJK JP Bold"/>
              </a:rPr>
              <a:t>IBM, </a:t>
            </a:r>
            <a:r>
              <a:rPr sz="2000" spc="-50" dirty="0">
                <a:latin typeface="WenQuanYi Micro Hei Mono"/>
                <a:cs typeface="WenQuanYi Micro Hei Mono"/>
              </a:rPr>
              <a:t>디즈니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70" dirty="0">
                <a:latin typeface="WenQuanYi Micro Hei Mono"/>
                <a:cs typeface="WenQuanYi Micro Hei Mono"/>
              </a:rPr>
              <a:t>야후</a:t>
            </a:r>
            <a:r>
              <a:rPr sz="2000" spc="-70" dirty="0">
                <a:latin typeface="Noto Sans CJK JP Bold"/>
                <a:cs typeface="Noto Sans CJK JP Bold"/>
              </a:rPr>
              <a:t>, </a:t>
            </a:r>
            <a:r>
              <a:rPr sz="2000" spc="-50" dirty="0">
                <a:latin typeface="WenQuanYi Micro Hei Mono"/>
                <a:cs typeface="WenQuanYi Micro Hei Mono"/>
              </a:rPr>
              <a:t>유튜브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50" dirty="0">
                <a:latin typeface="WenQuanYi Micro Hei Mono"/>
                <a:cs typeface="WenQuanYi Micro Hei Mono"/>
              </a:rPr>
              <a:t>노키아</a:t>
            </a:r>
            <a:r>
              <a:rPr sz="2000" spc="-50" dirty="0">
                <a:latin typeface="Noto Sans CJK JP Bold"/>
                <a:cs typeface="Noto Sans CJK JP Bold"/>
              </a:rPr>
              <a:t>, </a:t>
            </a:r>
            <a:r>
              <a:rPr sz="2000" spc="-15" dirty="0">
                <a:latin typeface="Noto Sans CJK JP Bold"/>
                <a:cs typeface="Noto Sans CJK JP Bold"/>
              </a:rPr>
              <a:t>NASA </a:t>
            </a:r>
            <a:r>
              <a:rPr sz="2000" dirty="0">
                <a:latin typeface="WenQuanYi Micro Hei Mono"/>
                <a:cs typeface="WenQuanYi Micro Hei Mono"/>
              </a:rPr>
              <a:t>등과  </a:t>
            </a:r>
            <a:r>
              <a:rPr sz="2000" spc="-50" dirty="0">
                <a:latin typeface="WenQuanYi Micro Hei Mono"/>
                <a:cs typeface="WenQuanYi Micro Hei Mono"/>
              </a:rPr>
              <a:t>네이버</a:t>
            </a:r>
            <a:r>
              <a:rPr sz="2000" spc="-50" dirty="0">
                <a:latin typeface="Noto Sans CJK JP Bold"/>
                <a:cs typeface="Noto Sans CJK JP Bold"/>
              </a:rPr>
              <a:t>,</a:t>
            </a:r>
            <a:r>
              <a:rPr sz="2000" spc="215" dirty="0">
                <a:latin typeface="Noto Sans CJK JP Bold"/>
                <a:cs typeface="Noto Sans CJK JP Bold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카카오톡의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주력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언어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중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하나</a:t>
            </a:r>
            <a:endParaRPr sz="2000">
              <a:latin typeface="WenQuanYi Micro Hei Mono"/>
              <a:cs typeface="WenQuanYi Micro Hei Mono"/>
            </a:endParaRPr>
          </a:p>
          <a:p>
            <a:pPr marL="410209" indent="-398145">
              <a:lnSpc>
                <a:spcPct val="100000"/>
              </a:lnSpc>
              <a:spcBef>
                <a:spcPts val="985"/>
              </a:spcBef>
              <a:buFont typeface="Noto Sans CJK JP Bold"/>
              <a:buAutoNum type="arabicPeriod" startAt="3"/>
              <a:tabLst>
                <a:tab pos="41084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개발 환경이</a:t>
            </a:r>
            <a:r>
              <a:rPr sz="2800" spc="-1365" dirty="0">
                <a:latin typeface="WenQuanYi Micro Hei Mono"/>
                <a:cs typeface="WenQuanYi Micro Hei Mono"/>
              </a:rPr>
              <a:t> </a:t>
            </a:r>
            <a:r>
              <a:rPr sz="2800" spc="-105" dirty="0">
                <a:latin typeface="WenQuanYi Micro Hei Mono"/>
                <a:cs typeface="WenQuanYi Micro Hei Mono"/>
              </a:rPr>
              <a:t>좋다</a:t>
            </a:r>
            <a:r>
              <a:rPr sz="2800" spc="-105" dirty="0">
                <a:latin typeface="Noto Sans CJK JP Bold"/>
                <a:cs typeface="Noto Sans CJK JP Bold"/>
              </a:rPr>
              <a:t>.</a:t>
            </a:r>
            <a:endParaRPr sz="2800">
              <a:latin typeface="Noto Sans CJK JP Bold"/>
              <a:cs typeface="Noto Sans CJK JP Bold"/>
            </a:endParaRPr>
          </a:p>
          <a:p>
            <a:pPr marL="388620">
              <a:lnSpc>
                <a:spcPct val="100000"/>
              </a:lnSpc>
              <a:spcBef>
                <a:spcPts val="1800"/>
              </a:spcBef>
            </a:pPr>
            <a:r>
              <a:rPr sz="2000" spc="-70" dirty="0">
                <a:latin typeface="WenQuanYi Micro Hei Mono"/>
                <a:cs typeface="WenQuanYi Micro Hei Mono"/>
              </a:rPr>
              <a:t>게임</a:t>
            </a:r>
            <a:r>
              <a:rPr sz="2000" spc="-70" dirty="0">
                <a:latin typeface="Noto Sans CJK JP Bold"/>
                <a:cs typeface="Noto Sans CJK JP Bold"/>
              </a:rPr>
              <a:t>,</a:t>
            </a:r>
            <a:r>
              <a:rPr sz="2000" spc="229" dirty="0">
                <a:latin typeface="Noto Sans CJK JP Bold"/>
                <a:cs typeface="Noto Sans CJK JP Bold"/>
              </a:rPr>
              <a:t> </a:t>
            </a:r>
            <a:r>
              <a:rPr sz="2000" spc="-40" dirty="0">
                <a:latin typeface="WenQuanYi Micro Hei Mono"/>
                <a:cs typeface="WenQuanYi Micro Hei Mono"/>
              </a:rPr>
              <a:t>인공지능</a:t>
            </a:r>
            <a:r>
              <a:rPr sz="2000" spc="-40" dirty="0">
                <a:latin typeface="Noto Sans CJK JP Bold"/>
                <a:cs typeface="Noto Sans CJK JP Bold"/>
              </a:rPr>
              <a:t>,</a:t>
            </a:r>
            <a:r>
              <a:rPr sz="2000" spc="220" dirty="0">
                <a:latin typeface="Noto Sans CJK JP Bold"/>
                <a:cs typeface="Noto Sans CJK JP Bold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수치해석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등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다양한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라이브러리와</a:t>
            </a:r>
            <a:r>
              <a:rPr sz="2000" spc="-53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커뮤니티</a:t>
            </a:r>
            <a:r>
              <a:rPr sz="2000" spc="-520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활성화</a:t>
            </a:r>
            <a:endParaRPr sz="2000">
              <a:latin typeface="WenQuanYi Micro Hei Mono"/>
              <a:cs typeface="WenQuanYi Micro Hei Mon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F527BA5-5CD9-4CDC-9839-788B6C921242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FED1EB7-2445-4456-9B8C-76F2C7BCF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802" y="450927"/>
            <a:ext cx="37885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파이썬</a:t>
            </a:r>
            <a:r>
              <a:rPr lang="ko-KR" altLang="en-US" dirty="0"/>
              <a:t> 특징</a:t>
            </a:r>
            <a:endParaRPr spc="-24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4418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1053"/>
            <a:ext cx="9646920" cy="471090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Q. </a:t>
            </a:r>
            <a:r>
              <a:rPr lang="ko-KR" altLang="en-US" sz="2400" dirty="0">
                <a:latin typeface="Noto Sans CJK JP Bold"/>
                <a:cs typeface="Noto Sans CJK JP Bold"/>
              </a:rPr>
              <a:t>다음 중 파이썬 프로그래밍의 특징이 아닌 것은</a:t>
            </a:r>
            <a:r>
              <a:rPr lang="en-US" altLang="ko-KR" sz="2400" dirty="0">
                <a:latin typeface="Noto Sans CJK JP Bold"/>
                <a:cs typeface="Noto Sans CJK JP Bold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① </a:t>
            </a:r>
            <a:r>
              <a:rPr lang="ko-KR" altLang="en-US" sz="2400" dirty="0">
                <a:latin typeface="Noto Sans CJK JP Bold"/>
                <a:cs typeface="Noto Sans CJK JP Bold"/>
              </a:rPr>
              <a:t>구글을 포함한 많은 기업들과 기관에서 사용하고 있다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② </a:t>
            </a:r>
            <a:r>
              <a:rPr lang="ko-KR" altLang="en-US" sz="2400" dirty="0">
                <a:latin typeface="Noto Sans CJK JP Bold"/>
                <a:cs typeface="Noto Sans CJK JP Bold"/>
              </a:rPr>
              <a:t>코딩을 시작하기에 좋은 언어이다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③ </a:t>
            </a:r>
            <a:r>
              <a:rPr lang="ko-KR" altLang="en-US" sz="2400" dirty="0">
                <a:latin typeface="Noto Sans CJK JP Bold"/>
                <a:cs typeface="Noto Sans CJK JP Bold"/>
              </a:rPr>
              <a:t>네덜란드의 귀도 반 </a:t>
            </a:r>
            <a:r>
              <a:rPr lang="ko-KR" altLang="en-US" sz="2400" dirty="0" err="1">
                <a:latin typeface="Noto Sans CJK JP Bold"/>
                <a:cs typeface="Noto Sans CJK JP Bold"/>
              </a:rPr>
              <a:t>로섬이</a:t>
            </a:r>
            <a:r>
              <a:rPr lang="ko-KR" altLang="en-US" sz="2400" dirty="0">
                <a:latin typeface="Noto Sans CJK JP Bold"/>
                <a:cs typeface="Noto Sans CJK JP Bold"/>
              </a:rPr>
              <a:t> 개발한 언어이다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endParaRPr lang="en-US" altLang="ko-KR" sz="2400" dirty="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lang="en-US" altLang="ko-KR" sz="2400" dirty="0">
                <a:latin typeface="Noto Sans CJK JP Bold"/>
                <a:cs typeface="Noto Sans CJK JP Bold"/>
              </a:rPr>
              <a:t>④ </a:t>
            </a:r>
            <a:r>
              <a:rPr lang="ko-KR" altLang="en-US" sz="2400" dirty="0">
                <a:latin typeface="Noto Sans CJK JP Bold"/>
                <a:cs typeface="Noto Sans CJK JP Bold"/>
              </a:rPr>
              <a:t>다른 언어에 비해 구조가 다소 복잡하지만 성능이 우수하다</a:t>
            </a:r>
            <a:r>
              <a:rPr lang="en-US" altLang="ko-KR" sz="2400" dirty="0">
                <a:latin typeface="Noto Sans CJK JP Bold"/>
                <a:cs typeface="Noto Sans CJK JP Bold"/>
              </a:rPr>
              <a:t>.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712A24C-2E21-4088-9762-6167D7F4D590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556702"/>
            <a:ext cx="7226300" cy="1739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프로그램 다운로드</a:t>
            </a:r>
            <a:r>
              <a:rPr sz="2400" spc="-11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받기</a:t>
            </a:r>
            <a:endParaRPr sz="2400">
              <a:latin typeface="WenQuanYi Micro Hei Mono"/>
              <a:cs typeface="WenQuanYi Micro Hei Mono"/>
            </a:endParaRPr>
          </a:p>
          <a:p>
            <a:pPr marL="228600">
              <a:lnSpc>
                <a:spcPct val="100000"/>
              </a:lnSpc>
              <a:spcBef>
                <a:spcPts val="1620"/>
              </a:spcBef>
            </a:pPr>
            <a:r>
              <a:rPr sz="24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Noto Sans CJK JP Bold"/>
                <a:cs typeface="Noto Sans CJK JP Bold"/>
                <a:hlinkClick r:id="rId2"/>
              </a:rPr>
              <a:t>http://python.org</a:t>
            </a:r>
            <a:endParaRPr sz="2400">
              <a:latin typeface="Noto Sans CJK JP Bold"/>
              <a:cs typeface="Noto Sans CJK JP Bold"/>
            </a:endParaRPr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0" dirty="0">
                <a:latin typeface="Noto Sans CJK JP Bold"/>
                <a:cs typeface="Noto Sans CJK JP Bold"/>
              </a:rPr>
              <a:t>Downloads </a:t>
            </a:r>
            <a:r>
              <a:rPr sz="2400" spc="265" dirty="0">
                <a:latin typeface="Noto Sans CJK JP Bold"/>
                <a:cs typeface="Noto Sans CJK JP Bold"/>
              </a:rPr>
              <a:t>&gt; </a:t>
            </a:r>
            <a:r>
              <a:rPr sz="2400" spc="-135" dirty="0">
                <a:latin typeface="Noto Sans CJK JP Bold"/>
                <a:cs typeface="Noto Sans CJK JP Bold"/>
              </a:rPr>
              <a:t>Download </a:t>
            </a:r>
            <a:r>
              <a:rPr sz="2400" spc="-160" dirty="0">
                <a:latin typeface="Noto Sans CJK JP Bold"/>
                <a:cs typeface="Noto Sans CJK JP Bold"/>
              </a:rPr>
              <a:t>Python </a:t>
            </a:r>
            <a:r>
              <a:rPr sz="2400" spc="-135" dirty="0">
                <a:latin typeface="Noto Sans CJK JP Bold"/>
                <a:cs typeface="Noto Sans CJK JP Bold"/>
              </a:rPr>
              <a:t>3.X.X </a:t>
            </a:r>
            <a:r>
              <a:rPr sz="2400" spc="265" dirty="0">
                <a:latin typeface="Noto Sans CJK JP Bold"/>
                <a:cs typeface="Noto Sans CJK JP Bold"/>
              </a:rPr>
              <a:t>&gt; </a:t>
            </a:r>
            <a:r>
              <a:rPr sz="2400" dirty="0">
                <a:latin typeface="WenQuanYi Micro Hei Mono"/>
                <a:cs typeface="WenQuanYi Micro Hei Mono"/>
              </a:rPr>
              <a:t>실행</a:t>
            </a:r>
            <a:r>
              <a:rPr sz="2400" spc="-36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클릭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675" y="3601211"/>
            <a:ext cx="6640068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C0A6027-C62F-4A3E-9D91-22A0096D58CE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제목 8">
            <a:extLst>
              <a:ext uri="{FF2B5EF4-FFF2-40B4-BE49-F238E27FC236}">
                <a16:creationId xmlns:a16="http://schemas.microsoft.com/office/drawing/2014/main" id="{3A4A8C51-C2DF-4942-92D7-6094830DD545}"/>
              </a:ext>
            </a:extLst>
          </p:cNvPr>
          <p:cNvSpPr txBox="1">
            <a:spLocks/>
          </p:cNvSpPr>
          <p:nvPr/>
        </p:nvSpPr>
        <p:spPr>
          <a:xfrm>
            <a:off x="838200" y="181673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파이썬  프로그램 설치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762442"/>
            <a:ext cx="158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설치</a:t>
            </a:r>
            <a:r>
              <a:rPr sz="2400" spc="-68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시작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2468879"/>
            <a:ext cx="5661659" cy="348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D13599F-9B51-45E1-AA0C-D82DFB778001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8FAACC-A338-4093-AB34-8F9EA418571F}"/>
              </a:ext>
            </a:extLst>
          </p:cNvPr>
          <p:cNvSpPr/>
          <p:nvPr/>
        </p:nvSpPr>
        <p:spPr>
          <a:xfrm>
            <a:off x="2743200" y="55626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B2B927-4630-422D-ADFB-D494D704F902}"/>
              </a:ext>
            </a:extLst>
          </p:cNvPr>
          <p:cNvSpPr/>
          <p:nvPr/>
        </p:nvSpPr>
        <p:spPr>
          <a:xfrm>
            <a:off x="8077200" y="1958022"/>
            <a:ext cx="3657600" cy="3485388"/>
          </a:xfrm>
          <a:prstGeom prst="roundRect">
            <a:avLst>
              <a:gd name="adj" fmla="val 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환경 변수란</a:t>
            </a:r>
            <a:r>
              <a:rPr lang="en-US" altLang="ko-KR" sz="2000" dirty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시스템상에서 어떠한 프로그램 혹은 관련 설정을 찾을 때 참조하는 시스템 변수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5F7A599-0954-4E7A-ADDB-A9C87B9821B7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6512655" y="2474055"/>
            <a:ext cx="423990" cy="6362700"/>
          </a:xfrm>
          <a:prstGeom prst="bentConnector3">
            <a:avLst>
              <a:gd name="adj1" fmla="val -539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8">
            <a:extLst>
              <a:ext uri="{FF2B5EF4-FFF2-40B4-BE49-F238E27FC236}">
                <a16:creationId xmlns:a16="http://schemas.microsoft.com/office/drawing/2014/main" id="{75E2134C-A12D-4F93-914E-9070108FDD92}"/>
              </a:ext>
            </a:extLst>
          </p:cNvPr>
          <p:cNvSpPr txBox="1">
            <a:spLocks/>
          </p:cNvSpPr>
          <p:nvPr/>
        </p:nvSpPr>
        <p:spPr>
          <a:xfrm>
            <a:off x="838200" y="181673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파이썬  프로그램 설치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762442"/>
            <a:ext cx="158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설치</a:t>
            </a:r>
            <a:r>
              <a:rPr sz="2400" spc="-68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완료</a:t>
            </a:r>
            <a:endParaRPr sz="2400">
              <a:latin typeface="WenQuanYi Micro Hei Mono"/>
              <a:cs typeface="WenQuanYi Micro Hei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4627" y="2395727"/>
            <a:ext cx="5652516" cy="348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09C6C51-5FC3-456A-98CF-6FF1FADBF525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FAF93B-EF84-4BF3-BFBA-CCB85FB4ECD5}"/>
              </a:ext>
            </a:extLst>
          </p:cNvPr>
          <p:cNvSpPr/>
          <p:nvPr/>
        </p:nvSpPr>
        <p:spPr>
          <a:xfrm>
            <a:off x="2819400" y="4572000"/>
            <a:ext cx="38862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0BD22F1-4A0A-4084-88A6-ADDCA3F544C3}"/>
              </a:ext>
            </a:extLst>
          </p:cNvPr>
          <p:cNvSpPr txBox="1">
            <a:spLocks/>
          </p:cNvSpPr>
          <p:nvPr/>
        </p:nvSpPr>
        <p:spPr>
          <a:xfrm>
            <a:off x="838200" y="181673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파이썬  프로그램 설치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48812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</a:tabLst>
            </a:pPr>
            <a:r>
              <a:rPr spc="-280" dirty="0">
                <a:latin typeface="Noto Sans CJK JP Bold"/>
                <a:cs typeface="Noto Sans CJK JP Bold"/>
              </a:rPr>
              <a:t>IDLE</a:t>
            </a:r>
            <a:r>
              <a:rPr lang="en-US" spc="-280" dirty="0">
                <a:latin typeface="Noto Sans CJK JP Bold"/>
                <a:cs typeface="Noto Sans CJK JP Bold"/>
              </a:rPr>
              <a:t> </a:t>
            </a:r>
            <a:r>
              <a:rPr dirty="0" err="1"/>
              <a:t>프로그램</a:t>
            </a:r>
            <a:r>
              <a:rPr spc="-1180" dirty="0"/>
              <a:t> </a:t>
            </a:r>
            <a:r>
              <a:rPr dirty="0"/>
              <a:t>시작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205" y="1934029"/>
            <a:ext cx="9789795" cy="885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0" spc="155" dirty="0">
                <a:latin typeface="Bandal"/>
                <a:cs typeface="Bandal"/>
              </a:rPr>
              <a:t>IDLE : 'Integrated Development and Learning Environment’</a:t>
            </a:r>
            <a:endParaRPr lang="en-US" sz="2400" spc="155" dirty="0">
              <a:latin typeface="Bandal"/>
              <a:cs typeface="Bandal"/>
            </a:endParaRPr>
          </a:p>
          <a:p>
            <a:pPr marL="241300" marR="5080" indent="-228600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b="0" spc="155" dirty="0">
                <a:latin typeface="Bandal"/>
                <a:cs typeface="Bandal"/>
              </a:rPr>
              <a:t> </a:t>
            </a:r>
            <a:r>
              <a:rPr lang="ko-KR" altLang="en-US" sz="2400" b="0" spc="155" dirty="0" err="1">
                <a:latin typeface="Bandal"/>
                <a:cs typeface="Bandal"/>
              </a:rPr>
              <a:t>파이썬의</a:t>
            </a:r>
            <a:r>
              <a:rPr lang="ko-KR" altLang="en-US" sz="2400" b="0" spc="155" dirty="0">
                <a:latin typeface="Bandal"/>
                <a:cs typeface="Bandal"/>
              </a:rPr>
              <a:t> </a:t>
            </a:r>
            <a:r>
              <a:rPr lang="en-US" altLang="ko-KR" sz="2400" b="0" spc="155" dirty="0">
                <a:latin typeface="Bandal"/>
                <a:cs typeface="Bandal"/>
              </a:rPr>
              <a:t>'</a:t>
            </a:r>
            <a:r>
              <a:rPr lang="ko-KR" altLang="en-US" sz="2400" b="0" spc="155" dirty="0">
                <a:latin typeface="Bandal"/>
                <a:cs typeface="Bandal"/>
              </a:rPr>
              <a:t>통합 개발과 학습 환경</a:t>
            </a:r>
            <a:r>
              <a:rPr lang="en-US" altLang="ko-KR" sz="2400" b="0" spc="155" dirty="0">
                <a:latin typeface="Bandal"/>
                <a:cs typeface="Bandal"/>
              </a:rPr>
              <a:t>'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B9B50CD-73CE-411E-891E-E36CD03FACBB}"/>
              </a:ext>
            </a:extLst>
          </p:cNvPr>
          <p:cNvSpPr/>
          <p:nvPr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A38E7-66D9-44DC-A0E0-6E80AB39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2971800"/>
            <a:ext cx="5658099" cy="2971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F21674-405D-48F0-86D0-8751D48513DB}"/>
              </a:ext>
            </a:extLst>
          </p:cNvPr>
          <p:cNvSpPr/>
          <p:nvPr/>
        </p:nvSpPr>
        <p:spPr>
          <a:xfrm>
            <a:off x="1600200" y="3581400"/>
            <a:ext cx="34290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38D72A-9DEE-4A8E-B3BF-C75D5A544247}"/>
              </a:ext>
            </a:extLst>
          </p:cNvPr>
          <p:cNvSpPr/>
          <p:nvPr/>
        </p:nvSpPr>
        <p:spPr>
          <a:xfrm>
            <a:off x="4191000" y="4457699"/>
            <a:ext cx="7427894" cy="1887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2082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259</TotalTime>
  <Words>625</Words>
  <Application>Microsoft Office PowerPoint</Application>
  <PresentationFormat>와이드스크린</PresentationFormat>
  <Paragraphs>115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Bandal</vt:lpstr>
      <vt:lpstr>Noto Sans CJK JP Bold</vt:lpstr>
      <vt:lpstr>WenQuanYi Micro Hei Mono</vt:lpstr>
      <vt:lpstr>맑은 고딕</vt:lpstr>
      <vt:lpstr>Arial</vt:lpstr>
      <vt:lpstr>Calibri</vt:lpstr>
      <vt:lpstr>Calibri Light</vt:lpstr>
      <vt:lpstr>Open Sans</vt:lpstr>
      <vt:lpstr>Wingdings 2</vt:lpstr>
      <vt:lpstr>HDOfficeLightV0</vt:lpstr>
      <vt:lpstr>파이썬 기초 01</vt:lpstr>
      <vt:lpstr>PowerPoint 프레젠테이션</vt:lpstr>
      <vt:lpstr>파이썬이란?</vt:lpstr>
      <vt:lpstr>파이썬 특징</vt:lpstr>
      <vt:lpstr>퀴즈</vt:lpstr>
      <vt:lpstr>PowerPoint 프레젠테이션</vt:lpstr>
      <vt:lpstr>PowerPoint 프레젠테이션</vt:lpstr>
      <vt:lpstr>PowerPoint 프레젠테이션</vt:lpstr>
      <vt:lpstr>IDLE 프로그램 시작</vt:lpstr>
      <vt:lpstr>PowerPoint 프레젠테이션</vt:lpstr>
      <vt:lpstr>PowerPoint 프레젠테이션</vt:lpstr>
      <vt:lpstr>퀴즈</vt:lpstr>
      <vt:lpstr>의외로 유명한 소스코드 작성시 사용하는 툴</vt:lpstr>
      <vt:lpstr>개인적 취향 저격 VScode</vt:lpstr>
      <vt:lpstr>개인적 취향 저격 VScode</vt:lpstr>
      <vt:lpstr>IDE 구성</vt:lpstr>
      <vt:lpstr>파이썬 프로그램   작성 및 실행</vt:lpstr>
      <vt:lpstr>퀴즈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228</cp:revision>
  <dcterms:created xsi:type="dcterms:W3CDTF">2020-10-18T09:38:24Z</dcterms:created>
  <dcterms:modified xsi:type="dcterms:W3CDTF">2021-07-25T01:07:47Z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