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5"/>
  </p:notesMasterIdLst>
  <p:sldIdLst>
    <p:sldId id="872" r:id="rId2"/>
    <p:sldId id="873" r:id="rId3"/>
    <p:sldId id="903" r:id="rId4"/>
    <p:sldId id="904" r:id="rId5"/>
    <p:sldId id="905" r:id="rId6"/>
    <p:sldId id="906" r:id="rId7"/>
    <p:sldId id="907" r:id="rId8"/>
    <p:sldId id="908" r:id="rId9"/>
    <p:sldId id="909" r:id="rId10"/>
    <p:sldId id="910" r:id="rId11"/>
    <p:sldId id="913" r:id="rId12"/>
    <p:sldId id="912" r:id="rId13"/>
    <p:sldId id="91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4.For, While" id="{69D1C24D-8CD9-4D33-848D-F0B43C94366C}">
          <p14:sldIdLst>
            <p14:sldId id="872"/>
            <p14:sldId id="873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3"/>
            <p14:sldId id="912"/>
            <p14:sldId id="911"/>
          </p14:sldIdLst>
        </p14:section>
        <p14:section name="기본 구역" id="{3EB22AB0-CC57-45A3-B4B7-DE086E10507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120366" y="1524000"/>
            <a:ext cx="79512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FOR, While ~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반복문이란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for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while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break</a:t>
            </a:r>
            <a:r>
              <a:rPr lang="ko-KR" altLang="en-US" sz="2400" dirty="0">
                <a:latin typeface="Malgun Gothic"/>
                <a:cs typeface="Malgun Gothic"/>
              </a:rPr>
              <a:t>문으로  빠져나가기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4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975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7598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For </a:t>
            </a:r>
            <a:r>
              <a:rPr lang="ko-KR" altLang="en-US" spc="-5" dirty="0"/>
              <a:t>문으로 문자열 다루기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1600200" y="2946738"/>
            <a:ext cx="4876800" cy="1676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word = input('</a:t>
            </a:r>
            <a:r>
              <a:rPr lang="ko-KR" altLang="en-US" dirty="0"/>
              <a:t>영어 문장을 입력하세요 </a:t>
            </a:r>
            <a:r>
              <a:rPr lang="en-US" altLang="ko-KR" dirty="0"/>
              <a:t>:  ')</a:t>
            </a:r>
          </a:p>
          <a:p>
            <a:r>
              <a:rPr lang="en-US" altLang="ko-KR" dirty="0"/>
              <a:t>for x in word:</a:t>
            </a:r>
          </a:p>
          <a:p>
            <a:r>
              <a:rPr lang="en-US" altLang="ko-KR" dirty="0"/>
              <a:t>    print(x)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E2CBB-4596-46A9-8EC6-8A6107AE13ED}"/>
              </a:ext>
            </a:extLst>
          </p:cNvPr>
          <p:cNvSpPr txBox="1"/>
          <p:nvPr/>
        </p:nvSpPr>
        <p:spPr>
          <a:xfrm>
            <a:off x="8001000" y="2438400"/>
            <a:ext cx="21283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ː ː 실행 결과</a:t>
            </a:r>
          </a:p>
          <a:p>
            <a:endParaRPr lang="en-US" altLang="ko-KR" dirty="0"/>
          </a:p>
          <a:p>
            <a:r>
              <a:rPr lang="en-US" altLang="ko-KR" dirty="0"/>
              <a:t>H</a:t>
            </a:r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W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R</a:t>
            </a:r>
          </a:p>
          <a:p>
            <a:r>
              <a:rPr lang="en-US" altLang="ko-KR" dirty="0"/>
              <a:t>L</a:t>
            </a:r>
          </a:p>
          <a:p>
            <a:r>
              <a:rPr lang="en-US" altLang="ko-KR" dirty="0"/>
              <a:t>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57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7217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같은 듯 다른 </a:t>
            </a: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while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381636" y="2590800"/>
            <a:ext cx="8305800" cy="25146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&lt;= 10:</a:t>
            </a:r>
          </a:p>
          <a:p>
            <a:r>
              <a:rPr lang="en-US" altLang="ko-KR" dirty="0"/>
              <a:t>    sum = sum +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print(“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: {0} =&gt; </a:t>
            </a:r>
            <a:r>
              <a:rPr lang="ko-KR" altLang="en-US" dirty="0"/>
              <a:t>합계 </a:t>
            </a:r>
            <a:r>
              <a:rPr lang="en-US" altLang="ko-KR" dirty="0"/>
              <a:t>: {1}”.format(</a:t>
            </a:r>
            <a:r>
              <a:rPr lang="en-US" altLang="ko-KR" dirty="0" err="1"/>
              <a:t>i</a:t>
            </a:r>
            <a:r>
              <a:rPr lang="en-US" altLang="ko-KR" dirty="0"/>
              <a:t>,  sum))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1618E1D-C980-439E-ADB2-CD481D852F37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6933564" cy="3928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10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값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5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조건식(i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30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10)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3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= </a:t>
                      </a:r>
                      <a:r>
                        <a:rPr sz="1600" spc="-13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2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91770" algn="l"/>
                          <a:tab pos="478155" algn="l"/>
                        </a:tabLst>
                      </a:pPr>
                      <a:r>
                        <a:rPr sz="16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	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=	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+ </a:t>
                      </a:r>
                      <a:r>
                        <a:rPr sz="1600" spc="-14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54000" algn="l"/>
                          <a:tab pos="591185" algn="l"/>
                          <a:tab pos="845185" algn="l"/>
                        </a:tabLst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0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2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2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2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54000" algn="l"/>
                          <a:tab pos="591185" algn="l"/>
                          <a:tab pos="845185" algn="l"/>
                        </a:tabLst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2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3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2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3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3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54000" algn="l"/>
                          <a:tab pos="591185" algn="l"/>
                          <a:tab pos="845185" algn="l"/>
                        </a:tabLst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3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4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3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4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4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  <a:tab pos="886460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4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5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4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5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15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5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6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6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6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21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6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7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6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7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7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28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21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7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8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7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8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8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36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28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8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9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8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9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0" dirty="0">
                          <a:latin typeface="DejaVu Sans"/>
                          <a:cs typeface="DejaVu Sans"/>
                        </a:rPr>
                        <a:t>9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45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36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9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9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3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29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참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1825" algn="l"/>
                        </a:tabLst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55</a:t>
                      </a:r>
                      <a:r>
                        <a:rPr sz="1600" spc="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45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12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11 </a:t>
                      </a:r>
                      <a:r>
                        <a:rPr sz="1600" spc="175" dirty="0">
                          <a:latin typeface="DejaVu Sans"/>
                          <a:cs typeface="DejaVu Sans"/>
                        </a:rPr>
                        <a:t>←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600" spc="-3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-140" dirty="0">
                          <a:latin typeface="DejaVu Sans"/>
                          <a:cs typeface="DejaVu Sans"/>
                        </a:rPr>
                        <a:t>1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11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145" dirty="0">
                          <a:latin typeface="DejaVu Sans"/>
                          <a:cs typeface="DejaVu Sans"/>
                        </a:rPr>
                        <a:t>11 </a:t>
                      </a:r>
                      <a:r>
                        <a:rPr sz="1600" spc="-225" dirty="0">
                          <a:latin typeface="DejaVu Sans"/>
                          <a:cs typeface="DejaVu Sans"/>
                        </a:rPr>
                        <a:t>&lt;= </a:t>
                      </a:r>
                      <a:r>
                        <a:rPr sz="1600" spc="-145" dirty="0">
                          <a:latin typeface="DejaVu Sans"/>
                          <a:cs typeface="DejaVu Sans"/>
                        </a:rPr>
                        <a:t>10 </a:t>
                      </a:r>
                      <a:r>
                        <a:rPr sz="1600" spc="-190" dirty="0">
                          <a:latin typeface="DejaVu Sans"/>
                          <a:cs typeface="DejaVu Sans"/>
                        </a:rPr>
                        <a:t>:</a:t>
                      </a:r>
                      <a:r>
                        <a:rPr sz="1600" spc="-31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거짓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6810" algn="l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1055" dirty="0">
                          <a:latin typeface="DejaVu Sans"/>
                          <a:cs typeface="DejaVu Sans"/>
                        </a:rPr>
                        <a:t>반복</a:t>
                      </a:r>
                      <a:r>
                        <a:rPr sz="1600" spc="2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1055" dirty="0">
                          <a:latin typeface="DejaVu Sans"/>
                          <a:cs typeface="DejaVu Sans"/>
                        </a:rPr>
                        <a:t>루프를</a:t>
                      </a:r>
                      <a:r>
                        <a:rPr sz="1600" spc="2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600" spc="919" dirty="0">
                          <a:latin typeface="DejaVu Sans"/>
                          <a:cs typeface="DejaVu Sans"/>
                        </a:rPr>
                        <a:t>빠져나감</a:t>
                      </a:r>
                      <a:endParaRPr sz="1600" dirty="0">
                        <a:latin typeface="DejaVu Sans"/>
                        <a:cs typeface="DejaVu San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89701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For, while </a:t>
            </a:r>
            <a:r>
              <a:rPr lang="ko-KR" altLang="en-US" spc="-5" dirty="0"/>
              <a:t>문에서 도망가기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1371600" y="2209800"/>
            <a:ext cx="4876800" cy="3458228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/>
              <a:t>loop = 0</a:t>
            </a:r>
          </a:p>
          <a:p>
            <a:r>
              <a:rPr lang="en-US" altLang="ko-KR" dirty="0"/>
              <a:t>while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time.sleep</a:t>
            </a:r>
            <a:r>
              <a:rPr lang="en-US" altLang="ko-KR" dirty="0"/>
              <a:t>(1) # </a:t>
            </a:r>
            <a:r>
              <a:rPr lang="ko-KR" altLang="en-US" dirty="0"/>
              <a:t>무조건 필요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loop+=1</a:t>
            </a:r>
          </a:p>
          <a:p>
            <a:r>
              <a:rPr lang="en-US" altLang="ko-KR" dirty="0"/>
              <a:t>    print('loop', loop)</a:t>
            </a:r>
          </a:p>
          <a:p>
            <a:r>
              <a:rPr lang="en-US" altLang="ko-KR" dirty="0"/>
              <a:t>    if loop &gt;= 10:</a:t>
            </a:r>
          </a:p>
          <a:p>
            <a:r>
              <a:rPr lang="en-US" altLang="ko-KR" dirty="0"/>
              <a:t>        print("loop break", loop)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pass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6AC60-663E-492F-BB21-A9F6ADC8A329}"/>
              </a:ext>
            </a:extLst>
          </p:cNvPr>
          <p:cNvSpPr/>
          <p:nvPr/>
        </p:nvSpPr>
        <p:spPr>
          <a:xfrm>
            <a:off x="6578600" y="2209800"/>
            <a:ext cx="4876800" cy="3458228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10, 2):</a:t>
            </a:r>
          </a:p>
          <a:p>
            <a:r>
              <a:rPr lang="en-US" altLang="ko-KR" sz="1800" dirty="0"/>
              <a:t>    print(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</a:t>
            </a:r>
          </a:p>
          <a:p>
            <a:r>
              <a:rPr lang="en-US" altLang="ko-KR" dirty="0"/>
              <a:t>    break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1982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11179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추가 참고 사항</a:t>
            </a:r>
            <a:r>
              <a:rPr lang="en-US" altLang="ko-KR" spc="-5" dirty="0"/>
              <a:t>(</a:t>
            </a:r>
            <a:r>
              <a:rPr lang="ko-KR" altLang="en-US" spc="-5" dirty="0"/>
              <a:t>저번과 이어서 이스케이프</a:t>
            </a:r>
            <a:r>
              <a:rPr lang="en-US" altLang="ko-KR" spc="-5" dirty="0"/>
              <a:t>!!!!)</a:t>
            </a:r>
            <a:endParaRPr spc="-5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983C247-CE96-43B1-99FA-9A1988AD7AC8}"/>
              </a:ext>
            </a:extLst>
          </p:cNvPr>
          <p:cNvGraphicFramePr>
            <a:graphicFrameLocks noGrp="1"/>
          </p:cNvGraphicFramePr>
          <p:nvPr/>
        </p:nvGraphicFramePr>
        <p:xfrm>
          <a:off x="2551747" y="2438400"/>
          <a:ext cx="7088505" cy="2947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코드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의미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2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\n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줄바꿈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27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\t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탭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7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\\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역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675" dirty="0">
                          <a:latin typeface="DejaVu Sans"/>
                          <a:cs typeface="DejaVu Sans"/>
                        </a:rPr>
                        <a:t>슬래시(\)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자체를</a:t>
                      </a:r>
                      <a:r>
                        <a:rPr sz="1800" spc="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출력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33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\'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단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535" dirty="0">
                          <a:latin typeface="DejaVu Sans"/>
                          <a:cs typeface="DejaVu Sans"/>
                        </a:rPr>
                        <a:t>따옴표(')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자체를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출력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2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b="1" spc="32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\"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95" dirty="0">
                          <a:latin typeface="DejaVu Sans"/>
                          <a:cs typeface="DejaVu Sans"/>
                        </a:rPr>
                        <a:t>쌍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505" dirty="0">
                          <a:latin typeface="DejaVu Sans"/>
                          <a:cs typeface="DejaVu Sans"/>
                        </a:rPr>
                        <a:t>따옴표(“)</a:t>
                      </a:r>
                      <a:r>
                        <a:rPr sz="1800" spc="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자체를</a:t>
                      </a:r>
                      <a:r>
                        <a:rPr sz="1800" spc="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latin typeface="DejaVu Sans"/>
                          <a:cs typeface="DejaVu Sans"/>
                        </a:rPr>
                        <a:t>출력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5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3407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반복</a:t>
            </a:r>
            <a:r>
              <a:rPr spc="-5" dirty="0" err="1"/>
              <a:t>문이란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357576"/>
            <a:ext cx="6922134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반복문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: </a:t>
            </a:r>
            <a:r>
              <a:rPr lang="ko-KR" altLang="en-US" sz="2400" dirty="0">
                <a:latin typeface="Malgun Gothic"/>
                <a:cs typeface="Malgun Gothic"/>
              </a:rPr>
              <a:t>같은 블록의 코드를  반복해서 수행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파이썬의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ko-KR" altLang="en-US" sz="2400" dirty="0" err="1">
                <a:latin typeface="Malgun Gothic"/>
                <a:cs typeface="Malgun Gothic"/>
              </a:rPr>
              <a:t>반복문</a:t>
            </a:r>
            <a:r>
              <a:rPr lang="ko-KR" altLang="en-US" sz="2400" dirty="0">
                <a:latin typeface="Malgun Gothic"/>
                <a:cs typeface="Malgun Gothic"/>
              </a:rPr>
              <a:t> 두 가지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for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while</a:t>
            </a:r>
            <a:r>
              <a:rPr lang="ko-KR" altLang="en-US" sz="2400" dirty="0">
                <a:latin typeface="Malgun Gothic"/>
                <a:cs typeface="Malgun Gothic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933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6074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반복문을 사용한 경우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4D667-4AB7-4E72-9E45-0E60E0D89332}"/>
              </a:ext>
            </a:extLst>
          </p:cNvPr>
          <p:cNvSpPr/>
          <p:nvPr/>
        </p:nvSpPr>
        <p:spPr>
          <a:xfrm>
            <a:off x="1600200" y="2946738"/>
            <a:ext cx="3505200" cy="1676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for x in range(5):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안녕하세요</a:t>
            </a:r>
            <a:r>
              <a:rPr lang="en-US" altLang="ko-KR" dirty="0"/>
              <a:t>!')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E2CBB-4596-46A9-8EC6-8A6107AE13ED}"/>
              </a:ext>
            </a:extLst>
          </p:cNvPr>
          <p:cNvSpPr txBox="1"/>
          <p:nvPr/>
        </p:nvSpPr>
        <p:spPr>
          <a:xfrm>
            <a:off x="7543800" y="2769275"/>
            <a:ext cx="21283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ː ː 실행 결과</a:t>
            </a:r>
          </a:p>
          <a:p>
            <a:endParaRPr lang="ko-KR" altLang="en-US" dirty="0"/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  <a:p>
            <a:r>
              <a:rPr lang="ko-KR" altLang="en-US" dirty="0"/>
              <a:t>안녕하세요!</a:t>
            </a:r>
          </a:p>
        </p:txBody>
      </p:sp>
    </p:spTree>
    <p:extLst>
      <p:ext uri="{BB962C8B-B14F-4D97-AF65-F5344CB8AC3E}">
        <p14:creationId xmlns:p14="http://schemas.microsoft.com/office/powerpoint/2010/main" val="22045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5693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각</a:t>
            </a:r>
            <a:r>
              <a:rPr lang="en-US" altLang="ko-KR" spc="-5" dirty="0"/>
              <a:t> </a:t>
            </a:r>
            <a:r>
              <a:rPr lang="ko-KR" altLang="en-US" spc="-5" dirty="0"/>
              <a:t>반복 루프의 변수 값</a:t>
            </a:r>
            <a:endParaRPr spc="-5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A4719D2-E50C-4A7C-A7AF-A11398E367A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05000"/>
          <a:ext cx="5867400" cy="4111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반복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1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루프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800" spc="-25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=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sum </a:t>
                      </a:r>
                      <a:r>
                        <a:rPr sz="1800" spc="-25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21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85750" algn="l"/>
                          <a:tab pos="664210" algn="l"/>
                          <a:tab pos="95186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0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2번째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85750" algn="l"/>
                          <a:tab pos="664210" algn="l"/>
                          <a:tab pos="95186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3번째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85750" algn="l"/>
                          <a:tab pos="664210" algn="l"/>
                          <a:tab pos="95186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3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4번째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709930" algn="l"/>
                          <a:tab pos="996315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10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6	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5번째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15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10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6번째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6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21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15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6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7번째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7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28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21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7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8번째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8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36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28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8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74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9번째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9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45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36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9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2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10번째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10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709930" algn="l"/>
                        </a:tabLst>
                      </a:pPr>
                      <a:r>
                        <a:rPr sz="1800" spc="-155" dirty="0">
                          <a:latin typeface="DejaVu Sans"/>
                          <a:cs typeface="DejaVu Sans"/>
                        </a:rPr>
                        <a:t>55</a:t>
                      </a:r>
                      <a:r>
                        <a:rPr sz="1800" spc="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200" dirty="0">
                          <a:latin typeface="DejaVu Sans"/>
                          <a:cs typeface="DejaVu Sans"/>
                        </a:rPr>
                        <a:t>←	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45  </a:t>
                      </a:r>
                      <a:r>
                        <a:rPr sz="1800" spc="-250" dirty="0">
                          <a:latin typeface="DejaVu Sans"/>
                          <a:cs typeface="DejaVu Sans"/>
                        </a:rPr>
                        <a:t>+</a:t>
                      </a:r>
                      <a:r>
                        <a:rPr sz="1800" spc="-16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55" dirty="0">
                          <a:latin typeface="DejaVu Sans"/>
                          <a:cs typeface="DejaVu Sans"/>
                        </a:rPr>
                        <a:t>10</a:t>
                      </a:r>
                      <a:endParaRPr sz="1800" dirty="0">
                        <a:latin typeface="DejaVu Sans"/>
                        <a:cs typeface="DejaVu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E48788-BD93-47E5-871A-779CF70030F9}"/>
              </a:ext>
            </a:extLst>
          </p:cNvPr>
          <p:cNvSpPr/>
          <p:nvPr/>
        </p:nvSpPr>
        <p:spPr>
          <a:xfrm>
            <a:off x="1600200" y="2946738"/>
            <a:ext cx="3505200" cy="1676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for x in range(1, 10):</a:t>
            </a:r>
          </a:p>
          <a:p>
            <a:r>
              <a:rPr lang="en-US" altLang="ko-KR" dirty="0"/>
              <a:t>    sum = sum + x</a:t>
            </a:r>
          </a:p>
          <a:p>
            <a:r>
              <a:rPr lang="en-US" altLang="ko-KR" dirty="0"/>
              <a:t>    print(x, sum)</a:t>
            </a:r>
          </a:p>
        </p:txBody>
      </p:sp>
    </p:spTree>
    <p:extLst>
      <p:ext uri="{BB962C8B-B14F-4D97-AF65-F5344CB8AC3E}">
        <p14:creationId xmlns:p14="http://schemas.microsoft.com/office/powerpoint/2010/main" val="369829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5998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각</a:t>
            </a:r>
            <a:r>
              <a:rPr lang="en-US" altLang="ko-KR" spc="-5" dirty="0"/>
              <a:t> </a:t>
            </a:r>
            <a:r>
              <a:rPr lang="ko-KR" altLang="en-US" spc="-5" dirty="0"/>
              <a:t>반복 루프의 변수 값</a:t>
            </a:r>
            <a:endParaRPr spc="-5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E48788-BD93-47E5-871A-779CF70030F9}"/>
              </a:ext>
            </a:extLst>
          </p:cNvPr>
          <p:cNvSpPr/>
          <p:nvPr/>
        </p:nvSpPr>
        <p:spPr>
          <a:xfrm>
            <a:off x="1485900" y="2438400"/>
            <a:ext cx="9220200" cy="2920662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/>
              <a:t>sum = 0</a:t>
            </a:r>
          </a:p>
          <a:p>
            <a:r>
              <a:rPr lang="en-US" altLang="ko-KR" sz="4000" dirty="0"/>
              <a:t>for </a:t>
            </a:r>
            <a:r>
              <a:rPr lang="ko-KR" altLang="en-US" sz="4000" dirty="0"/>
              <a:t>변수</a:t>
            </a:r>
            <a:r>
              <a:rPr lang="en-US" altLang="ko-KR" sz="4000" dirty="0"/>
              <a:t> in range(</a:t>
            </a:r>
            <a:r>
              <a:rPr lang="ko-KR" altLang="en-US" sz="4000" dirty="0"/>
              <a:t>반복횟수의 범위</a:t>
            </a:r>
            <a:r>
              <a:rPr lang="en-US" altLang="ko-KR" sz="4000" dirty="0"/>
              <a:t>):</a:t>
            </a:r>
          </a:p>
          <a:p>
            <a:r>
              <a:rPr lang="en-US" altLang="ko-KR" sz="4000" dirty="0"/>
              <a:t>    # </a:t>
            </a:r>
            <a:r>
              <a:rPr lang="ko-KR" altLang="en-US" sz="4000" dirty="0"/>
              <a:t>처리 구문</a:t>
            </a:r>
            <a:endParaRPr lang="en-US" altLang="ko-KR" sz="4000" dirty="0"/>
          </a:p>
          <a:p>
            <a:r>
              <a:rPr lang="en-US" altLang="ko-KR" sz="4000" dirty="0"/>
              <a:t>    sum = sum + x</a:t>
            </a:r>
          </a:p>
          <a:p>
            <a:r>
              <a:rPr lang="en-US" altLang="ko-KR" sz="4000" dirty="0"/>
              <a:t>    print(x, sum)</a:t>
            </a:r>
          </a:p>
        </p:txBody>
      </p:sp>
    </p:spTree>
    <p:extLst>
      <p:ext uri="{BB962C8B-B14F-4D97-AF65-F5344CB8AC3E}">
        <p14:creationId xmlns:p14="http://schemas.microsoft.com/office/powerpoint/2010/main" val="6560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53034"/>
            <a:ext cx="46247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For </a:t>
            </a:r>
            <a:r>
              <a:rPr lang="ko-KR" altLang="en-US" spc="-5" dirty="0"/>
              <a:t>문에서 </a:t>
            </a:r>
            <a:r>
              <a:rPr lang="en-US" altLang="ko-KR" spc="-5" dirty="0"/>
              <a:t>range </a:t>
            </a:r>
            <a:r>
              <a:rPr lang="ko-KR" altLang="en-US" spc="-5" dirty="0"/>
              <a:t>합</a:t>
            </a:r>
            <a:endParaRPr spc="-5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462EF9-9DF4-4358-8099-4212BB42D3A9}"/>
              </a:ext>
            </a:extLst>
          </p:cNvPr>
          <p:cNvSpPr/>
          <p:nvPr/>
        </p:nvSpPr>
        <p:spPr>
          <a:xfrm>
            <a:off x="1485900" y="2438400"/>
            <a:ext cx="3771900" cy="2920662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range(1, 10, 2):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range(20, 0, -2):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9B53FC-1C83-4D84-8DA7-52BBA0C3BFDB}"/>
              </a:ext>
            </a:extLst>
          </p:cNvPr>
          <p:cNvSpPr/>
          <p:nvPr/>
        </p:nvSpPr>
        <p:spPr>
          <a:xfrm>
            <a:off x="6451600" y="2438400"/>
            <a:ext cx="3771900" cy="2920662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range(10):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range(1, 10):</a:t>
            </a:r>
          </a:p>
          <a:p>
            <a:r>
              <a:rPr lang="en-US" altLang="ko-KR" sz="2800" dirty="0"/>
              <a:t>    print(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3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7217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pc="-5" dirty="0"/>
              <a:t>Range </a:t>
            </a:r>
            <a:r>
              <a:rPr lang="ko-KR" altLang="en-US" spc="-5" dirty="0"/>
              <a:t>함수의 </a:t>
            </a:r>
            <a:r>
              <a:rPr lang="en-US" altLang="ko-KR" spc="-5" dirty="0"/>
              <a:t>3</a:t>
            </a:r>
            <a:r>
              <a:rPr lang="ko-KR" altLang="en-US" spc="-5" dirty="0"/>
              <a:t>가지 방법</a:t>
            </a:r>
            <a:endParaRPr spc="-5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9B53FC-1C83-4D84-8DA7-52BBA0C3BFDB}"/>
              </a:ext>
            </a:extLst>
          </p:cNvPr>
          <p:cNvSpPr/>
          <p:nvPr/>
        </p:nvSpPr>
        <p:spPr>
          <a:xfrm>
            <a:off x="1371600" y="2438400"/>
            <a:ext cx="10058400" cy="2057400"/>
          </a:xfrm>
          <a:prstGeom prst="roundRect">
            <a:avLst>
              <a:gd name="adj" fmla="val 3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endParaRPr lang="en-US" altLang="ko-KR" sz="2800" b="1" spc="-140" dirty="0">
              <a:solidFill>
                <a:srgbClr val="FFFFFF"/>
              </a:solidFill>
              <a:latin typeface="DejaVu Sans"/>
              <a:cs typeface="DejaVu Sans"/>
            </a:endParaRPr>
          </a:p>
          <a:p>
            <a:pPr marL="514350" indent="-514350">
              <a:buAutoNum type="arabicPeriod"/>
            </a:pPr>
            <a:r>
              <a:rPr lang="en-US" altLang="ko-KR" sz="2800" b="1" spc="-140" dirty="0">
                <a:solidFill>
                  <a:srgbClr val="FFFFFF"/>
                </a:solidFill>
                <a:latin typeface="DejaVu Sans"/>
                <a:cs typeface="DejaVu Sans"/>
              </a:rPr>
              <a:t>for </a:t>
            </a:r>
            <a:r>
              <a:rPr lang="ko-KR" altLang="en-US" sz="2800" b="1" spc="1195" dirty="0">
                <a:solidFill>
                  <a:srgbClr val="FFFFFF"/>
                </a:solidFill>
                <a:latin typeface="DejaVu Sans"/>
                <a:cs typeface="DejaVu Sans"/>
              </a:rPr>
              <a:t>변수</a:t>
            </a:r>
            <a:r>
              <a:rPr lang="ko-KR" altLang="en-US" sz="2800" b="1" spc="-1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altLang="ko-KR" sz="2800" b="1" spc="-16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range(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종료값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):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800" b="1" spc="-140" dirty="0">
                <a:solidFill>
                  <a:srgbClr val="FFFFFF"/>
                </a:solidFill>
                <a:latin typeface="DejaVu Sans"/>
                <a:cs typeface="DejaVu Sans"/>
              </a:rPr>
              <a:t>1. for </a:t>
            </a:r>
            <a:r>
              <a:rPr lang="ko-KR" altLang="en-US" sz="2800" b="1" spc="1195" dirty="0">
                <a:solidFill>
                  <a:srgbClr val="FFFFFF"/>
                </a:solidFill>
                <a:latin typeface="DejaVu Sans"/>
                <a:cs typeface="DejaVu Sans"/>
              </a:rPr>
              <a:t>변수</a:t>
            </a:r>
            <a:r>
              <a:rPr lang="ko-KR" altLang="en-US" sz="2800" b="1" spc="-1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altLang="ko-KR" sz="2800" b="1" spc="-16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range(</a:t>
            </a:r>
            <a:r>
              <a:rPr lang="ko-KR" altLang="en-US" sz="2800" b="1" spc="215" dirty="0" err="1">
                <a:solidFill>
                  <a:srgbClr val="FFFFFF"/>
                </a:solidFill>
                <a:latin typeface="DejaVu Sans"/>
                <a:cs typeface="DejaVu Sans"/>
              </a:rPr>
              <a:t>시작값</a:t>
            </a:r>
            <a:r>
              <a:rPr lang="en-US" altLang="ko-KR" sz="2800" b="1" spc="215" dirty="0">
                <a:solidFill>
                  <a:srgbClr val="FFFFFF"/>
                </a:solidFill>
                <a:latin typeface="DejaVu Sans"/>
                <a:cs typeface="DejaVu Sans"/>
              </a:rPr>
              <a:t>, 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종료값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):</a:t>
            </a:r>
            <a:endParaRPr lang="en-US" altLang="ko-KR" sz="2800" b="1" spc="-95" dirty="0">
              <a:solidFill>
                <a:srgbClr val="FFFFFF"/>
              </a:solidFill>
              <a:latin typeface="DejaVu Sans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 b="1" spc="-140" dirty="0">
                <a:solidFill>
                  <a:srgbClr val="FFFFFF"/>
                </a:solidFill>
                <a:latin typeface="DejaVu Sans"/>
                <a:cs typeface="DejaVu Sans"/>
              </a:rPr>
              <a:t>1. for </a:t>
            </a:r>
            <a:r>
              <a:rPr lang="ko-KR" altLang="en-US" sz="2800" b="1" spc="1195" dirty="0">
                <a:solidFill>
                  <a:srgbClr val="FFFFFF"/>
                </a:solidFill>
                <a:latin typeface="DejaVu Sans"/>
                <a:cs typeface="DejaVu Sans"/>
              </a:rPr>
              <a:t>변수</a:t>
            </a:r>
            <a:r>
              <a:rPr lang="ko-KR" altLang="en-US" sz="2800" b="1" spc="-1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altLang="ko-KR" sz="2800" b="1" spc="-160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range(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시작값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, </a:t>
            </a:r>
            <a:r>
              <a:rPr lang="ko-KR" altLang="en-US" sz="2800" b="1" spc="-95" dirty="0" err="1">
                <a:solidFill>
                  <a:srgbClr val="FFFFFF"/>
                </a:solidFill>
                <a:latin typeface="DejaVu Sans"/>
                <a:cs typeface="DejaVu Sans"/>
              </a:rPr>
              <a:t>종료값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, </a:t>
            </a:r>
            <a:r>
              <a:rPr lang="ko-KR" altLang="en-US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증가 또는 감소</a:t>
            </a:r>
            <a:r>
              <a:rPr lang="en-US" altLang="ko-KR" sz="2800" b="1" spc="-95" dirty="0">
                <a:solidFill>
                  <a:srgbClr val="FFFFFF"/>
                </a:solidFill>
                <a:latin typeface="DejaVu Sans"/>
                <a:cs typeface="DejaVu Sans"/>
              </a:rPr>
              <a:t>):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8178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1"/>
            <a:ext cx="109513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연습</a:t>
            </a:r>
            <a:r>
              <a:rPr lang="en-US" spc="-5" dirty="0"/>
              <a:t> </a:t>
            </a:r>
            <a:r>
              <a:rPr spc="-5" dirty="0" err="1"/>
              <a:t>문제</a:t>
            </a:r>
            <a:r>
              <a:rPr spc="-5" dirty="0"/>
              <a:t> </a:t>
            </a:r>
            <a:r>
              <a:rPr lang="en-US" spc="-5" dirty="0"/>
              <a:t>4</a:t>
            </a:r>
            <a:r>
              <a:rPr spc="-5" dirty="0"/>
              <a:t>-</a:t>
            </a:r>
            <a:r>
              <a:rPr lang="en-US" spc="-5" dirty="0"/>
              <a:t>1</a:t>
            </a:r>
            <a:r>
              <a:rPr spc="-5" dirty="0"/>
              <a:t>. </a:t>
            </a:r>
            <a:r>
              <a:rPr lang="en-US" sz="3200" spc="-5" dirty="0"/>
              <a:t>1~10000 </a:t>
            </a:r>
            <a:r>
              <a:rPr lang="ko-KR" altLang="en-US" sz="3200" spc="-5" dirty="0"/>
              <a:t>까지의 수 중에서 </a:t>
            </a:r>
            <a:r>
              <a:rPr lang="en-US" altLang="ko-KR" sz="3200" spc="-5" dirty="0"/>
              <a:t>5</a:t>
            </a:r>
            <a:r>
              <a:rPr lang="ko-KR" altLang="en-US" sz="3200" spc="-5" dirty="0"/>
              <a:t>의 배수의 합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48600" y="3276600"/>
          <a:ext cx="3998523" cy="1165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08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116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직접 하고 말씀해주세요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000" y="3210809"/>
            <a:ext cx="6747803" cy="1111202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sum = 0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for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r>
              <a:rPr lang="en-US" altLang="ko-KR" sz="1800" dirty="0">
                <a:latin typeface="Malgun Gothic"/>
                <a:cs typeface="Malgun Gothic"/>
              </a:rPr>
              <a:t> in range(_, _, _):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    sum = sum +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print('100 ~ 300</a:t>
            </a:r>
            <a:r>
              <a:rPr lang="ko-KR" altLang="en-US" sz="1800" dirty="0">
                <a:latin typeface="Malgun Gothic"/>
                <a:cs typeface="Malgun Gothic"/>
              </a:rPr>
              <a:t>의 정수 중에서 </a:t>
            </a:r>
            <a:r>
              <a:rPr lang="en-US" altLang="ko-KR" sz="1800" dirty="0">
                <a:latin typeface="Malgun Gothic"/>
                <a:cs typeface="Malgun Gothic"/>
              </a:rPr>
              <a:t>5</a:t>
            </a:r>
            <a:r>
              <a:rPr lang="ko-KR" altLang="en-US" sz="1800" dirty="0">
                <a:latin typeface="Malgun Gothic"/>
                <a:cs typeface="Malgun Gothic"/>
              </a:rPr>
              <a:t>의 배수의 합계 </a:t>
            </a:r>
            <a:r>
              <a:rPr lang="en-US" altLang="ko-KR" sz="1800" dirty="0">
                <a:latin typeface="Malgun Gothic"/>
                <a:cs typeface="Malgun Gothic"/>
              </a:rPr>
              <a:t>:  %d' % sum)</a:t>
            </a:r>
          </a:p>
        </p:txBody>
      </p:sp>
    </p:spTree>
    <p:extLst>
      <p:ext uri="{BB962C8B-B14F-4D97-AF65-F5344CB8AC3E}">
        <p14:creationId xmlns:p14="http://schemas.microsoft.com/office/powerpoint/2010/main" val="286495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60700"/>
            <a:ext cx="1010475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연습</a:t>
            </a:r>
            <a:r>
              <a:rPr lang="en-US" spc="-5" dirty="0"/>
              <a:t> </a:t>
            </a:r>
            <a:r>
              <a:rPr spc="-5" dirty="0" err="1"/>
              <a:t>문제</a:t>
            </a:r>
            <a:r>
              <a:rPr spc="-5" dirty="0"/>
              <a:t> </a:t>
            </a:r>
            <a:r>
              <a:rPr lang="en-US" spc="-5" dirty="0"/>
              <a:t>4</a:t>
            </a:r>
            <a:r>
              <a:rPr spc="-5" dirty="0"/>
              <a:t>-</a:t>
            </a:r>
            <a:r>
              <a:rPr lang="en-US" spc="-5" dirty="0"/>
              <a:t>2</a:t>
            </a:r>
            <a:r>
              <a:rPr spc="-5" dirty="0"/>
              <a:t>. </a:t>
            </a:r>
            <a:r>
              <a:rPr lang="en-US" sz="2800" spc="-5" dirty="0"/>
              <a:t>1~10000 </a:t>
            </a:r>
            <a:r>
              <a:rPr lang="ko-KR" altLang="en-US" sz="2800" spc="-5" dirty="0"/>
              <a:t>까지의 수 중에서 </a:t>
            </a:r>
            <a:r>
              <a:rPr lang="en-US" altLang="ko-KR" sz="2800" spc="-5" dirty="0"/>
              <a:t>5</a:t>
            </a:r>
            <a:r>
              <a:rPr lang="ko-KR" altLang="en-US" sz="2800" spc="-5" dirty="0"/>
              <a:t>의 배수의 합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24800" y="2794596"/>
          <a:ext cx="3998523" cy="19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ː ː 실행</a:t>
                      </a:r>
                      <a:r>
                        <a:rPr sz="16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410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직접 하고 말씀해주세요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000" y="3210809"/>
            <a:ext cx="6747803" cy="2219197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sum = 0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for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r>
              <a:rPr lang="en-US" altLang="ko-KR" sz="1800" dirty="0">
                <a:latin typeface="Malgun Gothic"/>
                <a:cs typeface="Malgun Gothic"/>
              </a:rPr>
              <a:t> in range(_, _, _):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    sum = sum + </a:t>
            </a:r>
            <a:r>
              <a:rPr lang="en-US" altLang="ko-KR" sz="1800" dirty="0" err="1">
                <a:latin typeface="Malgun Gothic"/>
                <a:cs typeface="Malgun Gothic"/>
              </a:rPr>
              <a:t>i</a:t>
            </a: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print('100 ~ 300</a:t>
            </a:r>
            <a:r>
              <a:rPr lang="ko-KR" altLang="en-US" sz="1800" dirty="0">
                <a:latin typeface="Malgun Gothic"/>
                <a:cs typeface="Malgun Gothic"/>
              </a:rPr>
              <a:t>의 정수 중에서 </a:t>
            </a:r>
            <a:r>
              <a:rPr lang="en-US" altLang="ko-KR" sz="1800" dirty="0">
                <a:latin typeface="Malgun Gothic"/>
                <a:cs typeface="Malgun Gothic"/>
              </a:rPr>
              <a:t>5</a:t>
            </a:r>
            <a:r>
              <a:rPr lang="ko-KR" altLang="en-US" sz="1800" dirty="0">
                <a:latin typeface="Malgun Gothic"/>
                <a:cs typeface="Malgun Gothic"/>
              </a:rPr>
              <a:t>의 배수의 합계 </a:t>
            </a:r>
            <a:r>
              <a:rPr lang="en-US" altLang="ko-KR" sz="1800" dirty="0">
                <a:latin typeface="Malgun Gothic"/>
                <a:cs typeface="Malgun Gothic"/>
              </a:rPr>
              <a:t>:  %d' % sum)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altLang="ko-KR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altLang="ko-KR"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altLang="ko-KR" dirty="0">
                <a:latin typeface="Malgun Gothic"/>
                <a:cs typeface="Malgun Gothic"/>
              </a:rPr>
              <a:t># </a:t>
            </a:r>
            <a:r>
              <a:rPr lang="ko-KR" altLang="en-US" dirty="0">
                <a:latin typeface="Malgun Gothic"/>
                <a:cs typeface="Malgun Gothic"/>
              </a:rPr>
              <a:t>추가 조건</a:t>
            </a:r>
            <a:endParaRPr lang="en-US" altLang="ko-KR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단</a:t>
            </a:r>
            <a:r>
              <a:rPr lang="en-US" altLang="ko-KR" sz="1800" dirty="0">
                <a:latin typeface="Malgun Gothic"/>
                <a:cs typeface="Malgun Gothic"/>
              </a:rPr>
              <a:t>, 10</a:t>
            </a:r>
            <a:r>
              <a:rPr lang="ko-KR" altLang="en-US" sz="1800" dirty="0">
                <a:latin typeface="Malgun Gothic"/>
                <a:cs typeface="Malgun Gothic"/>
              </a:rPr>
              <a:t>의</a:t>
            </a:r>
            <a:r>
              <a:rPr lang="en-US" altLang="ko-KR" sz="18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배수는 제외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62911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246</TotalTime>
  <Words>852</Words>
  <Application>Microsoft Office PowerPoint</Application>
  <PresentationFormat>와이드스크린</PresentationFormat>
  <Paragraphs>199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Bandal</vt:lpstr>
      <vt:lpstr>DejaVu Sans</vt:lpstr>
      <vt:lpstr>Malgun Gothic</vt:lpstr>
      <vt:lpstr>Malgun Gothic</vt:lpstr>
      <vt:lpstr>Arial</vt:lpstr>
      <vt:lpstr>Calibri</vt:lpstr>
      <vt:lpstr>Calibri Light</vt:lpstr>
      <vt:lpstr>Wingdings</vt:lpstr>
      <vt:lpstr>Wingdings 2</vt:lpstr>
      <vt:lpstr>HDOfficeLightV0</vt:lpstr>
      <vt:lpstr>파이썬 기초 01</vt:lpstr>
      <vt:lpstr>반복문이란?</vt:lpstr>
      <vt:lpstr>반복문을 사용한 경우</vt:lpstr>
      <vt:lpstr>각 반복 루프의 변수 값</vt:lpstr>
      <vt:lpstr>각 반복 루프의 변수 값</vt:lpstr>
      <vt:lpstr>For 문에서 range 합</vt:lpstr>
      <vt:lpstr>Range 함수의 3가지 방법</vt:lpstr>
      <vt:lpstr>연습 문제 4-1. 1~10000 까지의 수 중에서 5의 배수의 합</vt:lpstr>
      <vt:lpstr>연습 문제 4-2. 1~10000 까지의 수 중에서 5의 배수의 합</vt:lpstr>
      <vt:lpstr>For 문으로 문자열 다루기</vt:lpstr>
      <vt:lpstr>같은 듯 다른 반복문 while</vt:lpstr>
      <vt:lpstr>For, while 문에서 도망가기</vt:lpstr>
      <vt:lpstr>추가 참고 사항(저번과 이어서 이스케이프!!!!)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228</cp:revision>
  <dcterms:created xsi:type="dcterms:W3CDTF">2020-10-18T09:38:24Z</dcterms:created>
  <dcterms:modified xsi:type="dcterms:W3CDTF">2021-07-25T01:20:59Z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