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5"/>
  </p:notesMasterIdLst>
  <p:sldIdLst>
    <p:sldId id="256" r:id="rId4"/>
    <p:sldId id="270" r:id="rId6"/>
    <p:sldId id="259" r:id="rId7"/>
    <p:sldId id="258" r:id="rId8"/>
    <p:sldId id="260" r:id="rId9"/>
    <p:sldId id="261" r:id="rId10"/>
    <p:sldId id="262" r:id="rId11"/>
    <p:sldId id="263" r:id="rId12"/>
    <p:sldId id="273" r:id="rId13"/>
    <p:sldId id="271" r:id="rId14"/>
    <p:sldId id="264" r:id="rId15"/>
    <p:sldId id="272" r:id="rId16"/>
    <p:sldId id="294" r:id="rId17"/>
    <p:sldId id="287" r:id="rId18"/>
    <p:sldId id="288" r:id="rId19"/>
    <p:sldId id="286" r:id="rId20"/>
    <p:sldId id="289" r:id="rId21"/>
    <p:sldId id="290" r:id="rId22"/>
    <p:sldId id="291" r:id="rId23"/>
    <p:sldId id="292" r:id="rId24"/>
    <p:sldId id="293" r:id="rId25"/>
    <p:sldId id="299" r:id="rId26"/>
    <p:sldId id="295" r:id="rId27"/>
    <p:sldId id="296" r:id="rId28"/>
    <p:sldId id="297" r:id="rId29"/>
    <p:sldId id="298" r:id="rId30"/>
    <p:sldId id="300" r:id="rId31"/>
    <p:sldId id="301" r:id="rId32"/>
    <p:sldId id="302" r:id="rId33"/>
    <p:sldId id="303" r:id="rId34"/>
    <p:sldId id="304" r:id="rId35"/>
    <p:sldId id="274" r:id="rId36"/>
    <p:sldId id="275" r:id="rId37"/>
    <p:sldId id="284" r:id="rId38"/>
    <p:sldId id="269" r:id="rId39"/>
    <p:sldId id="307" r:id="rId40"/>
    <p:sldId id="308" r:id="rId41"/>
    <p:sldId id="309" r:id="rId42"/>
    <p:sldId id="310" r:id="rId43"/>
    <p:sldId id="311" r:id="rId44"/>
    <p:sldId id="312" r:id="rId45"/>
    <p:sldId id="313" r:id="rId46"/>
    <p:sldId id="314" r:id="rId4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99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718" autoAdjust="0"/>
  </p:normalViewPr>
  <p:slideViewPr>
    <p:cSldViewPr snapToGrid="0">
      <p:cViewPr varScale="1">
        <p:scale>
          <a:sx n="69" d="100"/>
          <a:sy n="69" d="100"/>
        </p:scale>
        <p:origin x="178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0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49" Type="http://schemas.openxmlformats.org/officeDocument/2006/relationships/viewProps" Target="viewProps.xml"/><Relationship Id="rId48" Type="http://schemas.openxmlformats.org/officeDocument/2006/relationships/presProps" Target="presProps.xml"/><Relationship Id="rId47" Type="http://schemas.openxmlformats.org/officeDocument/2006/relationships/slide" Target="slides/slide43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0" Type="http://schemas.openxmlformats.org/officeDocument/2006/relationships/slide" Target="slides/slide36.xml"/><Relationship Id="rId4" Type="http://schemas.openxmlformats.org/officeDocument/2006/relationships/slide" Target="slides/slide1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C19034-ABE1-4D5D-AD6C-0DBC929EAC0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08C0B8-EFFB-418E-9B6A-70954D4DA0F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8C0B8-EFFB-418E-9B6A-70954D4DA0F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E0342E-A5F2-4896-9F93-28735991AF6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E0342E-A5F2-4896-9F93-28735991AF6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有些</a:t>
            </a:r>
            <a:r>
              <a:rPr lang="en-US" altLang="zh-CN" dirty="0" smtClean="0"/>
              <a:t>Web</a:t>
            </a:r>
            <a:r>
              <a:rPr lang="zh-CN" altLang="en-US" dirty="0" smtClean="0"/>
              <a:t>邮箱密码明文</a:t>
            </a:r>
            <a:endParaRPr lang="en-US" altLang="zh-CN" dirty="0" smtClean="0"/>
          </a:p>
          <a:p>
            <a:r>
              <a:rPr lang="zh-CN" altLang="en-US" dirty="0" smtClean="0"/>
              <a:t>主动：当年运营商注入广告，现在是非法的</a:t>
            </a:r>
            <a:endParaRPr lang="en-US" altLang="zh-CN" dirty="0" smtClean="0"/>
          </a:p>
          <a:p>
            <a:r>
              <a:rPr lang="zh-CN" altLang="en-US" dirty="0" smtClean="0"/>
              <a:t>境外非法势力，劫持</a:t>
            </a:r>
            <a:r>
              <a:rPr lang="en-US" altLang="zh-CN" dirty="0" smtClean="0"/>
              <a:t>DNS</a:t>
            </a:r>
            <a:r>
              <a:rPr lang="zh-CN" altLang="en-US" dirty="0" smtClean="0"/>
              <a:t>，将政府网站解析重定向到非法网站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个目的：</a:t>
            </a:r>
            <a:r>
              <a:rPr lang="en-US" altLang="zh-CN" dirty="0" smtClean="0"/>
              <a:t>1. </a:t>
            </a:r>
            <a:r>
              <a:rPr lang="zh-CN" altLang="en-US" dirty="0" smtClean="0"/>
              <a:t>是想要访问的主机 </a:t>
            </a:r>
            <a:r>
              <a:rPr lang="en-US" altLang="zh-CN" dirty="0" smtClean="0"/>
              <a:t>2. </a:t>
            </a:r>
            <a:r>
              <a:rPr lang="zh-CN" altLang="en-US" dirty="0" smtClean="0"/>
              <a:t>不被监听 </a:t>
            </a:r>
            <a:r>
              <a:rPr lang="en-US" altLang="zh-CN" dirty="0" smtClean="0"/>
              <a:t>3. </a:t>
            </a:r>
            <a:r>
              <a:rPr lang="zh-CN" altLang="en-US" dirty="0" smtClean="0"/>
              <a:t>不被篡改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E0342E-A5F2-4896-9F93-28735991AF6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E0342E-A5F2-4896-9F93-28735991AF6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RSA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Diffie</a:t>
            </a:r>
            <a:r>
              <a:rPr lang="en-US" altLang="zh-CN" dirty="0" smtClean="0"/>
              <a:t>-Hellman</a:t>
            </a:r>
            <a:endParaRPr lang="en-US" altLang="zh-CN" dirty="0" smtClean="0"/>
          </a:p>
          <a:p>
            <a:pPr marL="228600" indent="-228600">
              <a:buAutoNum type="arabicPeriod"/>
            </a:pPr>
            <a:r>
              <a:rPr lang="zh-CN" altLang="en-US" dirty="0" smtClean="0"/>
              <a:t>认证</a:t>
            </a:r>
            <a:endParaRPr lang="en-US" altLang="zh-CN" dirty="0" smtClean="0"/>
          </a:p>
          <a:p>
            <a:pPr marL="228600" indent="-228600">
              <a:buAutoNum type="arabicPeriod"/>
            </a:pPr>
            <a:r>
              <a:rPr lang="zh-CN" altLang="en-US" dirty="0" smtClean="0"/>
              <a:t>初始密码协商</a:t>
            </a:r>
            <a:endParaRPr lang="en-US" altLang="zh-CN" dirty="0" smtClean="0"/>
          </a:p>
          <a:p>
            <a:pPr marL="228600" indent="-228600">
              <a:buAutoNum type="arabicPeriod"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密码对由消息接收者提供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E0342E-A5F2-4896-9F93-28735991AF6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zh-CN" altLang="en-US" dirty="0" smtClean="0"/>
              <a:t>层级的</a:t>
            </a:r>
            <a:r>
              <a:rPr lang="en-US" altLang="zh-CN" dirty="0" smtClean="0"/>
              <a:t>CA</a:t>
            </a:r>
            <a:r>
              <a:rPr lang="zh-CN" altLang="en-US" dirty="0" smtClean="0"/>
              <a:t>认证，顶级</a:t>
            </a:r>
            <a:r>
              <a:rPr lang="en-US" altLang="zh-CN" dirty="0" smtClean="0"/>
              <a:t>CA</a:t>
            </a:r>
            <a:r>
              <a:rPr lang="zh-CN" altLang="en-US" dirty="0" smtClean="0"/>
              <a:t>有很大权限</a:t>
            </a:r>
            <a:endParaRPr lang="en-US" altLang="zh-CN" dirty="0" smtClean="0"/>
          </a:p>
          <a:p>
            <a:pPr marL="228600" indent="-228600">
              <a:buAutoNum type="arabicPeriod"/>
            </a:pPr>
            <a:r>
              <a:rPr lang="zh-CN" altLang="en-US" dirty="0" smtClean="0"/>
              <a:t>有效期</a:t>
            </a:r>
            <a:r>
              <a:rPr lang="en-US" altLang="zh-CN" dirty="0" smtClean="0"/>
              <a:t>1</a:t>
            </a:r>
            <a:r>
              <a:rPr lang="zh-CN" altLang="en-US" dirty="0" smtClean="0"/>
              <a:t>年左右</a:t>
            </a:r>
            <a:endParaRPr lang="en-US" altLang="zh-CN" dirty="0" smtClean="0"/>
          </a:p>
          <a:p>
            <a:pPr marL="228600" indent="-228600">
              <a:buAutoNum type="arabicPeriod"/>
            </a:pPr>
            <a:r>
              <a:rPr lang="zh-CN" altLang="en-US" dirty="0" smtClean="0"/>
              <a:t>很贵、有免费的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E0342E-A5F2-4896-9F93-28735991AF6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7" Type="http://schemas.openxmlformats.org/officeDocument/2006/relationships/image" Target="../media/image6.png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hidden">
          <a:xfrm>
            <a:off x="0" y="0"/>
            <a:ext cx="3505200" cy="6858000"/>
          </a:xfrm>
          <a:prstGeom prst="rect">
            <a:avLst/>
          </a:prstGeom>
          <a:gradFill rotWithShape="0">
            <a:gsLst>
              <a:gs pos="0">
                <a:srgbClr val="CCECFF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5" name="Rectangle 35"/>
          <p:cNvSpPr>
            <a:spLocks noChangeArrowheads="1"/>
          </p:cNvSpPr>
          <p:nvPr/>
        </p:nvSpPr>
        <p:spPr bwMode="auto">
          <a:xfrm>
            <a:off x="1187454" y="1706566"/>
            <a:ext cx="574675" cy="6429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6" name="Rectangle 26"/>
          <p:cNvSpPr>
            <a:spLocks noChangeArrowheads="1"/>
          </p:cNvSpPr>
          <p:nvPr/>
        </p:nvSpPr>
        <p:spPr bwMode="auto">
          <a:xfrm>
            <a:off x="573090" y="3582988"/>
            <a:ext cx="576262" cy="64135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pic>
        <p:nvPicPr>
          <p:cNvPr id="7" name="Picture 21" descr="logo－t-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1" y="1700213"/>
            <a:ext cx="7956550" cy="252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27"/>
          <p:cNvSpPr>
            <a:spLocks noChangeArrowheads="1"/>
          </p:cNvSpPr>
          <p:nvPr/>
        </p:nvSpPr>
        <p:spPr bwMode="auto">
          <a:xfrm>
            <a:off x="1187450" y="1690690"/>
            <a:ext cx="1103313" cy="642937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9" name="Rectangle 28"/>
          <p:cNvSpPr>
            <a:spLocks noChangeArrowheads="1"/>
          </p:cNvSpPr>
          <p:nvPr/>
        </p:nvSpPr>
        <p:spPr bwMode="auto">
          <a:xfrm>
            <a:off x="2281242" y="1066800"/>
            <a:ext cx="585787" cy="635000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0" name="Rectangle 29"/>
          <p:cNvSpPr>
            <a:spLocks noChangeArrowheads="1"/>
          </p:cNvSpPr>
          <p:nvPr/>
        </p:nvSpPr>
        <p:spPr bwMode="auto">
          <a:xfrm>
            <a:off x="1141413" y="3582988"/>
            <a:ext cx="584200" cy="641350"/>
          </a:xfrm>
          <a:prstGeom prst="rect">
            <a:avLst/>
          </a:prstGeom>
          <a:solidFill>
            <a:srgbClr val="00196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1" name="Rectangle 30"/>
          <p:cNvSpPr>
            <a:spLocks noChangeArrowheads="1"/>
          </p:cNvSpPr>
          <p:nvPr/>
        </p:nvSpPr>
        <p:spPr bwMode="auto">
          <a:xfrm>
            <a:off x="2281242" y="1690690"/>
            <a:ext cx="585787" cy="642937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2" name="Rectangle 31"/>
          <p:cNvSpPr>
            <a:spLocks noChangeArrowheads="1"/>
          </p:cNvSpPr>
          <p:nvPr/>
        </p:nvSpPr>
        <p:spPr bwMode="auto">
          <a:xfrm>
            <a:off x="1141413" y="2324108"/>
            <a:ext cx="584200" cy="633413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3" name="Rectangle 32"/>
          <p:cNvSpPr>
            <a:spLocks noChangeArrowheads="1"/>
          </p:cNvSpPr>
          <p:nvPr/>
        </p:nvSpPr>
        <p:spPr bwMode="auto">
          <a:xfrm>
            <a:off x="1716092" y="2324108"/>
            <a:ext cx="574675" cy="63341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4" name="Rectangle 34"/>
          <p:cNvSpPr>
            <a:spLocks noChangeArrowheads="1"/>
          </p:cNvSpPr>
          <p:nvPr/>
        </p:nvSpPr>
        <p:spPr bwMode="auto">
          <a:xfrm>
            <a:off x="1141413" y="2947996"/>
            <a:ext cx="584200" cy="644525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pic>
        <p:nvPicPr>
          <p:cNvPr id="15" name="图片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29" y="6289675"/>
            <a:ext cx="2290763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" name="组合 28"/>
          <p:cNvGrpSpPr/>
          <p:nvPr/>
        </p:nvGrpSpPr>
        <p:grpSpPr bwMode="auto">
          <a:xfrm>
            <a:off x="339725" y="6335713"/>
            <a:ext cx="1951038" cy="412750"/>
            <a:chOff x="317485" y="6328079"/>
            <a:chExt cx="1950259" cy="413289"/>
          </a:xfrm>
        </p:grpSpPr>
        <p:grpSp>
          <p:nvGrpSpPr>
            <p:cNvPr id="17" name="Group 19"/>
            <p:cNvGrpSpPr/>
            <p:nvPr userDrawn="1"/>
          </p:nvGrpSpPr>
          <p:grpSpPr bwMode="auto">
            <a:xfrm>
              <a:off x="317485" y="6328079"/>
              <a:ext cx="504751" cy="413289"/>
              <a:chOff x="249" y="414"/>
              <a:chExt cx="681" cy="586"/>
            </a:xfrm>
          </p:grpSpPr>
          <p:pic>
            <p:nvPicPr>
              <p:cNvPr id="20" name="Picture 20" descr="logo－b"/>
              <p:cNvPicPr>
                <a:picLocks noChangeAspect="1" noChangeArrowheads="1"/>
              </p:cNvPicPr>
              <p:nvPr userDrawn="1"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9" y="436"/>
                <a:ext cx="681" cy="5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" name="Picture 21" descr="logo"/>
              <p:cNvPicPr>
                <a:picLocks noChangeAspect="1" noChangeArrowheads="1"/>
              </p:cNvPicPr>
              <p:nvPr userDrawn="1"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9" y="414"/>
                <a:ext cx="681" cy="5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18" name="Picture 22" descr="logo－zi"/>
            <p:cNvPicPr>
              <a:picLocks noChangeAspect="1" noChangeArrowheads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6082" y="6386484"/>
              <a:ext cx="974503" cy="203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" name="Picture 23" descr="logo－Y-H-1"/>
            <p:cNvPicPr>
              <a:picLocks noChangeAspect="1" noChangeArrowheads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5831" y="6616168"/>
              <a:ext cx="1331913" cy="69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2" name="文本框 21"/>
          <p:cNvSpPr txBox="1">
            <a:spLocks noChangeArrowheads="1"/>
          </p:cNvSpPr>
          <p:nvPr/>
        </p:nvSpPr>
        <p:spPr bwMode="auto">
          <a:xfrm>
            <a:off x="6934835" y="45085"/>
            <a:ext cx="2209165" cy="337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defRPr/>
            </a:pPr>
            <a:r>
              <a:rPr lang="zh-CN" altLang="en-US" sz="1600" dirty="0">
                <a:solidFill>
                  <a:srgbClr val="9C9CC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计算机网络（研讨课）</a:t>
            </a:r>
            <a:endParaRPr lang="zh-CN" altLang="en-US" sz="1600" dirty="0">
              <a:solidFill>
                <a:srgbClr val="9C9CC4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651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3400"/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sp>
        <p:nvSpPr>
          <p:cNvPr id="10651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1547664" y="2028038"/>
            <a:ext cx="7560840" cy="2010569"/>
          </a:xfrm>
        </p:spPr>
        <p:txBody>
          <a:bodyPr/>
          <a:lstStyle>
            <a:lvl1pPr algn="ctr">
              <a:defRPr sz="40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23" name="Rectangle 17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24" name="Rectangle 18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25" name="Rectangle 16"/>
          <p:cNvSpPr>
            <a:spLocks noGrp="1" noChangeArrowheads="1"/>
          </p:cNvSpPr>
          <p:nvPr>
            <p:ph type="dt" sz="half" idx="12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72DAB1FE-0C97-4264-BBEE-6EB0937697B2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395ABD29-FB4B-4289-A3C4-B5B125FED8F8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700986B1-7CB0-45A9-A795-BD062051F225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6"/>
            <a:ext cx="6858000" cy="195726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717987"/>
            <a:ext cx="6858000" cy="1539815"/>
          </a:xfrm>
        </p:spPr>
        <p:txBody>
          <a:bodyPr>
            <a:normAutofit/>
          </a:bodyPr>
          <a:lstStyle>
            <a:lvl1pPr marL="0" indent="0" algn="ctr">
              <a:buNone/>
              <a:defRPr sz="21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6125A-BC9B-4ABD-9A5C-B43E0651539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0251E-2069-46DC-AE39-7971CD6C3E1A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2D6A4-0239-4671-B0F6-53C442D9AA3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D770F-B97E-45DB-892B-02D364E49E4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B164A-9C58-45EF-8FBC-0DF260CAAA30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5C1D4-36DB-4D60-A6D1-E773855499A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28D81-E242-4B27-B0E4-C64DA46D6138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C1194-07FD-4A17-9090-2089C789952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811560"/>
          </a:xfrm>
        </p:spPr>
        <p:txBody>
          <a:bodyPr/>
          <a:lstStyle>
            <a:lvl1pPr>
              <a:defRPr sz="3600" b="1" baseline="0">
                <a:effectLst/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8"/>
            <a:ext cx="8229600" cy="5034843"/>
          </a:xfrm>
        </p:spPr>
        <p:txBody>
          <a:bodyPr/>
          <a:lstStyle>
            <a:lvl1pPr>
              <a:lnSpc>
                <a:spcPct val="150000"/>
              </a:lnSpc>
              <a:spcBef>
                <a:spcPts val="0"/>
              </a:spcBef>
              <a:defRPr sz="2400" b="0" baseline="0">
                <a:latin typeface="Calibri" panose="020F0502020204030204" pitchFamily="34" charset="0"/>
                <a:ea typeface="黑体" panose="02010609060101010101" pitchFamily="49" charset="-122"/>
              </a:defRPr>
            </a:lvl1pPr>
            <a:lvl2pPr>
              <a:lnSpc>
                <a:spcPct val="150000"/>
              </a:lnSpc>
              <a:spcBef>
                <a:spcPts val="0"/>
              </a:spcBef>
              <a:defRPr sz="2000" b="0" baseline="0">
                <a:latin typeface="Calibri" panose="020F0502020204030204" pitchFamily="34" charset="0"/>
                <a:ea typeface="黑体" panose="02010609060101010101" pitchFamily="49" charset="-122"/>
              </a:defRPr>
            </a:lvl2pPr>
            <a:lvl3pPr>
              <a:lnSpc>
                <a:spcPct val="150000"/>
              </a:lnSpc>
              <a:spcBef>
                <a:spcPts val="0"/>
              </a:spcBef>
              <a:defRPr sz="1800" b="0" baseline="0">
                <a:latin typeface="Calibri" panose="020F0502020204030204" pitchFamily="34" charset="0"/>
                <a:ea typeface="黑体" panose="02010609060101010101" pitchFamily="49" charset="-122"/>
              </a:defRPr>
            </a:lvl3pPr>
            <a:lvl4pPr>
              <a:lnSpc>
                <a:spcPct val="150000"/>
              </a:lnSpc>
              <a:spcBef>
                <a:spcPts val="0"/>
              </a:spcBef>
              <a:defRPr sz="1600" b="0" baseline="0">
                <a:latin typeface="Calibri" panose="020F0502020204030204" pitchFamily="34" charset="0"/>
                <a:ea typeface="黑体" panose="02010609060101010101" pitchFamily="49" charset="-122"/>
              </a:defRPr>
            </a:lvl4pPr>
            <a:lvl5pPr>
              <a:lnSpc>
                <a:spcPct val="150000"/>
              </a:lnSpc>
              <a:spcBef>
                <a:spcPts val="0"/>
              </a:spcBef>
              <a:defRPr sz="1600" b="0" baseline="0">
                <a:latin typeface="Calibri" panose="020F0502020204030204" pitchFamily="34" charset="0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827912" y="6705601"/>
            <a:ext cx="208843" cy="152401"/>
          </a:xfrm>
        </p:spPr>
        <p:txBody>
          <a:bodyPr lIns="0" tIns="0" rIns="0" bIns="0"/>
          <a:lstStyle>
            <a:lvl1pPr>
              <a:defRPr baseline="0">
                <a:latin typeface="Calibri" panose="020F0502020204030204" pitchFamily="34" charset="0"/>
              </a:defRPr>
            </a:lvl1pPr>
          </a:lstStyle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4E66CA4B-62FD-4F41-A273-D0CE20CE9D2C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8AB34-7A6D-49AF-94F9-08BC505F7980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915D7-AE6C-42FC-9028-5CC33A077A1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F21E0-A861-49C9-BECD-AC4C77643106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165D9-C0FE-4741-84AD-DF4DA0CA6B6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4057" y="1595887"/>
            <a:ext cx="8184311" cy="4572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8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8A217C72-D1A8-4AAF-85C3-457A1C629658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6C342930-584E-419B-A671-37EC0C92F8ED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9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9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D7878769-730F-4726-87BF-0F749A8E2638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AE05D7DB-7C00-402E-8967-4E9C7E66E963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3672CB05-5C36-4C31-8CAB-AE0023A1B9C8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8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F3976007-893A-457C-BBD7-A094EFDA5302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D4D89B0E-6E50-4259-B190-49097CC19A41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>
                <a:latin typeface="Arial Black" panose="020B0A04020102020204" pitchFamily="34" charset="0"/>
              </a:defRPr>
            </a:lvl1pPr>
          </a:lstStyle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grpSp>
        <p:nvGrpSpPr>
          <p:cNvPr id="1028" name="Group 4"/>
          <p:cNvGrpSpPr/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548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fld id="{C08E68A2-AD48-4974-B9F0-FEADD0E590E4}" type="datetime1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27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751165"/>
            <a:ext cx="7886700" cy="4425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D5D39203-2E53-4F16-87C7-15A91EC9201A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0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14000"/>
        </a:lnSpc>
        <a:spcBef>
          <a:spcPts val="750"/>
        </a:spcBef>
        <a:buFont typeface="Arial" panose="020B0604020202020204" pitchFamily="34" charset="0"/>
        <a:buChar char="•"/>
        <a:defRPr sz="21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1pPr>
      <a:lvl2pPr marL="5143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2pPr>
      <a:lvl3pPr marL="8572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5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561840" y="4267200"/>
            <a:ext cx="4429760" cy="1752600"/>
          </a:xfrm>
        </p:spPr>
        <p:txBody>
          <a:bodyPr/>
          <a:lstStyle/>
          <a:p>
            <a:r>
              <a:rPr lang="zh-CN" altLang="en-US" sz="2400" dirty="0"/>
              <a:t>武庆华</a:t>
            </a:r>
            <a:endParaRPr lang="en-US" altLang="zh-CN" sz="2400" dirty="0"/>
          </a:p>
          <a:p>
            <a:r>
              <a:rPr lang="en-US" altLang="zh-CN" sz="2400" dirty="0"/>
              <a:t>wuqinghua@ict.ac.cn</a:t>
            </a:r>
            <a:endParaRPr lang="zh-CN" altLang="en-US" sz="2400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Socket</a:t>
            </a:r>
            <a:r>
              <a:rPr lang="zh-CN" altLang="en-US" dirty="0"/>
              <a:t>应用编程实验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六、数据传输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199" y="1444978"/>
            <a:ext cx="8463643" cy="5034843"/>
          </a:xfrm>
        </p:spPr>
        <p:txBody>
          <a:bodyPr/>
          <a:lstStyle/>
          <a:p>
            <a:r>
              <a:rPr lang="zh-CN" altLang="en-US" dirty="0"/>
              <a:t>数据发送方</a:t>
            </a:r>
            <a:endParaRPr lang="en-US" altLang="zh-CN" dirty="0"/>
          </a:p>
          <a:p>
            <a:pPr lvl="1"/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send(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sockfd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void *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flags);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dirty="0"/>
              <a:t>数据接收方</a:t>
            </a:r>
            <a:endParaRPr lang="en-US" altLang="zh-CN" dirty="0"/>
          </a:p>
          <a:p>
            <a:pPr lvl="1"/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sockfd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, void *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flags);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连接任意一端都可以发送或者接收数据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对于一个阻塞式</a:t>
            </a:r>
            <a:r>
              <a:rPr lang="en-US" altLang="zh-CN" dirty="0">
                <a:latin typeface="+mj-lt"/>
                <a:cs typeface="Courier New" panose="02070309020205020404" pitchFamily="49" charset="0"/>
              </a:rPr>
              <a:t>(blocking) socket</a:t>
            </a:r>
            <a:endParaRPr lang="en-US" altLang="zh-CN" dirty="0">
              <a:latin typeface="+mj-lt"/>
              <a:cs typeface="Courier New" panose="02070309020205020404" pitchFamily="49" charset="0"/>
            </a:endParaRPr>
          </a:p>
          <a:p>
            <a:pPr lvl="1"/>
            <a:r>
              <a:rPr lang="en-US" altLang="zh-CN" dirty="0">
                <a:latin typeface="+mj-lt"/>
                <a:cs typeface="Courier New" panose="02070309020205020404" pitchFamily="49" charset="0"/>
              </a:rPr>
              <a:t>send</a:t>
            </a:r>
            <a:r>
              <a:rPr lang="zh-CN" altLang="en-US" dirty="0">
                <a:latin typeface="+mj-lt"/>
                <a:cs typeface="Courier New" panose="02070309020205020404" pitchFamily="49" charset="0"/>
              </a:rPr>
              <a:t>直到所有数据被拷贝到协议栈缓存中才返回，或产生错误返回</a:t>
            </a:r>
            <a:endParaRPr lang="en-US" altLang="zh-CN" dirty="0">
              <a:latin typeface="+mj-lt"/>
              <a:cs typeface="Courier New" panose="02070309020205020404" pitchFamily="49" charset="0"/>
            </a:endParaRPr>
          </a:p>
          <a:p>
            <a:pPr lvl="1"/>
            <a:r>
              <a:rPr lang="en-US" altLang="zh-CN" dirty="0" err="1">
                <a:latin typeface="+mj-lt"/>
                <a:cs typeface="Courier New" panose="02070309020205020404" pitchFamily="49" charset="0"/>
              </a:rPr>
              <a:t>recv</a:t>
            </a:r>
            <a:r>
              <a:rPr lang="zh-CN" altLang="en-US" dirty="0">
                <a:latin typeface="+mj-lt"/>
                <a:cs typeface="Courier New" panose="02070309020205020404" pitchFamily="49" charset="0"/>
              </a:rPr>
              <a:t>直到接收到数据</a:t>
            </a:r>
            <a:r>
              <a:rPr lang="en-US" altLang="zh-CN" dirty="0">
                <a:latin typeface="+mj-lt"/>
                <a:cs typeface="Courier New" panose="02070309020205020404" pitchFamily="49" charset="0"/>
              </a:rPr>
              <a:t>(</a:t>
            </a:r>
            <a:r>
              <a:rPr lang="zh-CN" altLang="en-US" dirty="0">
                <a:latin typeface="+mj-lt"/>
                <a:cs typeface="Courier New" panose="02070309020205020404" pitchFamily="49" charset="0"/>
              </a:rPr>
              <a:t>不一定等于</a:t>
            </a:r>
            <a:r>
              <a:rPr lang="en-US" altLang="zh-CN" dirty="0" err="1">
                <a:latin typeface="+mj-lt"/>
                <a:cs typeface="Courier New" panose="02070309020205020404" pitchFamily="49" charset="0"/>
              </a:rPr>
              <a:t>len</a:t>
            </a:r>
            <a:r>
              <a:rPr lang="en-US" altLang="zh-CN" dirty="0">
                <a:latin typeface="+mj-lt"/>
                <a:cs typeface="Courier New" panose="02070309020205020404" pitchFamily="49" charset="0"/>
              </a:rPr>
              <a:t>)</a:t>
            </a:r>
            <a:r>
              <a:rPr lang="zh-CN" altLang="en-US" dirty="0">
                <a:latin typeface="+mj-lt"/>
                <a:cs typeface="Courier New" panose="02070309020205020404" pitchFamily="49" charset="0"/>
              </a:rPr>
              <a:t>，或对端关闭连接（返回</a:t>
            </a:r>
            <a:r>
              <a:rPr lang="en-US" altLang="zh-CN" dirty="0">
                <a:latin typeface="+mj-lt"/>
                <a:cs typeface="Courier New" panose="02070309020205020404" pitchFamily="49" charset="0"/>
              </a:rPr>
              <a:t>0</a:t>
            </a:r>
            <a:r>
              <a:rPr lang="zh-CN" altLang="en-US" dirty="0">
                <a:latin typeface="+mj-lt"/>
                <a:cs typeface="Courier New" panose="02070309020205020404" pitchFamily="49" charset="0"/>
              </a:rPr>
              <a:t>），或产生错误才返回</a:t>
            </a:r>
            <a:endParaRPr lang="en-US" altLang="zh-CN" dirty="0">
              <a:latin typeface="+mj-lt"/>
            </a:endParaRPr>
          </a:p>
          <a:p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网络字节序与本地字节序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8"/>
            <a:ext cx="8229600" cy="2244895"/>
          </a:xfrm>
        </p:spPr>
        <p:txBody>
          <a:bodyPr/>
          <a:lstStyle/>
          <a:p>
            <a:r>
              <a:rPr lang="zh-CN" altLang="en-US" dirty="0"/>
              <a:t>网络协议使用网络字节序（即大端字节序）传输数据，地址低位存储值的高位</a:t>
            </a:r>
            <a:endParaRPr lang="en-US" altLang="zh-CN" dirty="0"/>
          </a:p>
          <a:p>
            <a:r>
              <a:rPr lang="en-US" altLang="zh-CN" dirty="0"/>
              <a:t>Intel</a:t>
            </a:r>
            <a:r>
              <a:rPr lang="zh-CN" altLang="en-US" dirty="0"/>
              <a:t>的</a:t>
            </a:r>
            <a:r>
              <a:rPr lang="en-US" altLang="zh-CN" dirty="0"/>
              <a:t>x86</a:t>
            </a:r>
            <a:r>
              <a:rPr lang="zh-CN" altLang="en-US" dirty="0"/>
              <a:t>平台使用的是小端字节序，地址低位存储值的低位</a:t>
            </a:r>
            <a:endParaRPr lang="en-US" altLang="zh-CN" dirty="0"/>
          </a:p>
          <a:p>
            <a:endParaRPr lang="zh-CN" altLang="en-US" dirty="0"/>
          </a:p>
        </p:txBody>
      </p:sp>
      <p:grpSp>
        <p:nvGrpSpPr>
          <p:cNvPr id="9" name="组合 8"/>
          <p:cNvGrpSpPr/>
          <p:nvPr/>
        </p:nvGrpSpPr>
        <p:grpSpPr>
          <a:xfrm>
            <a:off x="586483" y="3824719"/>
            <a:ext cx="2452744" cy="1904103"/>
            <a:chOff x="339058" y="4121488"/>
            <a:chExt cx="2452744" cy="1904103"/>
          </a:xfrm>
        </p:grpSpPr>
        <p:sp>
          <p:nvSpPr>
            <p:cNvPr id="7" name="矩形 6"/>
            <p:cNvSpPr/>
            <p:nvPr/>
          </p:nvSpPr>
          <p:spPr>
            <a:xfrm>
              <a:off x="339058" y="4121488"/>
              <a:ext cx="2452744" cy="1904103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805446" y="4647304"/>
              <a:ext cx="151996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dirty="0"/>
                <a:t>内存</a:t>
              </a:r>
              <a:endParaRPr lang="en-US" altLang="zh-CN" dirty="0"/>
            </a:p>
            <a:p>
              <a:pPr algn="ctr"/>
              <a:r>
                <a:rPr lang="zh-CN" altLang="en-US" dirty="0"/>
                <a:t>低      </a:t>
              </a:r>
              <a:r>
                <a:rPr lang="en-US" altLang="zh-CN" dirty="0"/>
                <a:t>-&gt;       </a:t>
              </a:r>
              <a:r>
                <a:rPr lang="zh-CN" altLang="en-US" dirty="0"/>
                <a:t>高</a:t>
              </a:r>
              <a:endParaRPr lang="zh-CN" altLang="en-US" dirty="0"/>
            </a:p>
          </p:txBody>
        </p:sp>
        <p:sp>
          <p:nvSpPr>
            <p:cNvPr id="6" name="矩形 5"/>
            <p:cNvSpPr/>
            <p:nvPr/>
          </p:nvSpPr>
          <p:spPr>
            <a:xfrm>
              <a:off x="532503" y="5379260"/>
              <a:ext cx="213539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LE 04 03 02 01 </a:t>
              </a:r>
              <a:endParaRPr lang="zh-CN" alt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zh-CN" alt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BE 01 02 03 04</a:t>
              </a:r>
              <a:endParaRPr lang="zh-CN" alt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532503" y="4192347"/>
              <a:ext cx="20297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数据：</a:t>
              </a:r>
              <a:r>
                <a:rPr lang="en-US" altLang="zh-CN" dirty="0"/>
                <a:t>0x01020304</a:t>
              </a:r>
              <a:endParaRPr lang="zh-CN" altLang="en-US" dirty="0"/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3419356" y="3640053"/>
            <a:ext cx="5408556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为了保证数据在不同主机之间传输时能够被正确解释，主机在发送和接收数据时，需要进行网络字节序与主机字节序之间的相互转换：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htons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()/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htonl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()/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htonll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ntohs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()/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ntohl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()/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ntohll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365516" y="6057684"/>
            <a:ext cx="8747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</a:rPr>
              <a:t>只有在收发整数数据时才需要转换字节序，收发字符串</a:t>
            </a:r>
            <a:r>
              <a:rPr lang="en-US" altLang="zh-CN" sz="2000" dirty="0">
                <a:solidFill>
                  <a:srgbClr val="FF0000"/>
                </a:solidFill>
              </a:rPr>
              <a:t>/</a:t>
            </a:r>
            <a:r>
              <a:rPr lang="zh-CN" altLang="en-US" sz="2000" dirty="0">
                <a:solidFill>
                  <a:srgbClr val="FF0000"/>
                </a:solidFill>
              </a:rPr>
              <a:t>字节流时不需要关心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七、处理并发服务请求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如果一台服务器需要同时处理多个服务请求</a:t>
            </a:r>
            <a:endParaRPr lang="en-US" altLang="zh-CN" dirty="0"/>
          </a:p>
          <a:p>
            <a:r>
              <a:rPr lang="zh-CN" altLang="en-US" sz="2000" dirty="0"/>
              <a:t>使用多进程</a:t>
            </a:r>
            <a:r>
              <a:rPr lang="en-US" altLang="zh-CN" sz="2000" dirty="0"/>
              <a:t>/</a:t>
            </a:r>
            <a:r>
              <a:rPr lang="zh-CN" altLang="en-US" sz="2000" dirty="0"/>
              <a:t>多线程技术</a:t>
            </a:r>
            <a:endParaRPr lang="en-US" altLang="zh-CN" sz="2000" dirty="0"/>
          </a:p>
          <a:p>
            <a:pPr marL="457200" lvl="1" indent="0">
              <a:buNone/>
            </a:pP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request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accept(sock,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pthread_create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new_thread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NULL, </a:t>
            </a:r>
            <a:r>
              <a:rPr lang="en-US" altLang="zh-CN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handle_request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CN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request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zh-CN" altLang="en-US" dirty="0"/>
              <a:t>需要维护多个线程，增加系统开销</a:t>
            </a:r>
            <a:endParaRPr lang="en-US" altLang="zh-CN" dirty="0"/>
          </a:p>
          <a:p>
            <a:r>
              <a:rPr lang="zh-CN" altLang="en-US" sz="2000" dirty="0"/>
              <a:t>或 使用</a:t>
            </a:r>
            <a:r>
              <a:rPr lang="en-US" altLang="zh-CN" sz="2000" dirty="0">
                <a:solidFill>
                  <a:srgbClr val="FF0000"/>
                </a:solidFill>
              </a:rPr>
              <a:t>I/O</a:t>
            </a:r>
            <a:r>
              <a:rPr lang="zh-CN" altLang="en-US" sz="2000" dirty="0">
                <a:solidFill>
                  <a:srgbClr val="FF0000"/>
                </a:solidFill>
              </a:rPr>
              <a:t>多路复用技术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nfds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FD_SET(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fd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], &amp;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rfds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ready = </a:t>
            </a:r>
            <a:r>
              <a:rPr lang="en-US" altLang="zh-CN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nfds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&amp;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rfds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NULL, NULL, timeout);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nfds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if (FD_ISSET(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fd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], &amp;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rfds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))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fd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], buffer,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0);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altLang="zh-CN" dirty="0"/>
              <a:t>select</a:t>
            </a:r>
            <a:r>
              <a:rPr lang="zh-CN" altLang="en-US" dirty="0"/>
              <a:t>最多支持</a:t>
            </a:r>
            <a:r>
              <a:rPr lang="en-US" altLang="zh-CN" dirty="0"/>
              <a:t>1024</a:t>
            </a:r>
            <a:r>
              <a:rPr lang="zh-CN" altLang="en-US" dirty="0"/>
              <a:t>个并发连接，且每次都需要遍历每一个连接，用</a:t>
            </a:r>
            <a:r>
              <a:rPr lang="en-US" altLang="zh-CN" dirty="0" err="1"/>
              <a:t>epoll</a:t>
            </a:r>
            <a:r>
              <a:rPr lang="zh-CN" altLang="en-US" dirty="0"/>
              <a:t>可以避免该限制</a:t>
            </a:r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HTTP</a:t>
            </a:r>
            <a:r>
              <a:rPr lang="zh-CN" altLang="en-US"/>
              <a:t>协议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>
                <a:solidFill>
                  <a:srgbClr val="FF0000"/>
                </a:solidFill>
              </a:rPr>
              <a:t>1. HTTP</a:t>
            </a:r>
            <a:r>
              <a:rPr lang="zh-CN" altLang="en-US">
                <a:solidFill>
                  <a:srgbClr val="FF0000"/>
                </a:solidFill>
              </a:rPr>
              <a:t>请求</a:t>
            </a:r>
            <a:endParaRPr lang="zh-CN" altLang="en-US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bg2">
                    <a:lumMod val="60000"/>
                    <a:lumOff val="40000"/>
                  </a:schemeClr>
                </a:solidFill>
              </a:rPr>
              <a:t>1. HTTP</a:t>
            </a:r>
            <a:r>
              <a:rPr lang="zh-CN" altLang="en-US">
                <a:solidFill>
                  <a:schemeClr val="bg2">
                    <a:lumMod val="60000"/>
                    <a:lumOff val="40000"/>
                  </a:schemeClr>
                </a:solidFill>
              </a:rPr>
              <a:t>应答</a:t>
            </a:r>
            <a:endParaRPr lang="zh-CN" altLang="en-US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>
                <a:solidFill>
                  <a:srgbClr val="FF0000"/>
                </a:solidFill>
                <a:sym typeface="+mn-ea"/>
              </a:rPr>
              <a:t>2. HTTP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请求</a:t>
            </a:r>
            <a:endParaRPr lang="zh-CN" altLang="en-US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bg2">
                    <a:lumMod val="60000"/>
                    <a:lumOff val="40000"/>
                  </a:schemeClr>
                </a:solidFill>
                <a:sym typeface="+mn-ea"/>
              </a:rPr>
              <a:t>2. HTTP</a:t>
            </a:r>
            <a:r>
              <a:rPr lang="zh-CN" altLang="en-US">
                <a:solidFill>
                  <a:schemeClr val="bg2">
                    <a:lumMod val="60000"/>
                    <a:lumOff val="40000"/>
                  </a:schemeClr>
                </a:solidFill>
                <a:sym typeface="+mn-ea"/>
              </a:rPr>
              <a:t>应答</a:t>
            </a:r>
            <a:endParaRPr lang="zh-CN" altLang="en-US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/>
              <a:t>... ...</a:t>
            </a:r>
            <a:endParaRPr lang="zh-CN" altLang="en-US"/>
          </a:p>
          <a:p>
            <a:pPr marL="0" indent="0">
              <a:buNone/>
            </a:pPr>
            <a:r>
              <a:rPr lang="en-US" altLang="zh-CN">
                <a:solidFill>
                  <a:srgbClr val="FF0000"/>
                </a:solidFill>
                <a:sym typeface="+mn-ea"/>
              </a:rPr>
              <a:t>3. HTTP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请求</a:t>
            </a:r>
            <a:endParaRPr lang="zh-CN" altLang="en-US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bg2">
                    <a:lumMod val="60000"/>
                    <a:lumOff val="40000"/>
                  </a:schemeClr>
                </a:solidFill>
                <a:sym typeface="+mn-ea"/>
              </a:rPr>
              <a:t>3. HTTP</a:t>
            </a:r>
            <a:r>
              <a:rPr lang="zh-CN" altLang="en-US">
                <a:solidFill>
                  <a:schemeClr val="bg2">
                    <a:lumMod val="60000"/>
                    <a:lumOff val="40000"/>
                  </a:schemeClr>
                </a:solidFill>
                <a:sym typeface="+mn-ea"/>
              </a:rPr>
              <a:t>应答</a:t>
            </a:r>
            <a:endParaRPr lang="zh-CN" altLang="en-US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图片 6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6685" y="2494941"/>
            <a:ext cx="4651651" cy="302387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HTTP</a:t>
            </a:r>
            <a:r>
              <a:rPr lang="zh-CN" altLang="en-US" dirty="0"/>
              <a:t>请求 </a:t>
            </a:r>
            <a:r>
              <a:rPr lang="en-US" altLang="zh-CN" dirty="0"/>
              <a:t>(Request)</a:t>
            </a:r>
            <a:endParaRPr lang="zh-CN" altLang="en-US" dirty="0"/>
          </a:p>
        </p:txBody>
      </p:sp>
      <p:sp>
        <p:nvSpPr>
          <p:cNvPr id="31" name="Text Box 28"/>
          <p:cNvSpPr txBox="1">
            <a:spLocks noChangeArrowheads="1"/>
          </p:cNvSpPr>
          <p:nvPr/>
        </p:nvSpPr>
        <p:spPr bwMode="auto">
          <a:xfrm>
            <a:off x="3750012" y="3413565"/>
            <a:ext cx="121058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000" dirty="0">
                <a:solidFill>
                  <a:srgbClr val="333399"/>
                </a:solidFill>
                <a:latin typeface="Calibri" panose="020F0502020204030204" pitchFamily="34" charset="0"/>
                <a:ea typeface="楷体" panose="02010609060101010101" pitchFamily="49" charset="-122"/>
              </a:rPr>
              <a:t>请求头部</a:t>
            </a:r>
            <a:endParaRPr kumimoji="1" lang="zh-CN" altLang="en-US" sz="2000" dirty="0">
              <a:solidFill>
                <a:srgbClr val="333399"/>
              </a:solidFill>
              <a:latin typeface="Calibri" panose="020F0502020204030204" pitchFamily="34" charset="0"/>
              <a:ea typeface="楷体" panose="02010609060101010101" pitchFamily="49" charset="-122"/>
            </a:endParaRPr>
          </a:p>
        </p:txBody>
      </p:sp>
      <p:sp>
        <p:nvSpPr>
          <p:cNvPr id="39" name="AutoShape 36"/>
          <p:cNvSpPr/>
          <p:nvPr/>
        </p:nvSpPr>
        <p:spPr bwMode="auto">
          <a:xfrm>
            <a:off x="3516828" y="3046852"/>
            <a:ext cx="181581" cy="1147763"/>
          </a:xfrm>
          <a:prstGeom prst="rightBrace">
            <a:avLst>
              <a:gd name="adj1" fmla="val 43929"/>
              <a:gd name="adj2" fmla="val 50000"/>
            </a:avLst>
          </a:prstGeom>
          <a:noFill/>
          <a:ln w="19050">
            <a:solidFill>
              <a:srgbClr val="33339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Calibri" panose="020F0502020204030204" pitchFamily="34" charset="0"/>
              <a:ea typeface="楷体" panose="02010609060101010101" pitchFamily="49" charset="-122"/>
            </a:endParaRPr>
          </a:p>
        </p:txBody>
      </p:sp>
      <p:sp>
        <p:nvSpPr>
          <p:cNvPr id="42" name="Text Box 39"/>
          <p:cNvSpPr txBox="1">
            <a:spLocks noChangeArrowheads="1"/>
          </p:cNvSpPr>
          <p:nvPr/>
        </p:nvSpPr>
        <p:spPr bwMode="auto">
          <a:xfrm>
            <a:off x="5210586" y="2487108"/>
            <a:ext cx="946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000">
                <a:solidFill>
                  <a:srgbClr val="333399"/>
                </a:solidFill>
                <a:latin typeface="Calibri" panose="020F0502020204030204" pitchFamily="34" charset="0"/>
                <a:ea typeface="楷体" panose="02010609060101010101" pitchFamily="49" charset="-122"/>
              </a:rPr>
              <a:t>请求行</a:t>
            </a:r>
            <a:endParaRPr kumimoji="1" lang="zh-CN" altLang="en-US" sz="2000">
              <a:solidFill>
                <a:srgbClr val="333399"/>
              </a:solidFill>
              <a:latin typeface="Calibri" panose="020F0502020204030204" pitchFamily="34" charset="0"/>
              <a:ea typeface="楷体" panose="02010609060101010101" pitchFamily="49" charset="-122"/>
            </a:endParaRPr>
          </a:p>
        </p:txBody>
      </p:sp>
      <p:sp>
        <p:nvSpPr>
          <p:cNvPr id="47" name="Text Box 44"/>
          <p:cNvSpPr txBox="1">
            <a:spLocks noChangeArrowheads="1"/>
          </p:cNvSpPr>
          <p:nvPr/>
        </p:nvSpPr>
        <p:spPr bwMode="auto">
          <a:xfrm>
            <a:off x="2010186" y="1837821"/>
            <a:ext cx="69762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000">
                <a:solidFill>
                  <a:srgbClr val="333399"/>
                </a:solidFill>
                <a:latin typeface="Calibri" panose="020F0502020204030204" pitchFamily="34" charset="0"/>
                <a:ea typeface="楷体" panose="02010609060101010101" pitchFamily="49" charset="-122"/>
              </a:rPr>
              <a:t>空格</a:t>
            </a:r>
            <a:endParaRPr kumimoji="1" lang="zh-CN" altLang="en-US" sz="2000">
              <a:solidFill>
                <a:srgbClr val="333399"/>
              </a:solidFill>
              <a:latin typeface="Calibri" panose="020F0502020204030204" pitchFamily="34" charset="0"/>
              <a:ea typeface="楷体" panose="02010609060101010101" pitchFamily="49" charset="-122"/>
            </a:endParaRPr>
          </a:p>
        </p:txBody>
      </p:sp>
      <p:sp>
        <p:nvSpPr>
          <p:cNvPr id="48" name="Text Box 45"/>
          <p:cNvSpPr txBox="1">
            <a:spLocks noChangeArrowheads="1"/>
          </p:cNvSpPr>
          <p:nvPr/>
        </p:nvSpPr>
        <p:spPr bwMode="auto">
          <a:xfrm>
            <a:off x="3946936" y="1837821"/>
            <a:ext cx="12017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000">
                <a:solidFill>
                  <a:srgbClr val="333399"/>
                </a:solidFill>
                <a:latin typeface="Calibri" panose="020F0502020204030204" pitchFamily="34" charset="0"/>
                <a:ea typeface="楷体" panose="02010609060101010101" pitchFamily="49" charset="-122"/>
              </a:rPr>
              <a:t>回车换行</a:t>
            </a:r>
            <a:endParaRPr kumimoji="1" lang="zh-CN" altLang="en-US" sz="2000">
              <a:solidFill>
                <a:srgbClr val="333399"/>
              </a:solidFill>
              <a:latin typeface="Calibri" panose="020F0502020204030204" pitchFamily="34" charset="0"/>
              <a:ea typeface="楷体" panose="02010609060101010101" pitchFamily="49" charset="-122"/>
            </a:endParaRPr>
          </a:p>
        </p:txBody>
      </p:sp>
      <p:sp>
        <p:nvSpPr>
          <p:cNvPr id="49" name="Line 46"/>
          <p:cNvSpPr>
            <a:spLocks noChangeShapeType="1"/>
          </p:cNvSpPr>
          <p:nvPr/>
        </p:nvSpPr>
        <p:spPr bwMode="auto">
          <a:xfrm>
            <a:off x="2619786" y="2191833"/>
            <a:ext cx="407987" cy="306388"/>
          </a:xfrm>
          <a:prstGeom prst="line">
            <a:avLst/>
          </a:prstGeom>
          <a:noFill/>
          <a:ln w="19050">
            <a:solidFill>
              <a:srgbClr val="333399"/>
            </a:solidFill>
            <a:rou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Calibri" panose="020F0502020204030204" pitchFamily="34" charset="0"/>
              <a:ea typeface="楷体" panose="02010609060101010101" pitchFamily="49" charset="-122"/>
            </a:endParaRPr>
          </a:p>
        </p:txBody>
      </p:sp>
      <p:sp>
        <p:nvSpPr>
          <p:cNvPr id="50" name="Line 47"/>
          <p:cNvSpPr>
            <a:spLocks noChangeShapeType="1"/>
          </p:cNvSpPr>
          <p:nvPr/>
        </p:nvSpPr>
        <p:spPr bwMode="auto">
          <a:xfrm flipH="1">
            <a:off x="1694273" y="2191833"/>
            <a:ext cx="444500" cy="306388"/>
          </a:xfrm>
          <a:prstGeom prst="line">
            <a:avLst/>
          </a:prstGeom>
          <a:noFill/>
          <a:ln w="19050">
            <a:solidFill>
              <a:srgbClr val="333399"/>
            </a:solidFill>
            <a:rou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Calibri" panose="020F0502020204030204" pitchFamily="34" charset="0"/>
              <a:ea typeface="楷体" panose="02010609060101010101" pitchFamily="49" charset="-122"/>
            </a:endParaRPr>
          </a:p>
        </p:txBody>
      </p:sp>
      <p:sp>
        <p:nvSpPr>
          <p:cNvPr id="51" name="Line 48"/>
          <p:cNvSpPr>
            <a:spLocks noChangeShapeType="1"/>
          </p:cNvSpPr>
          <p:nvPr/>
        </p:nvSpPr>
        <p:spPr bwMode="auto">
          <a:xfrm>
            <a:off x="4543836" y="2191833"/>
            <a:ext cx="222250" cy="306388"/>
          </a:xfrm>
          <a:prstGeom prst="line">
            <a:avLst/>
          </a:prstGeom>
          <a:noFill/>
          <a:ln w="19050">
            <a:solidFill>
              <a:srgbClr val="333399"/>
            </a:solidFill>
            <a:rou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Calibri" panose="020F0502020204030204" pitchFamily="34" charset="0"/>
              <a:ea typeface="楷体" panose="02010609060101010101" pitchFamily="49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3801314" y="4363059"/>
            <a:ext cx="5169966" cy="205287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MS PGothic" panose="020B0600070205080204" pitchFamily="34" charset="-128"/>
                <a:cs typeface="Courier New" panose="02070309020205020404" pitchFamily="49" charset="0"/>
              </a:rPr>
              <a:t>GET /index.html HTTP/1.1</a:t>
            </a:r>
            <a:endParaRPr lang="en-US" altLang="zh-CN" sz="1400" b="1" dirty="0">
              <a:latin typeface="Courier New" panose="02070309020205020404" pitchFamily="49" charset="0"/>
              <a:ea typeface="MS PGothic" panose="020B0600070205080204" pitchFamily="34" charset="-128"/>
              <a:cs typeface="Courier New" panose="02070309020205020404" pitchFamily="49" charset="0"/>
            </a:endParaRPr>
          </a:p>
          <a:p>
            <a:pPr>
              <a:lnSpc>
                <a:spcPct val="13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MS PGothic" panose="020B0600070205080204" pitchFamily="34" charset="-128"/>
                <a:cs typeface="Courier New" panose="02070309020205020404" pitchFamily="49" charset="0"/>
              </a:rPr>
              <a:t>Host: www.baidu.com</a:t>
            </a:r>
            <a:endParaRPr lang="en-US" altLang="zh-CN" sz="1400" b="1" dirty="0">
              <a:latin typeface="Courier New" panose="02070309020205020404" pitchFamily="49" charset="0"/>
              <a:ea typeface="MS PGothic" panose="020B0600070205080204" pitchFamily="34" charset="-128"/>
              <a:cs typeface="Courier New" panose="02070309020205020404" pitchFamily="49" charset="0"/>
            </a:endParaRPr>
          </a:p>
          <a:p>
            <a:pPr>
              <a:lnSpc>
                <a:spcPct val="13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MS PGothic" panose="020B0600070205080204" pitchFamily="34" charset="-128"/>
                <a:cs typeface="Courier New" panose="02070309020205020404" pitchFamily="49" charset="0"/>
              </a:rPr>
              <a:t>Accept-Language: </a:t>
            </a:r>
            <a:r>
              <a:rPr lang="en-US" altLang="zh-CN" sz="1400" b="1" dirty="0" err="1">
                <a:latin typeface="Courier New" panose="02070309020205020404" pitchFamily="49" charset="0"/>
                <a:ea typeface="MS PGothic" panose="020B0600070205080204" pitchFamily="34" charset="-128"/>
                <a:cs typeface="Courier New" panose="02070309020205020404" pitchFamily="49" charset="0"/>
              </a:rPr>
              <a:t>en</a:t>
            </a:r>
            <a:r>
              <a:rPr lang="en-US" altLang="zh-CN" sz="1400" b="1" dirty="0">
                <a:latin typeface="Courier New" panose="02070309020205020404" pitchFamily="49" charset="0"/>
                <a:ea typeface="MS PGothic" panose="020B0600070205080204" pitchFamily="34" charset="-128"/>
                <a:cs typeface="Courier New" panose="02070309020205020404" pitchFamily="49" charset="0"/>
              </a:rPr>
              <a:t>-us</a:t>
            </a:r>
            <a:endParaRPr lang="en-US" altLang="zh-CN" sz="1400" b="1" dirty="0">
              <a:latin typeface="Courier New" panose="02070309020205020404" pitchFamily="49" charset="0"/>
              <a:ea typeface="MS PGothic" panose="020B0600070205080204" pitchFamily="34" charset="-128"/>
              <a:cs typeface="Courier New" panose="02070309020205020404" pitchFamily="49" charset="0"/>
            </a:endParaRPr>
          </a:p>
          <a:p>
            <a:pPr>
              <a:lnSpc>
                <a:spcPct val="13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MS PGothic" panose="020B0600070205080204" pitchFamily="34" charset="-128"/>
                <a:cs typeface="Courier New" panose="02070309020205020404" pitchFamily="49" charset="0"/>
              </a:rPr>
              <a:t>Accept-Encoding: </a:t>
            </a:r>
            <a:r>
              <a:rPr lang="en-US" altLang="zh-CN" sz="1400" b="1" dirty="0" err="1">
                <a:latin typeface="Courier New" panose="02070309020205020404" pitchFamily="49" charset="0"/>
                <a:ea typeface="MS PGothic" panose="020B0600070205080204" pitchFamily="34" charset="-128"/>
                <a:cs typeface="Courier New" panose="02070309020205020404" pitchFamily="49" charset="0"/>
              </a:rPr>
              <a:t>gzip</a:t>
            </a:r>
            <a:r>
              <a:rPr lang="en-US" altLang="zh-CN" sz="1400" b="1" dirty="0">
                <a:latin typeface="Courier New" panose="02070309020205020404" pitchFamily="49" charset="0"/>
                <a:ea typeface="MS PGothic" panose="020B0600070205080204" pitchFamily="34" charset="-128"/>
                <a:cs typeface="Courier New" panose="02070309020205020404" pitchFamily="49" charset="0"/>
              </a:rPr>
              <a:t>, deflate</a:t>
            </a:r>
            <a:endParaRPr lang="en-US" altLang="zh-CN" sz="1400" b="1" dirty="0">
              <a:latin typeface="Courier New" panose="02070309020205020404" pitchFamily="49" charset="0"/>
              <a:ea typeface="MS PGothic" panose="020B0600070205080204" pitchFamily="34" charset="-128"/>
              <a:cs typeface="Courier New" panose="02070309020205020404" pitchFamily="49" charset="0"/>
            </a:endParaRPr>
          </a:p>
          <a:p>
            <a:pPr>
              <a:lnSpc>
                <a:spcPct val="13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MS PGothic" panose="020B0600070205080204" pitchFamily="34" charset="-128"/>
                <a:cs typeface="Courier New" panose="02070309020205020404" pitchFamily="49" charset="0"/>
              </a:rPr>
              <a:t>User-Agent: Mozilla/4.0</a:t>
            </a:r>
            <a:r>
              <a:rPr lang="en-US" altLang="zh-CN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(compatible; MSIE 5.5)</a:t>
            </a:r>
            <a:endParaRPr lang="en-US" altLang="zh-CN" sz="1400" b="1" dirty="0">
              <a:solidFill>
                <a:srgbClr val="FF0000"/>
              </a:solidFill>
              <a:latin typeface="Courier New" panose="02070309020205020404" pitchFamily="49" charset="0"/>
              <a:ea typeface="MS PGothic" panose="020B0600070205080204" pitchFamily="34" charset="-128"/>
              <a:cs typeface="Courier New" panose="02070309020205020404" pitchFamily="49" charset="0"/>
            </a:endParaRPr>
          </a:p>
          <a:p>
            <a:pPr>
              <a:lnSpc>
                <a:spcPct val="13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MS PGothic" panose="020B0600070205080204" pitchFamily="34" charset="-128"/>
                <a:cs typeface="Courier New" panose="02070309020205020404" pitchFamily="49" charset="0"/>
              </a:rPr>
              <a:t>Connection: Keep-Alive</a:t>
            </a:r>
            <a:endParaRPr lang="en-US" altLang="zh-CN" sz="1400" b="1" dirty="0">
              <a:latin typeface="Courier New" panose="02070309020205020404" pitchFamily="49" charset="0"/>
              <a:ea typeface="MS PGothic" panose="020B0600070205080204" pitchFamily="34" charset="-128"/>
              <a:cs typeface="Courier New" panose="02070309020205020404" pitchFamily="49" charset="0"/>
            </a:endParaRPr>
          </a:p>
          <a:p>
            <a:pPr>
              <a:lnSpc>
                <a:spcPct val="130000"/>
              </a:lnSpc>
            </a:pPr>
            <a:endParaRPr lang="en-US" altLang="zh-CN" sz="1400" b="1" dirty="0">
              <a:latin typeface="Courier New" panose="02070309020205020404" pitchFamily="49" charset="0"/>
              <a:ea typeface="MS PGothic" panose="020B0600070205080204" pitchFamily="34" charset="-128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bldLvl="0" animBg="1"/>
      <p:bldP spid="39" grpId="0" bldLvl="0" animBg="1"/>
      <p:bldP spid="42" grpId="0" bldLvl="0" animBg="1"/>
      <p:bldP spid="47" grpId="0" bldLvl="0" animBg="1"/>
      <p:bldP spid="48" grpId="0" bldLvl="0" animBg="1"/>
      <p:bldP spid="49" grpId="0" bldLvl="0" animBg="1"/>
      <p:bldP spid="50" grpId="0" bldLvl="0" animBg="1"/>
      <p:bldP spid="51" grpId="0" bldLvl="0" animBg="1"/>
      <p:bldP spid="61" grpId="0" bldLvl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HTTP</a:t>
            </a:r>
            <a:r>
              <a:rPr lang="zh-CN" altLang="en-US" dirty="0"/>
              <a:t>请求行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HTTP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请求行</a:t>
            </a: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zh-CN" altLang="en-US" dirty="0"/>
              <a:t>方法 </a:t>
            </a:r>
            <a:r>
              <a:rPr lang="en-US" altLang="zh-CN" dirty="0"/>
              <a:t>(Method)</a:t>
            </a:r>
            <a:endParaRPr lang="en-US" altLang="zh-CN" dirty="0"/>
          </a:p>
          <a:p>
            <a:pPr lvl="2"/>
            <a:r>
              <a:rPr lang="en-US" altLang="zh-CN" dirty="0"/>
              <a:t>GET: </a:t>
            </a:r>
            <a:r>
              <a:rPr lang="zh-CN" altLang="en-US" dirty="0"/>
              <a:t>返回</a:t>
            </a:r>
            <a:r>
              <a:rPr lang="en-US" altLang="zh-CN" dirty="0"/>
              <a:t>URI</a:t>
            </a:r>
            <a:r>
              <a:rPr lang="zh-CN" altLang="en-US" dirty="0"/>
              <a:t>对应的内容</a:t>
            </a:r>
            <a:endParaRPr lang="en-US" altLang="zh-CN" dirty="0"/>
          </a:p>
          <a:p>
            <a:pPr lvl="2"/>
            <a:r>
              <a:rPr lang="en-US" altLang="zh-CN" dirty="0"/>
              <a:t>POST: </a:t>
            </a:r>
            <a:r>
              <a:rPr lang="zh-CN" altLang="en-US" dirty="0"/>
              <a:t>向服务器发送数据</a:t>
            </a:r>
            <a:endParaRPr lang="en-US" altLang="zh-CN" dirty="0"/>
          </a:p>
          <a:p>
            <a:pPr lvl="2"/>
            <a:r>
              <a:rPr lang="en-US" altLang="zh-CN" dirty="0"/>
              <a:t>DELETE</a:t>
            </a:r>
            <a:r>
              <a:rPr lang="zh-CN" altLang="en-US" dirty="0"/>
              <a:t>、</a:t>
            </a:r>
            <a:r>
              <a:rPr lang="en-US" altLang="zh-CN" dirty="0"/>
              <a:t>CONNECT</a:t>
            </a:r>
            <a:r>
              <a:rPr lang="zh-CN" altLang="en-US" dirty="0"/>
              <a:t>、</a:t>
            </a:r>
            <a:r>
              <a:rPr lang="en-GB" altLang="zh-CN" dirty="0"/>
              <a:t> OPTIONS</a:t>
            </a:r>
            <a:r>
              <a:rPr lang="zh-CN" altLang="en-US" dirty="0"/>
              <a:t>、 </a:t>
            </a:r>
            <a:r>
              <a:rPr lang="en-US" altLang="zh-CN" dirty="0"/>
              <a:t>HEAD</a:t>
            </a:r>
            <a:r>
              <a:rPr lang="zh-CN" altLang="en-US" dirty="0"/>
              <a:t>、</a:t>
            </a:r>
            <a:r>
              <a:rPr lang="en-US" altLang="zh-CN" dirty="0"/>
              <a:t>PUT</a:t>
            </a:r>
            <a:endParaRPr lang="en-US" altLang="zh-CN" dirty="0"/>
          </a:p>
          <a:p>
            <a:pPr lvl="1"/>
            <a:r>
              <a:rPr lang="en-US" altLang="zh-CN" dirty="0"/>
              <a:t>URL</a:t>
            </a:r>
            <a:r>
              <a:rPr lang="zh-CN" altLang="en-US" dirty="0"/>
              <a:t> </a:t>
            </a:r>
            <a:r>
              <a:rPr lang="en-US" altLang="zh-CN" dirty="0"/>
              <a:t>(</a:t>
            </a:r>
            <a:r>
              <a:rPr lang="zh-CN" altLang="en-US" dirty="0"/>
              <a:t>相对</a:t>
            </a:r>
            <a:r>
              <a:rPr lang="en-US" altLang="zh-CN" dirty="0"/>
              <a:t>URL)</a:t>
            </a:r>
            <a:endParaRPr lang="en-US" altLang="zh-CN" dirty="0"/>
          </a:p>
          <a:p>
            <a:pPr lvl="2"/>
            <a:r>
              <a:rPr lang="en-US" altLang="zh-CN" dirty="0"/>
              <a:t>e.g. /index.html</a:t>
            </a:r>
            <a:endParaRPr lang="en-US" altLang="zh-CN" dirty="0"/>
          </a:p>
          <a:p>
            <a:pPr lvl="2"/>
            <a:r>
              <a:rPr lang="zh-CN" altLang="en-US" dirty="0"/>
              <a:t>也可以写绝对</a:t>
            </a:r>
            <a:r>
              <a:rPr lang="en-US" altLang="zh-CN" dirty="0"/>
              <a:t>URL</a:t>
            </a:r>
            <a:endParaRPr lang="en-US" altLang="zh-CN" dirty="0"/>
          </a:p>
          <a:p>
            <a:pPr lvl="1"/>
            <a:r>
              <a:rPr lang="en-US" altLang="zh-CN" dirty="0"/>
              <a:t>HTTP</a:t>
            </a:r>
            <a:r>
              <a:rPr lang="zh-CN" altLang="en-US" dirty="0"/>
              <a:t>版本</a:t>
            </a:r>
            <a:endParaRPr lang="en-US" altLang="zh-CN" dirty="0"/>
          </a:p>
          <a:p>
            <a:pPr lvl="2"/>
            <a:r>
              <a:rPr lang="en-US" altLang="zh-CN" dirty="0"/>
              <a:t>HTTP/0.9  HTTP/1.0  HTTP/1.1  HTTP/2.0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统一资源定位符 </a:t>
            </a:r>
            <a:r>
              <a:rPr lang="en-US" altLang="zh-CN" dirty="0"/>
              <a:t>URL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URL 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是对资源的位置和访问方法描述</a:t>
            </a: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zh-CN" altLang="en-US" dirty="0"/>
              <a:t>由以冒号隔开的两部分组成</a:t>
            </a:r>
            <a:endParaRPr lang="en-US" altLang="zh-CN" dirty="0"/>
          </a:p>
          <a:p>
            <a:pPr lvl="1"/>
            <a:r>
              <a:rPr lang="en-US" altLang="zh-CN" dirty="0"/>
              <a:t>URL </a:t>
            </a:r>
            <a:r>
              <a:rPr lang="zh-CN" altLang="en-US" dirty="0"/>
              <a:t>字符对大小写没有要求</a:t>
            </a:r>
            <a:endParaRPr lang="en-US" altLang="zh-CN" dirty="0"/>
          </a:p>
          <a:p>
            <a:pPr lvl="1"/>
            <a:r>
              <a:rPr lang="en-US" altLang="zh-CN" dirty="0"/>
              <a:t>e.g. https://www.baidu.com/index.html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6" name="Text Box 25"/>
          <p:cNvSpPr txBox="1">
            <a:spLocks noChangeArrowheads="1"/>
          </p:cNvSpPr>
          <p:nvPr/>
        </p:nvSpPr>
        <p:spPr bwMode="auto">
          <a:xfrm>
            <a:off x="296453" y="3947925"/>
            <a:ext cx="5257800" cy="461665"/>
          </a:xfrm>
          <a:prstGeom prst="rect">
            <a:avLst/>
          </a:prstGeom>
          <a:solidFill>
            <a:schemeClr val="accent1"/>
          </a:solidFill>
          <a:ln w="9525">
            <a:solidFill>
              <a:srgbClr val="333399"/>
            </a:solidFill>
            <a:miter lim="800000"/>
          </a:ln>
          <a:effectLst/>
        </p:spPr>
        <p:txBody>
          <a:bodyPr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 dirty="0">
                <a:solidFill>
                  <a:srgbClr val="333399"/>
                </a:solidFill>
                <a:latin typeface="Calibri" panose="020F0502020204030204" pitchFamily="34" charset="0"/>
                <a:ea typeface="楷体" panose="02010609060101010101" pitchFamily="49" charset="-122"/>
              </a:rPr>
              <a:t>&lt;</a:t>
            </a:r>
            <a:r>
              <a:rPr lang="zh-CN" altLang="en-US" sz="2400" dirty="0">
                <a:solidFill>
                  <a:srgbClr val="333399"/>
                </a:solidFill>
                <a:latin typeface="Calibri" panose="020F0502020204030204" pitchFamily="34" charset="0"/>
                <a:ea typeface="楷体" panose="02010609060101010101" pitchFamily="49" charset="-122"/>
              </a:rPr>
              <a:t>协议</a:t>
            </a:r>
            <a:r>
              <a:rPr lang="en-US" altLang="zh-CN" sz="2400" dirty="0">
                <a:solidFill>
                  <a:srgbClr val="333399"/>
                </a:solidFill>
                <a:latin typeface="Calibri" panose="020F0502020204030204" pitchFamily="34" charset="0"/>
                <a:ea typeface="楷体" panose="02010609060101010101" pitchFamily="49" charset="-122"/>
              </a:rPr>
              <a:t>&gt;://&lt;</a:t>
            </a:r>
            <a:r>
              <a:rPr lang="zh-CN" altLang="en-US" sz="2400" dirty="0">
                <a:solidFill>
                  <a:srgbClr val="333399"/>
                </a:solidFill>
                <a:latin typeface="Calibri" panose="020F0502020204030204" pitchFamily="34" charset="0"/>
                <a:ea typeface="楷体" panose="02010609060101010101" pitchFamily="49" charset="-122"/>
              </a:rPr>
              <a:t>主机</a:t>
            </a:r>
            <a:r>
              <a:rPr lang="en-US" altLang="zh-CN" sz="2400" dirty="0">
                <a:solidFill>
                  <a:srgbClr val="333399"/>
                </a:solidFill>
                <a:latin typeface="Calibri" panose="020F0502020204030204" pitchFamily="34" charset="0"/>
                <a:ea typeface="楷体" panose="02010609060101010101" pitchFamily="49" charset="-122"/>
              </a:rPr>
              <a:t>&gt;:&lt;</a:t>
            </a:r>
            <a:r>
              <a:rPr lang="zh-CN" altLang="en-US" sz="2400" dirty="0">
                <a:solidFill>
                  <a:srgbClr val="333399"/>
                </a:solidFill>
                <a:latin typeface="Calibri" panose="020F0502020204030204" pitchFamily="34" charset="0"/>
                <a:ea typeface="楷体" panose="02010609060101010101" pitchFamily="49" charset="-122"/>
              </a:rPr>
              <a:t>端口</a:t>
            </a:r>
            <a:r>
              <a:rPr lang="en-US" altLang="zh-CN" sz="2400" dirty="0">
                <a:solidFill>
                  <a:srgbClr val="333399"/>
                </a:solidFill>
                <a:latin typeface="Calibri" panose="020F0502020204030204" pitchFamily="34" charset="0"/>
                <a:ea typeface="楷体" panose="02010609060101010101" pitchFamily="49" charset="-122"/>
              </a:rPr>
              <a:t>&gt;/&lt;</a:t>
            </a:r>
            <a:r>
              <a:rPr lang="zh-CN" altLang="en-US" sz="2400" dirty="0">
                <a:solidFill>
                  <a:srgbClr val="333399"/>
                </a:solidFill>
                <a:latin typeface="Calibri" panose="020F0502020204030204" pitchFamily="34" charset="0"/>
                <a:ea typeface="楷体" panose="02010609060101010101" pitchFamily="49" charset="-122"/>
              </a:rPr>
              <a:t>路径</a:t>
            </a:r>
            <a:r>
              <a:rPr lang="en-US" altLang="zh-CN" sz="2400" dirty="0">
                <a:solidFill>
                  <a:srgbClr val="333399"/>
                </a:solidFill>
                <a:latin typeface="Calibri" panose="020F0502020204030204" pitchFamily="34" charset="0"/>
                <a:ea typeface="楷体" panose="02010609060101010101" pitchFamily="49" charset="-122"/>
              </a:rPr>
              <a:t>&gt; </a:t>
            </a:r>
            <a:endParaRPr lang="en-US" altLang="zh-CN" sz="2400" dirty="0">
              <a:solidFill>
                <a:srgbClr val="333399"/>
              </a:solidFill>
              <a:latin typeface="Calibri" panose="020F0502020204030204" pitchFamily="34" charset="0"/>
              <a:ea typeface="楷体" panose="02010609060101010101" pitchFamily="49" charset="-122"/>
            </a:endParaRPr>
          </a:p>
        </p:txBody>
      </p:sp>
      <p:grpSp>
        <p:nvGrpSpPr>
          <p:cNvPr id="7" name="Group 31"/>
          <p:cNvGrpSpPr/>
          <p:nvPr/>
        </p:nvGrpSpPr>
        <p:grpSpPr bwMode="auto">
          <a:xfrm>
            <a:off x="908109" y="4476565"/>
            <a:ext cx="8102601" cy="1635585"/>
            <a:chOff x="1519" y="2568"/>
            <a:chExt cx="5104" cy="1101"/>
          </a:xfrm>
        </p:grpSpPr>
        <p:sp>
          <p:nvSpPr>
            <p:cNvPr id="9" name="Freeform 27"/>
            <p:cNvSpPr/>
            <p:nvPr/>
          </p:nvSpPr>
          <p:spPr bwMode="auto">
            <a:xfrm>
              <a:off x="1791" y="2568"/>
              <a:ext cx="385" cy="684"/>
            </a:xfrm>
            <a:custGeom>
              <a:avLst/>
              <a:gdLst>
                <a:gd name="T0" fmla="*/ 0 w 771"/>
                <a:gd name="T1" fmla="*/ 0 h 726"/>
                <a:gd name="T2" fmla="*/ 0 w 771"/>
                <a:gd name="T3" fmla="*/ 726 h 726"/>
                <a:gd name="T4" fmla="*/ 0 w 771"/>
                <a:gd name="T5" fmla="*/ 726 h 72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771" h="726">
                  <a:moveTo>
                    <a:pt x="0" y="0"/>
                  </a:moveTo>
                  <a:lnTo>
                    <a:pt x="0" y="726"/>
                  </a:lnTo>
                  <a:lnTo>
                    <a:pt x="771" y="726"/>
                  </a:lnTo>
                </a:path>
              </a:pathLst>
            </a:custGeom>
            <a:noFill/>
            <a:ln w="38100" cmpd="sng">
              <a:solidFill>
                <a:schemeClr val="hlink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  <a:ea typeface="楷体" panose="02010609060101010101" pitchFamily="49" charset="-122"/>
              </a:endParaRPr>
            </a:p>
          </p:txBody>
        </p:sp>
        <p:sp>
          <p:nvSpPr>
            <p:cNvPr id="10" name="AutoShape 28"/>
            <p:cNvSpPr/>
            <p:nvPr/>
          </p:nvSpPr>
          <p:spPr bwMode="auto">
            <a:xfrm>
              <a:off x="2176" y="2841"/>
              <a:ext cx="139" cy="824"/>
            </a:xfrm>
            <a:prstGeom prst="leftBrace">
              <a:avLst>
                <a:gd name="adj1" fmla="val 92175"/>
                <a:gd name="adj2" fmla="val 50000"/>
              </a:avLst>
            </a:prstGeom>
            <a:noFill/>
            <a:ln w="28575">
              <a:solidFill>
                <a:schemeClr val="hlink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Calibri" panose="020F0502020204030204" pitchFamily="34" charset="0"/>
                <a:ea typeface="楷体" panose="02010609060101010101" pitchFamily="49" charset="-122"/>
              </a:endParaRPr>
            </a:p>
          </p:txBody>
        </p:sp>
        <p:sp>
          <p:nvSpPr>
            <p:cNvPr id="11" name="Text Box 29"/>
            <p:cNvSpPr txBox="1">
              <a:spLocks noChangeArrowheads="1"/>
            </p:cNvSpPr>
            <p:nvPr/>
          </p:nvSpPr>
          <p:spPr bwMode="auto">
            <a:xfrm>
              <a:off x="2328" y="2800"/>
              <a:ext cx="4295" cy="8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lnSpc>
                  <a:spcPct val="130000"/>
                </a:lnSpc>
              </a:pPr>
              <a:r>
                <a:rPr lang="en-US" altLang="zh-CN" sz="2000" dirty="0">
                  <a:solidFill>
                    <a:srgbClr val="333399"/>
                  </a:solidFill>
                  <a:latin typeface="Calibri" panose="020F0502020204030204" pitchFamily="34" charset="0"/>
                  <a:ea typeface="楷体" panose="02010609060101010101" pitchFamily="49" charset="-122"/>
                </a:rPr>
                <a:t>http —— </a:t>
              </a:r>
              <a:r>
                <a:rPr lang="zh-CN" altLang="en-US" sz="2000" dirty="0">
                  <a:solidFill>
                    <a:srgbClr val="333399"/>
                  </a:solidFill>
                  <a:latin typeface="Calibri" panose="020F0502020204030204" pitchFamily="34" charset="0"/>
                  <a:ea typeface="楷体" panose="02010609060101010101" pitchFamily="49" charset="-122"/>
                </a:rPr>
                <a:t>超文本传输协议 </a:t>
              </a:r>
              <a:r>
                <a:rPr lang="en-US" altLang="zh-CN" sz="2000" dirty="0">
                  <a:solidFill>
                    <a:srgbClr val="333399"/>
                  </a:solidFill>
                  <a:latin typeface="Calibri" panose="020F0502020204030204" pitchFamily="34" charset="0"/>
                  <a:ea typeface="楷体" panose="02010609060101010101" pitchFamily="49" charset="-122"/>
                </a:rPr>
                <a:t>HTTP               </a:t>
              </a:r>
              <a:r>
                <a:rPr lang="zh-CN" altLang="en-US" sz="2000" dirty="0">
                  <a:solidFill>
                    <a:srgbClr val="333399"/>
                  </a:solidFill>
                  <a:latin typeface="Calibri" panose="020F0502020204030204" pitchFamily="34" charset="0"/>
                  <a:ea typeface="楷体" panose="02010609060101010101" pitchFamily="49" charset="-122"/>
                </a:rPr>
                <a:t>（默认端口号：</a:t>
              </a:r>
              <a:r>
                <a:rPr lang="en-US" altLang="zh-CN" sz="2000" dirty="0">
                  <a:solidFill>
                    <a:srgbClr val="333399"/>
                  </a:solidFill>
                  <a:latin typeface="Calibri" panose="020F0502020204030204" pitchFamily="34" charset="0"/>
                  <a:ea typeface="楷体" panose="02010609060101010101" pitchFamily="49" charset="-122"/>
                </a:rPr>
                <a:t>80</a:t>
              </a:r>
              <a:r>
                <a:rPr lang="zh-CN" altLang="en-US" sz="2000" dirty="0">
                  <a:solidFill>
                    <a:srgbClr val="333399"/>
                  </a:solidFill>
                  <a:latin typeface="Calibri" panose="020F0502020204030204" pitchFamily="34" charset="0"/>
                  <a:ea typeface="楷体" panose="02010609060101010101" pitchFamily="49" charset="-122"/>
                </a:rPr>
                <a:t>）</a:t>
              </a:r>
              <a:endParaRPr lang="en-US" altLang="zh-CN" sz="2000" dirty="0">
                <a:solidFill>
                  <a:srgbClr val="333399"/>
                </a:solidFill>
                <a:latin typeface="Calibri" panose="020F0502020204030204" pitchFamily="34" charset="0"/>
                <a:ea typeface="楷体" panose="02010609060101010101" pitchFamily="49" charset="-122"/>
              </a:endParaRPr>
            </a:p>
            <a:p>
              <a:pPr algn="l" eaLnBrk="1" hangingPunct="1">
                <a:lnSpc>
                  <a:spcPct val="130000"/>
                </a:lnSpc>
              </a:pPr>
              <a:r>
                <a:rPr lang="en-US" altLang="zh-CN" sz="2000" dirty="0">
                  <a:solidFill>
                    <a:srgbClr val="333399"/>
                  </a:solidFill>
                  <a:latin typeface="Calibri" panose="020F0502020204030204" pitchFamily="34" charset="0"/>
                  <a:ea typeface="楷体" panose="02010609060101010101" pitchFamily="49" charset="-122"/>
                </a:rPr>
                <a:t>https  —— </a:t>
              </a:r>
              <a:r>
                <a:rPr lang="zh-CN" altLang="en-US" sz="2000" dirty="0">
                  <a:solidFill>
                    <a:srgbClr val="333399"/>
                  </a:solidFill>
                  <a:latin typeface="Calibri" panose="020F0502020204030204" pitchFamily="34" charset="0"/>
                  <a:ea typeface="楷体" panose="02010609060101010101" pitchFamily="49" charset="-122"/>
                </a:rPr>
                <a:t>安全超文本传输协议 </a:t>
              </a:r>
              <a:r>
                <a:rPr lang="en-US" altLang="zh-CN" sz="2000" dirty="0">
                  <a:solidFill>
                    <a:srgbClr val="333399"/>
                  </a:solidFill>
                  <a:latin typeface="Calibri" panose="020F0502020204030204" pitchFamily="34" charset="0"/>
                  <a:ea typeface="楷体" panose="02010609060101010101" pitchFamily="49" charset="-122"/>
                </a:rPr>
                <a:t>HTTPS</a:t>
              </a:r>
              <a:r>
                <a:rPr lang="en-US" altLang="zh-CN" sz="2000" dirty="0">
                  <a:solidFill>
                    <a:srgbClr val="333399"/>
                  </a:solidFill>
                  <a:latin typeface="Calibri" panose="020F0502020204030204" pitchFamily="34" charset="0"/>
                  <a:ea typeface="楷体" panose="02010609060101010101" pitchFamily="49" charset="-122"/>
                  <a:sym typeface="+mn-ea"/>
                </a:rPr>
                <a:t> </a:t>
              </a:r>
              <a:r>
                <a:rPr lang="zh-CN" altLang="en-US" sz="2000" dirty="0">
                  <a:solidFill>
                    <a:srgbClr val="333399"/>
                  </a:solidFill>
                  <a:latin typeface="Calibri" panose="020F0502020204030204" pitchFamily="34" charset="0"/>
                  <a:ea typeface="楷体" panose="02010609060101010101" pitchFamily="49" charset="-122"/>
                  <a:sym typeface="+mn-ea"/>
                </a:rPr>
                <a:t>（默认端口号：</a:t>
              </a:r>
              <a:r>
                <a:rPr lang="en-US" altLang="zh-CN" sz="2000" dirty="0">
                  <a:solidFill>
                    <a:srgbClr val="333399"/>
                  </a:solidFill>
                  <a:latin typeface="Calibri" panose="020F0502020204030204" pitchFamily="34" charset="0"/>
                  <a:ea typeface="楷体" panose="02010609060101010101" pitchFamily="49" charset="-122"/>
                  <a:sym typeface="+mn-ea"/>
                </a:rPr>
                <a:t>443</a:t>
              </a:r>
              <a:r>
                <a:rPr lang="zh-CN" altLang="en-US" sz="2000" dirty="0">
                  <a:solidFill>
                    <a:srgbClr val="333399"/>
                  </a:solidFill>
                  <a:latin typeface="Calibri" panose="020F0502020204030204" pitchFamily="34" charset="0"/>
                  <a:ea typeface="楷体" panose="02010609060101010101" pitchFamily="49" charset="-122"/>
                  <a:sym typeface="+mn-ea"/>
                </a:rPr>
                <a:t>）</a:t>
              </a:r>
              <a:endParaRPr lang="en-US" altLang="zh-CN" sz="2000" dirty="0">
                <a:solidFill>
                  <a:srgbClr val="333399"/>
                </a:solidFill>
                <a:latin typeface="Calibri" panose="020F0502020204030204" pitchFamily="34" charset="0"/>
                <a:ea typeface="楷体" panose="02010609060101010101" pitchFamily="49" charset="-122"/>
              </a:endParaRPr>
            </a:p>
            <a:p>
              <a:pPr algn="l" eaLnBrk="1" hangingPunct="1">
                <a:lnSpc>
                  <a:spcPct val="130000"/>
                </a:lnSpc>
              </a:pPr>
              <a:r>
                <a:rPr lang="en-US" altLang="zh-CN" sz="2000" dirty="0">
                  <a:solidFill>
                    <a:srgbClr val="333399"/>
                  </a:solidFill>
                  <a:latin typeface="Calibri" panose="020F0502020204030204" pitchFamily="34" charset="0"/>
                  <a:ea typeface="楷体" panose="02010609060101010101" pitchFamily="49" charset="-122"/>
                  <a:sym typeface="+mn-ea"/>
                </a:rPr>
                <a:t>ftp —— </a:t>
              </a:r>
              <a:r>
                <a:rPr lang="zh-CN" altLang="en-US" sz="2000" dirty="0">
                  <a:solidFill>
                    <a:srgbClr val="333399"/>
                  </a:solidFill>
                  <a:latin typeface="Calibri" panose="020F0502020204030204" pitchFamily="34" charset="0"/>
                  <a:ea typeface="楷体" panose="02010609060101010101" pitchFamily="49" charset="-122"/>
                  <a:sym typeface="+mn-ea"/>
                </a:rPr>
                <a:t>文件传送协议 </a:t>
              </a:r>
              <a:r>
                <a:rPr lang="en-US" altLang="zh-CN" sz="2000" dirty="0">
                  <a:solidFill>
                    <a:srgbClr val="333399"/>
                  </a:solidFill>
                  <a:latin typeface="Calibri" panose="020F0502020204030204" pitchFamily="34" charset="0"/>
                  <a:ea typeface="楷体" panose="02010609060101010101" pitchFamily="49" charset="-122"/>
                  <a:sym typeface="+mn-ea"/>
                </a:rPr>
                <a:t>FTP</a:t>
              </a:r>
              <a:endParaRPr lang="zh-CN" altLang="en-US" sz="2000" dirty="0">
                <a:solidFill>
                  <a:srgbClr val="333399"/>
                </a:solidFill>
                <a:latin typeface="Calibri" panose="020F0502020204030204" pitchFamily="34" charset="0"/>
                <a:ea typeface="楷体" panose="02010609060101010101" pitchFamily="49" charset="-122"/>
              </a:endParaRPr>
            </a:p>
          </p:txBody>
        </p:sp>
        <p:sp>
          <p:nvSpPr>
            <p:cNvPr id="8" name="Line 26"/>
            <p:cNvSpPr>
              <a:spLocks noChangeShapeType="1"/>
            </p:cNvSpPr>
            <p:nvPr/>
          </p:nvSpPr>
          <p:spPr bwMode="auto">
            <a:xfrm>
              <a:off x="1519" y="2568"/>
              <a:ext cx="499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  <a:ea typeface="楷体" panose="02010609060101010101" pitchFamily="49" charset="-122"/>
              </a:endParaRPr>
            </a:p>
          </p:txBody>
        </p:sp>
      </p:grp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2060166" y="3901278"/>
            <a:ext cx="1944443" cy="573088"/>
          </a:xfrm>
          <a:prstGeom prst="rect">
            <a:avLst/>
          </a:prstGeom>
          <a:noFill/>
          <a:ln w="38100">
            <a:solidFill>
              <a:schemeClr val="hlink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13" grpId="0" bldLvl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HTTP</a:t>
            </a:r>
            <a:r>
              <a:rPr lang="zh-CN" altLang="en-US" dirty="0"/>
              <a:t>请求头部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HTTP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请求头部</a:t>
            </a: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zh-CN" altLang="en-US" dirty="0"/>
              <a:t>变长、可读的字符串</a:t>
            </a:r>
            <a:endParaRPr lang="en-US" altLang="zh-CN" dirty="0"/>
          </a:p>
          <a:p>
            <a:pPr lvl="1"/>
            <a:r>
              <a:rPr lang="zh-CN" altLang="en-US" dirty="0"/>
              <a:t>包括（不限于）：</a:t>
            </a:r>
            <a:endParaRPr lang="en-US" altLang="zh-CN" dirty="0"/>
          </a:p>
          <a:p>
            <a:pPr lvl="2"/>
            <a:r>
              <a:rPr lang="zh-CN" altLang="en-US" dirty="0"/>
              <a:t>主机 </a:t>
            </a:r>
            <a:r>
              <a:rPr lang="en-US" altLang="zh-CN" dirty="0"/>
              <a:t>(Host)</a:t>
            </a:r>
            <a:endParaRPr lang="en-US" altLang="zh-CN" dirty="0"/>
          </a:p>
          <a:p>
            <a:pPr lvl="2"/>
            <a:r>
              <a:rPr lang="zh-CN" altLang="en-US" dirty="0"/>
              <a:t>认证</a:t>
            </a:r>
            <a:r>
              <a:rPr lang="en-US" altLang="zh-CN" dirty="0"/>
              <a:t> (Authorization)</a:t>
            </a:r>
            <a:endParaRPr lang="en-US" altLang="zh-CN" dirty="0"/>
          </a:p>
          <a:p>
            <a:pPr lvl="2"/>
            <a:r>
              <a:rPr lang="zh-CN" altLang="en-US" dirty="0"/>
              <a:t>可接受文档类型、编码类型</a:t>
            </a:r>
            <a:endParaRPr lang="en-US" altLang="zh-CN" dirty="0"/>
          </a:p>
          <a:p>
            <a:pPr lvl="2"/>
            <a:r>
              <a:rPr lang="zh-CN" altLang="en-US" dirty="0"/>
              <a:t>缓存 </a:t>
            </a:r>
            <a:r>
              <a:rPr lang="en-US" altLang="zh-CN" dirty="0"/>
              <a:t>(Cache-Control)</a:t>
            </a:r>
            <a:endParaRPr lang="en-US" altLang="zh-CN" dirty="0"/>
          </a:p>
          <a:p>
            <a:pPr lvl="2"/>
            <a:r>
              <a:rPr lang="zh-CN" altLang="en-US" dirty="0"/>
              <a:t>提交者 </a:t>
            </a:r>
            <a:r>
              <a:rPr lang="en-US" altLang="zh-CN" dirty="0"/>
              <a:t>(</a:t>
            </a:r>
            <a:r>
              <a:rPr lang="en-US" altLang="zh-CN" dirty="0" err="1"/>
              <a:t>Referer</a:t>
            </a:r>
            <a:r>
              <a:rPr lang="en-US" altLang="zh-CN" dirty="0"/>
              <a:t>)</a:t>
            </a:r>
            <a:endParaRPr lang="en-US" altLang="zh-CN" dirty="0"/>
          </a:p>
          <a:p>
            <a:pPr lvl="2"/>
            <a:r>
              <a:rPr lang="zh-CN" altLang="en-US" dirty="0"/>
              <a:t>用户代理 </a:t>
            </a:r>
            <a:r>
              <a:rPr lang="en-US" altLang="zh-CN" dirty="0"/>
              <a:t>(User-Agent)</a:t>
            </a:r>
            <a:endParaRPr lang="en-US" altLang="zh-CN" dirty="0"/>
          </a:p>
          <a:p>
            <a:pPr lvl="2"/>
            <a:r>
              <a:rPr lang="zh-CN" altLang="en-US" dirty="0"/>
              <a:t>连接管理 </a:t>
            </a:r>
            <a:r>
              <a:rPr lang="en-US" altLang="zh-CN" dirty="0"/>
              <a:t>(Connection)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HTTP</a:t>
            </a:r>
            <a:r>
              <a:rPr lang="zh-CN" altLang="en-US" dirty="0"/>
              <a:t>应答 </a:t>
            </a:r>
            <a:r>
              <a:rPr lang="en-US" altLang="zh-CN" dirty="0"/>
              <a:t>(Response)</a:t>
            </a:r>
            <a:endParaRPr lang="zh-CN" altLang="en-US" dirty="0"/>
          </a:p>
        </p:txBody>
      </p:sp>
      <p:sp>
        <p:nvSpPr>
          <p:cNvPr id="31" name="Text Box 28"/>
          <p:cNvSpPr txBox="1">
            <a:spLocks noChangeArrowheads="1"/>
          </p:cNvSpPr>
          <p:nvPr/>
        </p:nvSpPr>
        <p:spPr bwMode="auto">
          <a:xfrm>
            <a:off x="4116388" y="2810174"/>
            <a:ext cx="121058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000" dirty="0">
                <a:solidFill>
                  <a:srgbClr val="333399"/>
                </a:solidFill>
                <a:latin typeface="Calibri" panose="020F0502020204030204" pitchFamily="34" charset="0"/>
                <a:ea typeface="楷体" panose="02010609060101010101" pitchFamily="49" charset="-122"/>
              </a:rPr>
              <a:t>应答头部</a:t>
            </a:r>
            <a:endParaRPr kumimoji="1" lang="zh-CN" altLang="en-US" sz="2000" dirty="0">
              <a:solidFill>
                <a:srgbClr val="333399"/>
              </a:solidFill>
              <a:latin typeface="Calibri" panose="020F0502020204030204" pitchFamily="34" charset="0"/>
              <a:ea typeface="楷体" panose="02010609060101010101" pitchFamily="49" charset="-122"/>
            </a:endParaRPr>
          </a:p>
        </p:txBody>
      </p:sp>
      <p:sp>
        <p:nvSpPr>
          <p:cNvPr id="39" name="AutoShape 36"/>
          <p:cNvSpPr/>
          <p:nvPr/>
        </p:nvSpPr>
        <p:spPr bwMode="auto">
          <a:xfrm>
            <a:off x="3956051" y="2451399"/>
            <a:ext cx="222250" cy="1171575"/>
          </a:xfrm>
          <a:prstGeom prst="rightBrace">
            <a:avLst>
              <a:gd name="adj1" fmla="val 43929"/>
              <a:gd name="adj2" fmla="val 50000"/>
            </a:avLst>
          </a:prstGeom>
          <a:noFill/>
          <a:ln w="19050">
            <a:solidFill>
              <a:srgbClr val="33339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Calibri" panose="020F0502020204030204" pitchFamily="34" charset="0"/>
              <a:ea typeface="楷体" panose="02010609060101010101" pitchFamily="49" charset="-122"/>
            </a:endParaRPr>
          </a:p>
        </p:txBody>
      </p:sp>
      <p:sp>
        <p:nvSpPr>
          <p:cNvPr id="42" name="Text Box 39"/>
          <p:cNvSpPr txBox="1">
            <a:spLocks noChangeArrowheads="1"/>
          </p:cNvSpPr>
          <p:nvPr/>
        </p:nvSpPr>
        <p:spPr bwMode="auto">
          <a:xfrm>
            <a:off x="5514976" y="1981499"/>
            <a:ext cx="946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000" dirty="0">
                <a:solidFill>
                  <a:srgbClr val="333399"/>
                </a:solidFill>
                <a:latin typeface="Calibri" panose="020F0502020204030204" pitchFamily="34" charset="0"/>
                <a:ea typeface="楷体" panose="02010609060101010101" pitchFamily="49" charset="-122"/>
              </a:rPr>
              <a:t>状态行</a:t>
            </a:r>
            <a:endParaRPr kumimoji="1" lang="zh-CN" altLang="en-US" sz="2000" dirty="0">
              <a:solidFill>
                <a:srgbClr val="333399"/>
              </a:solidFill>
              <a:latin typeface="Calibri" panose="020F0502020204030204" pitchFamily="34" charset="0"/>
              <a:ea typeface="楷体" panose="02010609060101010101" pitchFamily="49" charset="-122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3956051" y="4029374"/>
            <a:ext cx="4572000" cy="183742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HTTP/1.1 200 OK</a:t>
            </a:r>
            <a:endParaRPr lang="en-US" altLang="zh-CN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Date: Wed, 12 Oct 2016 12:26:03 GMT</a:t>
            </a:r>
            <a:endParaRPr lang="en-US" altLang="zh-CN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Server: Apache</a:t>
            </a:r>
            <a:endParaRPr lang="en-US" altLang="zh-CN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Accept-Ranges: bytes</a:t>
            </a:r>
            <a:endParaRPr lang="en-US" altLang="zh-CN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Content-Length: 1297</a:t>
            </a:r>
            <a:endParaRPr lang="en-US" altLang="zh-CN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Connection: Keep-Alive</a:t>
            </a:r>
            <a:endParaRPr lang="en-US" altLang="zh-CN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Content-Type: text/html</a:t>
            </a:r>
            <a:endParaRPr lang="en-US" altLang="zh-CN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endParaRPr lang="en-US" altLang="zh-CN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Body…</a:t>
            </a:r>
            <a:endParaRPr lang="en-US" altLang="zh-CN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6920" y="1908810"/>
            <a:ext cx="4583430" cy="30403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bldLvl="0" animBg="1"/>
      <p:bldP spid="39" grpId="0" bldLvl="0" animBg="1"/>
      <p:bldP spid="42" grpId="0" bldLvl="0" animBg="1"/>
      <p:bldP spid="60" grpId="0" bldLvl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HTTP</a:t>
            </a:r>
            <a:r>
              <a:rPr lang="zh-CN" altLang="en-US" dirty="0"/>
              <a:t>状态码</a:t>
            </a:r>
            <a:endParaRPr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386341" y="1450786"/>
          <a:ext cx="8340725" cy="440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7420"/>
                <a:gridCol w="1021715"/>
                <a:gridCol w="3396615"/>
                <a:gridCol w="2974975"/>
              </a:tblGrid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784225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楷体" panose="02010609060101010101" pitchFamily="49" charset="-122"/>
                        </a:rPr>
                        <a:t>状态码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楷体" panose="02010609060101010101" pitchFamily="49" charset="-122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784225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楷体" panose="02010609060101010101" pitchFamily="49" charset="-122"/>
                        </a:rPr>
                        <a:t>定义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楷体" panose="02010609060101010101" pitchFamily="49" charset="-122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784225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楷体" panose="02010609060101010101" pitchFamily="49" charset="-122"/>
                        </a:rPr>
                        <a:t>说明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楷体" panose="02010609060101010101" pitchFamily="49" charset="-122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000" b="1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" panose="02010609060101010101" pitchFamily="49" charset="-122"/>
                        </a:rPr>
                        <a:t>示例</a:t>
                      </a:r>
                      <a:endParaRPr lang="zh-CN" altLang="en-US" sz="2000" b="1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784225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GB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楷体" panose="02010609060101010101" pitchFamily="49" charset="-122"/>
                        </a:rPr>
                        <a:t>1XX</a:t>
                      </a:r>
                      <a:endParaRPr kumimoji="0" lang="en-GB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楷体" panose="02010609060101010101" pitchFamily="49" charset="-122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784225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楷体" panose="02010609060101010101" pitchFamily="49" charset="-122"/>
                        </a:rPr>
                        <a:t>信息</a:t>
                      </a:r>
                      <a:endParaRPr kumimoji="0" lang="zh-CN" altLang="en-GB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楷体" panose="02010609060101010101" pitchFamily="49" charset="-122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784225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楷体" panose="02010609060101010101" pitchFamily="49" charset="-122"/>
                        </a:rPr>
                        <a:t>接收到请求，继续处理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楷体" panose="02010609060101010101" pitchFamily="49" charset="-122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/>
                    <a:p>
                      <a:r>
                        <a:rPr lang="en-GB" altLang="zh-CN" sz="1800" b="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" panose="02010609060101010101" pitchFamily="49" charset="-122"/>
                        </a:rPr>
                        <a:t>100 Continue</a:t>
                      </a:r>
                      <a:endParaRPr lang="zh-CN" altLang="en-US" sz="1800" b="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784225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GB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楷体" panose="02010609060101010101" pitchFamily="49" charset="-122"/>
                        </a:rPr>
                        <a:t>2XX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楷体" panose="02010609060101010101" pitchFamily="49" charset="-122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784225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楷体" panose="02010609060101010101" pitchFamily="49" charset="-122"/>
                        </a:rPr>
                        <a:t>成功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楷体" panose="02010609060101010101" pitchFamily="49" charset="-122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784225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楷体" panose="02010609060101010101" pitchFamily="49" charset="-122"/>
                        </a:rPr>
                        <a:t>操作成功地收到和接受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楷体" panose="02010609060101010101" pitchFamily="49" charset="-122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/>
                    <a:p>
                      <a:r>
                        <a:rPr lang="en-GB" altLang="zh-CN" sz="1800" b="0" baseline="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ea typeface="楷体" panose="02010609060101010101" pitchFamily="49" charset="-122"/>
                        </a:rPr>
                        <a:t>200 OK</a:t>
                      </a:r>
                      <a:r>
                        <a:rPr lang="en-US" altLang="en-GB" sz="1800" b="0" baseline="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ea typeface="楷体" panose="02010609060101010101" pitchFamily="49" charset="-122"/>
                        </a:rPr>
                        <a:t>;   206 Partial Content</a:t>
                      </a:r>
                      <a:endParaRPr lang="en-US" altLang="en-GB" sz="1800" b="0" baseline="0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784225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GB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楷体" panose="02010609060101010101" pitchFamily="49" charset="-122"/>
                        </a:rPr>
                        <a:t>3XX</a:t>
                      </a:r>
                      <a:endParaRPr kumimoji="0" lang="en-GB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楷体" panose="02010609060101010101" pitchFamily="49" charset="-122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784225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楷体" panose="02010609060101010101" pitchFamily="49" charset="-122"/>
                        </a:rPr>
                        <a:t>重定向</a:t>
                      </a:r>
                      <a:endParaRPr kumimoji="0" lang="zh-CN" altLang="en-GB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楷体" panose="02010609060101010101" pitchFamily="49" charset="-122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784225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楷体" panose="02010609060101010101" pitchFamily="49" charset="-122"/>
                        </a:rPr>
                        <a:t>为了完成请求，必须采取进一步措施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楷体" panose="02010609060101010101" pitchFamily="49" charset="-122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/>
                    <a:p>
                      <a:r>
                        <a:rPr lang="en-GB" altLang="zh-CN" sz="1800" b="0" baseline="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ea typeface="楷体" panose="02010609060101010101" pitchFamily="49" charset="-122"/>
                        </a:rPr>
                        <a:t>301 Moved Permanently</a:t>
                      </a:r>
                      <a:endParaRPr lang="en-GB" altLang="zh-CN" sz="1800" b="0" baseline="0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784225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GB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楷体" panose="02010609060101010101" pitchFamily="49" charset="-122"/>
                        </a:rPr>
                        <a:t>4XX</a:t>
                      </a:r>
                      <a:endParaRPr kumimoji="0" lang="en-GB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楷体" panose="02010609060101010101" pitchFamily="49" charset="-122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784225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楷体" panose="02010609060101010101" pitchFamily="49" charset="-122"/>
                        </a:rPr>
                        <a:t>客户端错误</a:t>
                      </a:r>
                      <a:endParaRPr kumimoji="0" lang="zh-CN" altLang="en-GB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楷体" panose="02010609060101010101" pitchFamily="49" charset="-122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784225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楷体" panose="02010609060101010101" pitchFamily="49" charset="-122"/>
                        </a:rPr>
                        <a:t>请求的语法有错误或不能完全被满足。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楷体" panose="02010609060101010101" pitchFamily="49" charset="-122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/>
                    <a:p>
                      <a:r>
                        <a:rPr lang="en-GB" altLang="zh-CN" sz="1800" b="0" baseline="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ea typeface="楷体" panose="02010609060101010101" pitchFamily="49" charset="-122"/>
                        </a:rPr>
                        <a:t>404 Not Found</a:t>
                      </a:r>
                      <a:endParaRPr lang="en-GB" altLang="zh-CN" sz="1800" b="0" baseline="0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784225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GB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楷体" panose="02010609060101010101" pitchFamily="49" charset="-122"/>
                        </a:rPr>
                        <a:t>5XX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楷体" panose="02010609060101010101" pitchFamily="49" charset="-122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784225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楷体" panose="02010609060101010101" pitchFamily="49" charset="-122"/>
                        </a:rPr>
                        <a:t>服务端错误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楷体" panose="02010609060101010101" pitchFamily="49" charset="-122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784225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楷体" panose="02010609060101010101" pitchFamily="49" charset="-122"/>
                        </a:rPr>
                        <a:t>服务器无法完成明显有效的请求。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楷体" panose="02010609060101010101" pitchFamily="49" charset="-122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/>
                    <a:p>
                      <a:r>
                        <a:rPr lang="en-GB" altLang="zh-CN" sz="1800" b="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" panose="02010609060101010101" pitchFamily="49" charset="-122"/>
                        </a:rPr>
                        <a:t>500 Internal Server Error</a:t>
                      </a:r>
                      <a:endParaRPr lang="zh-CN" altLang="en-US" sz="1800" b="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Socket</a:t>
            </a:r>
            <a:r>
              <a:rPr lang="zh-CN" altLang="en-US" dirty="0"/>
              <a:t>简介</a:t>
            </a:r>
            <a:endParaRPr lang="en-US" altLang="zh-CN" dirty="0"/>
          </a:p>
          <a:p>
            <a:r>
              <a:rPr lang="en-US" altLang="zh-CN" dirty="0">
                <a:sym typeface="+mn-ea"/>
              </a:rPr>
              <a:t>HTTP/HTTPS</a:t>
            </a:r>
            <a:r>
              <a:rPr lang="zh-CN" altLang="en-US" dirty="0">
                <a:sym typeface="+mn-ea"/>
              </a:rPr>
              <a:t>协议</a:t>
            </a:r>
            <a:endParaRPr lang="en-US" altLang="zh-CN" dirty="0">
              <a:sym typeface="+mn-ea"/>
            </a:endParaRPr>
          </a:p>
          <a:p>
            <a:r>
              <a:rPr lang="en-US" altLang="zh-CN" dirty="0"/>
              <a:t>Socket</a:t>
            </a:r>
            <a:r>
              <a:rPr lang="zh-CN" altLang="en-US" dirty="0"/>
              <a:t>编程实验</a:t>
            </a:r>
            <a:endParaRPr lang="en-US" altLang="zh-CN" dirty="0"/>
          </a:p>
          <a:p>
            <a:r>
              <a:rPr lang="zh-CN" altLang="en-US" dirty="0"/>
              <a:t>附件文件列表</a:t>
            </a:r>
            <a:endParaRPr lang="zh-CN" altLang="en-US" dirty="0"/>
          </a:p>
          <a:p>
            <a:r>
              <a:rPr lang="en-US" altLang="zh-CN" dirty="0">
                <a:sym typeface="+mn-ea"/>
              </a:rPr>
              <a:t>Online Judge</a:t>
            </a:r>
            <a:r>
              <a:rPr lang="zh-CN" altLang="en-US" dirty="0">
                <a:sym typeface="+mn-ea"/>
              </a:rPr>
              <a:t>平台</a:t>
            </a:r>
            <a:endParaRPr lang="zh-CN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如何标识应答结束</a:t>
            </a:r>
            <a:r>
              <a:rPr lang="en-US" altLang="zh-CN" dirty="0"/>
              <a:t>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显式关闭连接</a:t>
            </a: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zh-CN" altLang="en-US" dirty="0"/>
              <a:t>由服务器来关闭（</a:t>
            </a:r>
            <a:r>
              <a:rPr lang="en-US" altLang="zh-CN" dirty="0"/>
              <a:t>Socket API</a:t>
            </a:r>
            <a:r>
              <a:rPr lang="zh-CN" altLang="en-US" dirty="0"/>
              <a:t>：</a:t>
            </a:r>
            <a:r>
              <a:rPr lang="en-US" altLang="zh-CN" dirty="0"/>
              <a:t>close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每个</a:t>
            </a:r>
            <a:r>
              <a:rPr lang="en-US" altLang="zh-CN" dirty="0"/>
              <a:t>TCP</a:t>
            </a:r>
            <a:r>
              <a:rPr lang="zh-CN" altLang="en-US" dirty="0"/>
              <a:t>连接只处理一个</a:t>
            </a:r>
            <a:r>
              <a:rPr lang="en-US" altLang="zh-CN" dirty="0"/>
              <a:t>Request</a:t>
            </a:r>
            <a:r>
              <a:rPr lang="zh-CN" altLang="en-US" dirty="0"/>
              <a:t>，性能差</a:t>
            </a:r>
            <a:endParaRPr lang="en-US" altLang="zh-CN" dirty="0"/>
          </a:p>
          <a:p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由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Content-Length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来标识</a:t>
            </a: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zh-CN" altLang="en-US" dirty="0"/>
              <a:t>在传输之前已经确定消息长度（</a:t>
            </a:r>
            <a:r>
              <a:rPr lang="en-US" altLang="zh-CN" dirty="0"/>
              <a:t>HTTP</a:t>
            </a:r>
            <a:r>
              <a:rPr lang="zh-CN" altLang="en-US" dirty="0"/>
              <a:t>应答头部中的参数字段）</a:t>
            </a:r>
            <a:endParaRPr lang="en-US" altLang="zh-CN" dirty="0"/>
          </a:p>
          <a:p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对于没有应答消息内容的，使用两个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CRLF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结尾</a:t>
            </a: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zh-CN" altLang="en-US" dirty="0"/>
              <a:t>有些状态没有消息内容，</a:t>
            </a:r>
            <a:r>
              <a:rPr lang="en-US" altLang="zh-CN" dirty="0"/>
              <a:t>e.g. 301</a:t>
            </a:r>
            <a:endParaRPr lang="en-US" altLang="zh-CN" dirty="0"/>
          </a:p>
          <a:p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分块传输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 (chunked)</a:t>
            </a: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zh-CN" altLang="en-US" dirty="0"/>
              <a:t>在发送相应头部之后，每传一个</a:t>
            </a:r>
            <a:r>
              <a:rPr lang="en-US" altLang="zh-CN" dirty="0"/>
              <a:t>chunk</a:t>
            </a:r>
            <a:r>
              <a:rPr lang="zh-CN" altLang="en-US" dirty="0"/>
              <a:t>之前，先用</a:t>
            </a:r>
            <a:r>
              <a:rPr lang="en-US" altLang="zh-CN" dirty="0"/>
              <a:t>16</a:t>
            </a:r>
            <a:r>
              <a:rPr lang="zh-CN" altLang="en-US" dirty="0"/>
              <a:t>进制标识其长度</a:t>
            </a:r>
            <a:endParaRPr lang="en-US" altLang="zh-CN" dirty="0"/>
          </a:p>
          <a:p>
            <a:pPr lvl="1"/>
            <a:r>
              <a:rPr lang="zh-CN" altLang="en-US" dirty="0"/>
              <a:t>最后一个</a:t>
            </a:r>
            <a:r>
              <a:rPr lang="en-US" altLang="zh-CN" dirty="0"/>
              <a:t>chunk</a:t>
            </a:r>
            <a:r>
              <a:rPr lang="zh-CN" altLang="en-US" dirty="0"/>
              <a:t>写</a:t>
            </a:r>
            <a:r>
              <a:rPr lang="en-US" altLang="zh-CN" dirty="0"/>
              <a:t>0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HTTP</a:t>
            </a:r>
            <a:r>
              <a:rPr lang="zh-CN" altLang="en-US" dirty="0"/>
              <a:t>分块传输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4346089"/>
            <a:ext cx="8095802" cy="1830877"/>
          </a:xfrm>
        </p:spPr>
        <p:txBody>
          <a:bodyPr/>
          <a:lstStyle/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HTTP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分块传输对于动态生成内容非常有效</a:t>
            </a: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zh-CN" altLang="en-US" dirty="0"/>
              <a:t>由于服务器事先不知道生成内容的大小，如果使用</a:t>
            </a:r>
            <a:r>
              <a:rPr lang="en-US" altLang="zh-CN" dirty="0"/>
              <a:t>Content-Length</a:t>
            </a:r>
            <a:r>
              <a:rPr lang="zh-CN" altLang="en-US" dirty="0"/>
              <a:t>方法，则需将所有内容生成并缓存，才能计算长度并传输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779257" y="1718892"/>
            <a:ext cx="5793665" cy="21698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0" lvl="1">
              <a:buFont typeface="Arial" panose="020B0604020202020204" pitchFamily="34" charset="0"/>
              <a:buNone/>
            </a:pPr>
            <a:r>
              <a:rPr lang="en-US" altLang="zh-CN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HTTP/1.1 200 OK &lt;CRLF&gt;</a:t>
            </a:r>
            <a:endParaRPr lang="en-US" altLang="zh-CN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>
              <a:buFont typeface="Arial" panose="020B0604020202020204" pitchFamily="34" charset="0"/>
              <a:buNone/>
            </a:pPr>
            <a:r>
              <a:rPr lang="en-US" altLang="zh-CN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Transfer-Encoding: chunked &lt;CRLF&gt;</a:t>
            </a:r>
            <a:endParaRPr lang="en-US" altLang="zh-CN" sz="15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>
              <a:buFont typeface="Arial" panose="020B0604020202020204" pitchFamily="34" charset="0"/>
              <a:buNone/>
            </a:pPr>
            <a:r>
              <a:rPr lang="en-US" altLang="zh-CN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&lt;CRLF&gt;</a:t>
            </a:r>
            <a:endParaRPr lang="en-US" altLang="zh-CN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>
              <a:buFont typeface="Arial" panose="020B0604020202020204" pitchFamily="34" charset="0"/>
              <a:buNone/>
            </a:pPr>
            <a:r>
              <a:rPr lang="en-US" altLang="zh-CN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10 &lt;CRLF&gt;</a:t>
            </a:r>
            <a:endParaRPr lang="en-US" altLang="zh-CN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>
              <a:buFont typeface="Arial" panose="020B0604020202020204" pitchFamily="34" charset="0"/>
              <a:buNone/>
            </a:pPr>
            <a:r>
              <a:rPr lang="en-US" altLang="zh-CN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0123456789ABCDEF&lt;CRLF&gt;</a:t>
            </a:r>
            <a:endParaRPr lang="en-US" altLang="zh-CN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>
              <a:buFont typeface="Arial" panose="020B0604020202020204" pitchFamily="34" charset="0"/>
              <a:buNone/>
            </a:pPr>
            <a:r>
              <a:rPr lang="en-US" altLang="zh-CN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1A &lt;CRLF&gt;</a:t>
            </a:r>
            <a:endParaRPr lang="en-US" altLang="zh-CN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>
              <a:buFont typeface="Arial" panose="020B0604020202020204" pitchFamily="34" charset="0"/>
              <a:buNone/>
            </a:pPr>
            <a:r>
              <a:rPr lang="en-US" altLang="zh-CN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0123456789ABCDEF0123456789&lt;CRLF&gt;</a:t>
            </a:r>
            <a:endParaRPr lang="en-US" altLang="zh-CN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>
              <a:buFont typeface="Arial" panose="020B0604020202020204" pitchFamily="34" charset="0"/>
              <a:buNone/>
            </a:pPr>
            <a:r>
              <a:rPr lang="en-US" altLang="zh-CN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0 &lt;CRLF&gt;</a:t>
            </a:r>
            <a:endParaRPr lang="en-US" altLang="zh-CN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zh-CN" alt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HTTP</a:t>
            </a:r>
            <a:r>
              <a:rPr lang="zh-CN" altLang="en-US" dirty="0" smtClean="0"/>
              <a:t>的安全问题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攻击者模型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控制了网络基础设施：路由器、</a:t>
            </a:r>
            <a:r>
              <a:rPr lang="en-US" altLang="zh-CN" dirty="0" smtClean="0"/>
              <a:t>DNS</a:t>
            </a:r>
            <a:r>
              <a:rPr lang="zh-CN" altLang="en-US" dirty="0" smtClean="0"/>
              <a:t>服务器</a:t>
            </a:r>
            <a:endParaRPr lang="en-US" altLang="zh-CN" dirty="0" smtClean="0"/>
          </a:p>
          <a:p>
            <a:r>
              <a:rPr lang="zh-CN" altLang="en-US" dirty="0"/>
              <a:t>例如，公共</a:t>
            </a:r>
            <a:r>
              <a:rPr lang="en-US" altLang="zh-CN" dirty="0"/>
              <a:t>WiFi</a:t>
            </a:r>
            <a:r>
              <a:rPr lang="zh-CN" altLang="en-US" dirty="0"/>
              <a:t>、甚至</a:t>
            </a:r>
            <a:r>
              <a:rPr lang="en-US" altLang="zh-CN" dirty="0"/>
              <a:t>ISP</a:t>
            </a:r>
            <a:endParaRPr lang="zh-CN" altLang="en-US" dirty="0"/>
          </a:p>
          <a:p>
            <a:endParaRPr lang="en-US" altLang="zh-CN" dirty="0" smtClean="0"/>
          </a:p>
          <a:p>
            <a:r>
              <a:rPr lang="zh-CN" altLang="en-US" dirty="0" smtClean="0"/>
              <a:t>被动攻击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监听网络流量</a:t>
            </a:r>
            <a:endParaRPr lang="en-US" altLang="zh-CN" dirty="0" smtClean="0"/>
          </a:p>
          <a:p>
            <a:r>
              <a:rPr lang="zh-CN" altLang="en-US" dirty="0" smtClean="0"/>
              <a:t>主动攻击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监听、注入、拦截、篡改</a:t>
            </a:r>
            <a:endParaRPr lang="en-US" altLang="zh-CN" dirty="0" smtClean="0"/>
          </a:p>
        </p:txBody>
      </p:sp>
      <p:grpSp>
        <p:nvGrpSpPr>
          <p:cNvPr id="21" name="组合 20"/>
          <p:cNvGrpSpPr/>
          <p:nvPr/>
        </p:nvGrpSpPr>
        <p:grpSpPr>
          <a:xfrm>
            <a:off x="4409798" y="3415830"/>
            <a:ext cx="4096303" cy="1545425"/>
            <a:chOff x="4409798" y="3080550"/>
            <a:chExt cx="4096303" cy="1545425"/>
          </a:xfrm>
        </p:grpSpPr>
        <p:grpSp>
          <p:nvGrpSpPr>
            <p:cNvPr id="7" name="组合 6"/>
            <p:cNvGrpSpPr/>
            <p:nvPr/>
          </p:nvGrpSpPr>
          <p:grpSpPr>
            <a:xfrm>
              <a:off x="4409798" y="3080550"/>
              <a:ext cx="4096303" cy="1545425"/>
              <a:chOff x="1161915" y="2292191"/>
              <a:chExt cx="6100758" cy="2365870"/>
            </a:xfrm>
          </p:grpSpPr>
          <p:sp>
            <p:nvSpPr>
              <p:cNvPr id="9" name="云形 8"/>
              <p:cNvSpPr/>
              <p:nvPr/>
            </p:nvSpPr>
            <p:spPr>
              <a:xfrm>
                <a:off x="1753496" y="2710927"/>
                <a:ext cx="3162748" cy="1947134"/>
              </a:xfrm>
              <a:prstGeom prst="cloud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pic>
            <p:nvPicPr>
              <p:cNvPr id="10" name="图片 9"/>
              <p:cNvPicPr>
                <a:picLocks noChangeAspect="1"/>
              </p:cNvPicPr>
              <p:nvPr/>
            </p:nvPicPr>
            <p:blipFill>
              <a:blip r:embed="rId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61915" y="3463961"/>
                <a:ext cx="898579" cy="588865"/>
              </a:xfrm>
              <a:prstGeom prst="rect">
                <a:avLst/>
              </a:prstGeom>
            </p:spPr>
          </p:pic>
          <p:sp>
            <p:nvSpPr>
              <p:cNvPr id="12" name="云形 11"/>
              <p:cNvSpPr/>
              <p:nvPr/>
            </p:nvSpPr>
            <p:spPr>
              <a:xfrm>
                <a:off x="4666630" y="3010776"/>
                <a:ext cx="2053620" cy="1346334"/>
              </a:xfrm>
              <a:prstGeom prst="cloud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13" name="图片 12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378189" y="3110645"/>
                <a:ext cx="884484" cy="884484"/>
              </a:xfrm>
              <a:prstGeom prst="rect">
                <a:avLst/>
              </a:prstGeom>
            </p:spPr>
          </p:pic>
          <p:pic>
            <p:nvPicPr>
              <p:cNvPr id="14" name="图片 13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01851" y="2292191"/>
                <a:ext cx="802834" cy="734902"/>
              </a:xfrm>
              <a:prstGeom prst="rect">
                <a:avLst/>
              </a:prstGeom>
            </p:spPr>
          </p:pic>
        </p:grpSp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73984" y="3753366"/>
              <a:ext cx="641535" cy="641535"/>
            </a:xfrm>
            <a:prstGeom prst="rect">
              <a:avLst/>
            </a:prstGeom>
          </p:spPr>
        </p:pic>
        <p:cxnSp>
          <p:nvCxnSpPr>
            <p:cNvPr id="18" name="直接箭头连接符 17"/>
            <p:cNvCxnSpPr/>
            <p:nvPr/>
          </p:nvCxnSpPr>
          <p:spPr>
            <a:xfrm flipV="1">
              <a:off x="4807010" y="3354075"/>
              <a:ext cx="435333" cy="399291"/>
            </a:xfrm>
            <a:prstGeom prst="straightConnector1">
              <a:avLst/>
            </a:prstGeom>
            <a:ln w="28575">
              <a:prstDash val="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任意多边形 18"/>
            <p:cNvSpPr/>
            <p:nvPr/>
          </p:nvSpPr>
          <p:spPr>
            <a:xfrm>
              <a:off x="4978400" y="3901440"/>
              <a:ext cx="2885440" cy="223182"/>
            </a:xfrm>
            <a:custGeom>
              <a:avLst/>
              <a:gdLst>
                <a:gd name="connsiteX0" fmla="*/ 0 w 2885440"/>
                <a:gd name="connsiteY0" fmla="*/ 142240 h 223182"/>
                <a:gd name="connsiteX1" fmla="*/ 822960 w 2885440"/>
                <a:gd name="connsiteY1" fmla="*/ 182880 h 223182"/>
                <a:gd name="connsiteX2" fmla="*/ 1087120 w 2885440"/>
                <a:gd name="connsiteY2" fmla="*/ 213360 h 223182"/>
                <a:gd name="connsiteX3" fmla="*/ 2885440 w 2885440"/>
                <a:gd name="connsiteY3" fmla="*/ 0 h 223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85440" h="223182">
                  <a:moveTo>
                    <a:pt x="0" y="142240"/>
                  </a:moveTo>
                  <a:lnTo>
                    <a:pt x="822960" y="182880"/>
                  </a:lnTo>
                  <a:cubicBezTo>
                    <a:pt x="1004147" y="194733"/>
                    <a:pt x="743373" y="243840"/>
                    <a:pt x="1087120" y="213360"/>
                  </a:cubicBezTo>
                  <a:cubicBezTo>
                    <a:pt x="1430867" y="182880"/>
                    <a:pt x="2158153" y="91440"/>
                    <a:pt x="2885440" y="0"/>
                  </a:cubicBezTo>
                </a:path>
              </a:pathLst>
            </a:custGeom>
            <a:noFill/>
            <a:ln w="28575">
              <a:prstDash val="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20" name="图片 1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15032" y="3484132"/>
              <a:ext cx="377740" cy="575823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HTTPS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2800" dirty="0"/>
              <a:t>HTTPS = HTTP + TLS</a:t>
            </a:r>
            <a:endParaRPr lang="en-US" altLang="zh-CN" sz="2800" dirty="0"/>
          </a:p>
          <a:p>
            <a:r>
              <a:rPr lang="zh-CN" altLang="en-US" sz="2800" dirty="0"/>
              <a:t>优点：</a:t>
            </a:r>
            <a:endParaRPr lang="en-US" altLang="zh-CN" sz="2800" dirty="0"/>
          </a:p>
          <a:p>
            <a:pPr lvl="1"/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很大程度上解决了互联网安全、隐私问题</a:t>
            </a: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zh-CN" altLang="en-US" sz="2800" dirty="0"/>
              <a:t>缺点：</a:t>
            </a:r>
            <a:endParaRPr lang="en-US" altLang="zh-CN" sz="2800" dirty="0"/>
          </a:p>
          <a:p>
            <a:pPr lvl="1"/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对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Web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服务器造成一定性能负担</a:t>
            </a: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lvl="2"/>
            <a:r>
              <a:rPr lang="zh-CN" altLang="en-US" dirty="0"/>
              <a:t>加密、解密过程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破坏了互联网缓存机制</a:t>
            </a: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lvl="2"/>
            <a:r>
              <a:rPr lang="en-US" altLang="zh-CN" dirty="0"/>
              <a:t>ISP</a:t>
            </a:r>
            <a:r>
              <a:rPr lang="zh-CN" altLang="en-US" dirty="0"/>
              <a:t>不能缓存</a:t>
            </a:r>
            <a:r>
              <a:rPr lang="en-US" altLang="zh-CN" dirty="0"/>
              <a:t>HTTPS</a:t>
            </a:r>
            <a:r>
              <a:rPr lang="zh-CN" altLang="en-US" dirty="0"/>
              <a:t>流量</a:t>
            </a:r>
            <a:endParaRPr lang="en-US" altLang="zh-CN" dirty="0"/>
          </a:p>
          <a:p>
            <a:pPr lvl="2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非对称加密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</a:rPr>
              <a:t>公钥加密体系</a:t>
            </a:r>
            <a:endParaRPr lang="en-US" altLang="zh-CN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Bob</a:t>
            </a:r>
            <a:r>
              <a:rPr lang="zh-CN" altLang="en-US" dirty="0" smtClean="0"/>
              <a:t>生成公钥对 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PrivK</a:t>
            </a:r>
            <a:r>
              <a:rPr lang="en-US" altLang="zh-CN" baseline="-25000" dirty="0" err="1" smtClean="0"/>
              <a:t>Bob</a:t>
            </a:r>
            <a:r>
              <a:rPr lang="en-US" altLang="zh-CN" baseline="-25000" dirty="0" smtClean="0"/>
              <a:t>, </a:t>
            </a:r>
            <a:r>
              <a:rPr lang="en-US" altLang="zh-CN" dirty="0" err="1" smtClean="0"/>
              <a:t>PubK</a:t>
            </a:r>
            <a:r>
              <a:rPr lang="en-US" altLang="zh-CN" baseline="-25000" dirty="0" err="1" smtClean="0"/>
              <a:t>Bob</a:t>
            </a:r>
            <a:r>
              <a:rPr lang="en-US" altLang="zh-CN" dirty="0" smtClean="0"/>
              <a:t>)</a:t>
            </a:r>
            <a:endParaRPr lang="en-US" altLang="zh-CN" dirty="0" smtClean="0"/>
          </a:p>
          <a:p>
            <a:r>
              <a:rPr lang="en-US" altLang="zh-CN" dirty="0" smtClean="0"/>
              <a:t>Alice</a:t>
            </a:r>
            <a:r>
              <a:rPr lang="zh-CN" altLang="en-US" dirty="0" smtClean="0"/>
              <a:t>使用</a:t>
            </a:r>
            <a:r>
              <a:rPr lang="en-US" altLang="zh-CN" dirty="0" err="1"/>
              <a:t>PubK</a:t>
            </a:r>
            <a:r>
              <a:rPr lang="en-US" altLang="zh-CN" baseline="-25000" dirty="0" err="1"/>
              <a:t>Bob</a:t>
            </a:r>
            <a:r>
              <a:rPr lang="zh-CN" altLang="en-US" dirty="0" smtClean="0"/>
              <a:t>对消息进行加密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该加密消息只有</a:t>
            </a:r>
            <a:r>
              <a:rPr lang="en-US" altLang="zh-CN" dirty="0" smtClean="0"/>
              <a:t>Bob</a:t>
            </a:r>
            <a:r>
              <a:rPr lang="zh-CN" altLang="en-US" dirty="0" smtClean="0"/>
              <a:t>能解密</a:t>
            </a:r>
            <a:endParaRPr lang="en-US" altLang="zh-CN" dirty="0"/>
          </a:p>
          <a:p>
            <a:endParaRPr lang="zh-CN" altLang="en-US" dirty="0"/>
          </a:p>
        </p:txBody>
      </p:sp>
      <p:grpSp>
        <p:nvGrpSpPr>
          <p:cNvPr id="38" name="组合 37"/>
          <p:cNvGrpSpPr/>
          <p:nvPr/>
        </p:nvGrpSpPr>
        <p:grpSpPr>
          <a:xfrm>
            <a:off x="1211975" y="2243126"/>
            <a:ext cx="2590800" cy="2138065"/>
            <a:chOff x="1211975" y="2243126"/>
            <a:chExt cx="2590800" cy="2138065"/>
          </a:xfrm>
        </p:grpSpPr>
        <p:sp>
          <p:nvSpPr>
            <p:cNvPr id="22" name="Text Box 5"/>
            <p:cNvSpPr txBox="1">
              <a:spLocks noChangeArrowheads="1"/>
            </p:cNvSpPr>
            <p:nvPr/>
          </p:nvSpPr>
          <p:spPr bwMode="auto">
            <a:xfrm>
              <a:off x="2080338" y="2243126"/>
              <a:ext cx="808037" cy="45720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>
                  <a:latin typeface="Calibri" panose="020F0502020204030204" pitchFamily="34" charset="0"/>
                </a:rPr>
                <a:t>Alice</a:t>
              </a:r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23" name="Rectangle 6"/>
            <p:cNvSpPr>
              <a:spLocks noChangeArrowheads="1"/>
            </p:cNvSpPr>
            <p:nvPr/>
          </p:nvSpPr>
          <p:spPr bwMode="auto">
            <a:xfrm>
              <a:off x="2126375" y="2743189"/>
              <a:ext cx="762000" cy="9144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dirty="0" smtClean="0">
                  <a:latin typeface="Calibri" panose="020F0502020204030204" pitchFamily="34" charset="0"/>
                </a:rPr>
                <a:t>Enc</a:t>
              </a:r>
              <a:endParaRPr lang="en-US" dirty="0">
                <a:latin typeface="Calibri" panose="020F0502020204030204" pitchFamily="34" charset="0"/>
              </a:endParaRPr>
            </a:p>
          </p:txBody>
        </p:sp>
        <p:sp>
          <p:nvSpPr>
            <p:cNvPr id="24" name="Line 7"/>
            <p:cNvSpPr>
              <a:spLocks noChangeShapeType="1"/>
            </p:cNvSpPr>
            <p:nvPr/>
          </p:nvSpPr>
          <p:spPr bwMode="auto">
            <a:xfrm>
              <a:off x="1211975" y="3200389"/>
              <a:ext cx="914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9pPr>
            </a:lstStyle>
            <a:p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25" name="Text Box 8"/>
            <p:cNvSpPr txBox="1">
              <a:spLocks noChangeArrowheads="1"/>
            </p:cNvSpPr>
            <p:nvPr/>
          </p:nvSpPr>
          <p:spPr bwMode="auto">
            <a:xfrm>
              <a:off x="1378825" y="2722551"/>
              <a:ext cx="442750" cy="46166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dirty="0" smtClean="0">
                  <a:latin typeface="Calibri" panose="020F0502020204030204" pitchFamily="34" charset="0"/>
                </a:rPr>
                <a:t>m</a:t>
              </a:r>
              <a:endParaRPr lang="en-US" dirty="0">
                <a:latin typeface="Calibri" panose="020F0502020204030204" pitchFamily="34" charset="0"/>
              </a:endParaRPr>
            </a:p>
          </p:txBody>
        </p:sp>
        <p:sp>
          <p:nvSpPr>
            <p:cNvPr id="26" name="Text Box 10"/>
            <p:cNvSpPr txBox="1">
              <a:spLocks noChangeArrowheads="1"/>
            </p:cNvSpPr>
            <p:nvPr/>
          </p:nvSpPr>
          <p:spPr bwMode="auto">
            <a:xfrm>
              <a:off x="3100853" y="2773351"/>
              <a:ext cx="314510" cy="46166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dirty="0" smtClean="0">
                  <a:latin typeface="Calibri" panose="020F0502020204030204" pitchFamily="34" charset="0"/>
                </a:rPr>
                <a:t>c</a:t>
              </a:r>
              <a:endParaRPr lang="en-US" dirty="0">
                <a:latin typeface="Calibri" panose="020F0502020204030204" pitchFamily="34" charset="0"/>
              </a:endParaRPr>
            </a:p>
          </p:txBody>
        </p:sp>
        <p:cxnSp>
          <p:nvCxnSpPr>
            <p:cNvPr id="32" name="Straight Arrow Connector 20"/>
            <p:cNvCxnSpPr>
              <a:cxnSpLocks noChangeShapeType="1"/>
              <a:endCxn id="23" idx="2"/>
            </p:cNvCxnSpPr>
            <p:nvPr/>
          </p:nvCxnSpPr>
          <p:spPr bwMode="auto">
            <a:xfrm rot="5400000" flipH="1" flipV="1">
              <a:off x="2337513" y="3825864"/>
              <a:ext cx="339725" cy="3175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tailEnd type="arrow" w="med" len="med"/>
            </a:ln>
          </p:spPr>
        </p:cxnSp>
        <p:sp>
          <p:nvSpPr>
            <p:cNvPr id="34" name="TextBox 18"/>
            <p:cNvSpPr txBox="1"/>
            <p:nvPr/>
          </p:nvSpPr>
          <p:spPr>
            <a:xfrm>
              <a:off x="1965905" y="3919526"/>
              <a:ext cx="1156086" cy="4616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dirty="0" err="1" smtClean="0">
                  <a:solidFill>
                    <a:schemeClr val="accent1">
                      <a:lumMod val="75000"/>
                    </a:schemeClr>
                  </a:solidFill>
                  <a:latin typeface="Calibri" panose="020F0502020204030204" pitchFamily="34" charset="0"/>
                </a:rPr>
                <a:t>PubK</a:t>
              </a:r>
              <a:r>
                <a:rPr lang="en-US" baseline="-25000" dirty="0" err="1" smtClean="0">
                  <a:solidFill>
                    <a:schemeClr val="accent1">
                      <a:lumMod val="75000"/>
                    </a:schemeClr>
                  </a:solidFill>
                  <a:latin typeface="Calibri" panose="020F0502020204030204" pitchFamily="34" charset="0"/>
                </a:rPr>
                <a:t>Bob</a:t>
              </a:r>
              <a:endParaRPr lang="en-US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</a:endParaRPr>
            </a:p>
          </p:txBody>
        </p:sp>
        <p:cxnSp>
          <p:nvCxnSpPr>
            <p:cNvPr id="36" name="Straight Arrow Connector 27"/>
            <p:cNvCxnSpPr>
              <a:cxnSpLocks noChangeShapeType="1"/>
            </p:cNvCxnSpPr>
            <p:nvPr/>
          </p:nvCxnSpPr>
          <p:spPr bwMode="auto">
            <a:xfrm>
              <a:off x="2888375" y="3233726"/>
              <a:ext cx="914400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tailEnd type="arrow" w="med" len="med"/>
            </a:ln>
          </p:spPr>
        </p:cxnSp>
      </p:grpSp>
      <p:grpSp>
        <p:nvGrpSpPr>
          <p:cNvPr id="39" name="组合 38"/>
          <p:cNvGrpSpPr/>
          <p:nvPr/>
        </p:nvGrpSpPr>
        <p:grpSpPr>
          <a:xfrm>
            <a:off x="5631575" y="2265351"/>
            <a:ext cx="2254250" cy="2111078"/>
            <a:chOff x="5631575" y="2265351"/>
            <a:chExt cx="2254250" cy="2111078"/>
          </a:xfrm>
        </p:grpSpPr>
        <p:sp>
          <p:nvSpPr>
            <p:cNvPr id="27" name="Text Box 12"/>
            <p:cNvSpPr txBox="1">
              <a:spLocks noChangeArrowheads="1"/>
            </p:cNvSpPr>
            <p:nvPr/>
          </p:nvSpPr>
          <p:spPr bwMode="auto">
            <a:xfrm>
              <a:off x="6393575" y="2265351"/>
              <a:ext cx="696912" cy="45720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dirty="0">
                  <a:latin typeface="Calibri" panose="020F0502020204030204" pitchFamily="34" charset="0"/>
                </a:rPr>
                <a:t>Bob</a:t>
              </a:r>
              <a:endParaRPr lang="en-US" dirty="0">
                <a:latin typeface="Calibri" panose="020F0502020204030204" pitchFamily="34" charset="0"/>
              </a:endParaRPr>
            </a:p>
          </p:txBody>
        </p:sp>
        <p:sp>
          <p:nvSpPr>
            <p:cNvPr id="28" name="Rectangle 13"/>
            <p:cNvSpPr>
              <a:spLocks noChangeArrowheads="1"/>
            </p:cNvSpPr>
            <p:nvPr/>
          </p:nvSpPr>
          <p:spPr bwMode="auto">
            <a:xfrm>
              <a:off x="6361825" y="2765414"/>
              <a:ext cx="762000" cy="9144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dirty="0" smtClean="0">
                  <a:latin typeface="Calibri" panose="020F0502020204030204" pitchFamily="34" charset="0"/>
                </a:rPr>
                <a:t>Dec</a:t>
              </a:r>
              <a:endParaRPr lang="en-US" dirty="0">
                <a:latin typeface="Calibri" panose="020F0502020204030204" pitchFamily="34" charset="0"/>
              </a:endParaRPr>
            </a:p>
          </p:txBody>
        </p:sp>
        <p:sp>
          <p:nvSpPr>
            <p:cNvPr id="29" name="Line 14"/>
            <p:cNvSpPr>
              <a:spLocks noChangeShapeType="1"/>
            </p:cNvSpPr>
            <p:nvPr/>
          </p:nvSpPr>
          <p:spPr bwMode="auto">
            <a:xfrm>
              <a:off x="5631575" y="3222614"/>
              <a:ext cx="7302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9pPr>
            </a:lstStyle>
            <a:p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30" name="Text Box 15"/>
            <p:cNvSpPr txBox="1">
              <a:spLocks noChangeArrowheads="1"/>
            </p:cNvSpPr>
            <p:nvPr/>
          </p:nvSpPr>
          <p:spPr bwMode="auto">
            <a:xfrm>
              <a:off x="5844053" y="2772685"/>
              <a:ext cx="314510" cy="46166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dirty="0" smtClean="0">
                  <a:latin typeface="Calibri" panose="020F0502020204030204" pitchFamily="34" charset="0"/>
                </a:rPr>
                <a:t>c</a:t>
              </a:r>
              <a:endParaRPr lang="en-US" dirty="0">
                <a:latin typeface="Calibri" panose="020F0502020204030204" pitchFamily="34" charset="0"/>
              </a:endParaRPr>
            </a:p>
          </p:txBody>
        </p:sp>
        <p:sp>
          <p:nvSpPr>
            <p:cNvPr id="31" name="Text Box 17"/>
            <p:cNvSpPr txBox="1">
              <a:spLocks noChangeArrowheads="1"/>
            </p:cNvSpPr>
            <p:nvPr/>
          </p:nvSpPr>
          <p:spPr bwMode="auto">
            <a:xfrm>
              <a:off x="7322425" y="2752047"/>
              <a:ext cx="442750" cy="46166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dirty="0" smtClean="0">
                  <a:latin typeface="Calibri" panose="020F0502020204030204" pitchFamily="34" charset="0"/>
                </a:rPr>
                <a:t>m</a:t>
              </a:r>
              <a:endParaRPr lang="en-US" dirty="0">
                <a:latin typeface="Calibri" panose="020F0502020204030204" pitchFamily="34" charset="0"/>
              </a:endParaRPr>
            </a:p>
          </p:txBody>
        </p:sp>
        <p:cxnSp>
          <p:nvCxnSpPr>
            <p:cNvPr id="33" name="Straight Arrow Connector 21"/>
            <p:cNvCxnSpPr>
              <a:cxnSpLocks noChangeShapeType="1"/>
            </p:cNvCxnSpPr>
            <p:nvPr/>
          </p:nvCxnSpPr>
          <p:spPr bwMode="auto">
            <a:xfrm rot="5400000" flipH="1" flipV="1">
              <a:off x="6606300" y="3859201"/>
              <a:ext cx="338138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tailEnd type="arrow" w="med" len="med"/>
            </a:ln>
          </p:spPr>
        </p:cxnSp>
        <p:sp>
          <p:nvSpPr>
            <p:cNvPr id="35" name="TextBox 19"/>
            <p:cNvSpPr txBox="1"/>
            <p:nvPr/>
          </p:nvSpPr>
          <p:spPr>
            <a:xfrm>
              <a:off x="6221451" y="3914764"/>
              <a:ext cx="1149674" cy="4616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dirty="0" err="1" smtClean="0">
                  <a:solidFill>
                    <a:schemeClr val="accent1">
                      <a:lumMod val="75000"/>
                    </a:schemeClr>
                  </a:solidFill>
                  <a:latin typeface="Calibri" panose="020F0502020204030204" pitchFamily="34" charset="0"/>
                </a:rPr>
                <a:t>PrivK</a:t>
              </a:r>
              <a:r>
                <a:rPr lang="en-US" baseline="-25000" dirty="0" err="1" smtClean="0">
                  <a:solidFill>
                    <a:schemeClr val="accent1">
                      <a:lumMod val="75000"/>
                    </a:schemeClr>
                  </a:solidFill>
                  <a:latin typeface="Calibri" panose="020F0502020204030204" pitchFamily="34" charset="0"/>
                </a:rPr>
                <a:t>Bob</a:t>
              </a:r>
              <a:endParaRPr lang="en-US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7" name="Line 14"/>
            <p:cNvSpPr>
              <a:spLocks noChangeShapeType="1"/>
            </p:cNvSpPr>
            <p:nvPr/>
          </p:nvSpPr>
          <p:spPr bwMode="auto">
            <a:xfrm>
              <a:off x="7155575" y="3233726"/>
              <a:ext cx="7302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9pPr>
            </a:lstStyle>
            <a:p>
              <a:endParaRPr lang="en-US">
                <a:latin typeface="Calibri" panose="020F050202020403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/>
          <p:cNvGrpSpPr/>
          <p:nvPr/>
        </p:nvGrpSpPr>
        <p:grpSpPr>
          <a:xfrm>
            <a:off x="191155" y="2911899"/>
            <a:ext cx="8952845" cy="2959250"/>
            <a:chOff x="191155" y="2911899"/>
            <a:chExt cx="8952845" cy="2959250"/>
          </a:xfrm>
        </p:grpSpPr>
        <p:sp>
          <p:nvSpPr>
            <p:cNvPr id="6" name="Rectangle 4"/>
            <p:cNvSpPr/>
            <p:nvPr/>
          </p:nvSpPr>
          <p:spPr bwMode="auto">
            <a:xfrm>
              <a:off x="7315200" y="3356549"/>
              <a:ext cx="1066800" cy="25146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楷体" panose="02010609060101010101" pitchFamily="49" charset="-122"/>
              </a:endParaRPr>
            </a:p>
          </p:txBody>
        </p:sp>
        <p:sp>
          <p:nvSpPr>
            <p:cNvPr id="7" name="Rectangle 5"/>
            <p:cNvSpPr/>
            <p:nvPr/>
          </p:nvSpPr>
          <p:spPr bwMode="auto">
            <a:xfrm>
              <a:off x="304800" y="3356549"/>
              <a:ext cx="990600" cy="25146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楷体" panose="02010609060101010101" pitchFamily="49" charset="-122"/>
              </a:endParaRPr>
            </a:p>
          </p:txBody>
        </p:sp>
        <p:sp>
          <p:nvSpPr>
            <p:cNvPr id="8" name="TextBox 6"/>
            <p:cNvSpPr txBox="1"/>
            <p:nvPr/>
          </p:nvSpPr>
          <p:spPr>
            <a:xfrm>
              <a:off x="7543800" y="3000365"/>
              <a:ext cx="4700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Calibri" panose="020F0502020204030204" pitchFamily="34" charset="0"/>
                  <a:ea typeface="楷体" panose="02010609060101010101" pitchFamily="49" charset="-122"/>
                </a:rPr>
                <a:t>CA</a:t>
              </a:r>
              <a:endParaRPr lang="en-US" sz="2000" dirty="0">
                <a:latin typeface="Calibri" panose="020F0502020204030204" pitchFamily="34" charset="0"/>
                <a:ea typeface="楷体" panose="02010609060101010101" pitchFamily="49" charset="-122"/>
              </a:endParaRPr>
            </a:p>
          </p:txBody>
        </p:sp>
        <p:sp>
          <p:nvSpPr>
            <p:cNvPr id="12" name="TextBox 13"/>
            <p:cNvSpPr txBox="1"/>
            <p:nvPr/>
          </p:nvSpPr>
          <p:spPr>
            <a:xfrm>
              <a:off x="191155" y="2919075"/>
              <a:ext cx="167385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 smtClean="0">
                  <a:latin typeface="Calibri" panose="020F0502020204030204" pitchFamily="34" charset="0"/>
                  <a:ea typeface="楷体" panose="02010609060101010101" pitchFamily="49" charset="-122"/>
                </a:rPr>
                <a:t>Alice (</a:t>
              </a:r>
              <a:r>
                <a:rPr lang="zh-CN" altLang="en-US" sz="2000" dirty="0" smtClean="0">
                  <a:latin typeface="Calibri" panose="020F0502020204030204" pitchFamily="34" charset="0"/>
                  <a:ea typeface="楷体" panose="02010609060101010101" pitchFamily="49" charset="-122"/>
                </a:rPr>
                <a:t>浏览器</a:t>
              </a:r>
              <a:r>
                <a:rPr lang="en-US" altLang="zh-CN" sz="2000" dirty="0" smtClean="0">
                  <a:latin typeface="Calibri" panose="020F0502020204030204" pitchFamily="34" charset="0"/>
                  <a:ea typeface="楷体" panose="02010609060101010101" pitchFamily="49" charset="-122"/>
                </a:rPr>
                <a:t>)</a:t>
              </a:r>
              <a:endParaRPr lang="en-US" sz="2000" dirty="0">
                <a:latin typeface="Calibri" panose="020F0502020204030204" pitchFamily="34" charset="0"/>
                <a:ea typeface="楷体" panose="02010609060101010101" pitchFamily="49" charset="-122"/>
              </a:endParaRPr>
            </a:p>
          </p:txBody>
        </p:sp>
        <p:sp>
          <p:nvSpPr>
            <p:cNvPr id="13" name="Rectangle 14"/>
            <p:cNvSpPr/>
            <p:nvPr/>
          </p:nvSpPr>
          <p:spPr bwMode="auto">
            <a:xfrm>
              <a:off x="8382000" y="4423349"/>
              <a:ext cx="762000" cy="4572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/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sz="1600" b="0" i="0" u="none" strike="noStrike" cap="none" normalizeH="0" baseline="0" dirty="0" err="1" smtClean="0">
                  <a:ln>
                    <a:noFill/>
                  </a:ln>
                  <a:solidFill>
                    <a:schemeClr val="bg1">
                      <a:lumMod val="95000"/>
                    </a:schemeClr>
                  </a:solidFill>
                  <a:effectLst/>
                  <a:latin typeface="Calibri" panose="020F0502020204030204" pitchFamily="34" charset="0"/>
                  <a:ea typeface="楷体" panose="02010609060101010101" pitchFamily="49" charset="-122"/>
                </a:rPr>
                <a:t>PrivK</a:t>
              </a:r>
              <a:r>
                <a:rPr kumimoji="0" lang="en-US" sz="1600" b="0" i="0" u="none" strike="noStrike" cap="none" normalizeH="0" baseline="-25000" dirty="0" err="1" smtClean="0">
                  <a:ln>
                    <a:noFill/>
                  </a:ln>
                  <a:solidFill>
                    <a:schemeClr val="bg1">
                      <a:lumMod val="95000"/>
                    </a:schemeClr>
                  </a:solidFill>
                  <a:effectLst/>
                  <a:latin typeface="Calibri" panose="020F0502020204030204" pitchFamily="34" charset="0"/>
                  <a:ea typeface="楷体" panose="02010609060101010101" pitchFamily="49" charset="-122"/>
                </a:rPr>
                <a:t>CA</a:t>
              </a: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楷体" panose="02010609060101010101" pitchFamily="49" charset="-122"/>
              </a:endParaRPr>
            </a:p>
          </p:txBody>
        </p:sp>
        <p:sp>
          <p:nvSpPr>
            <p:cNvPr id="27" name="Rectangle 3"/>
            <p:cNvSpPr/>
            <p:nvPr/>
          </p:nvSpPr>
          <p:spPr bwMode="auto">
            <a:xfrm>
              <a:off x="2971800" y="3356549"/>
              <a:ext cx="1524000" cy="25146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楷体" panose="02010609060101010101" pitchFamily="49" charset="-122"/>
              </a:endParaRPr>
            </a:p>
          </p:txBody>
        </p:sp>
        <p:sp>
          <p:nvSpPr>
            <p:cNvPr id="29" name="TextBox 12"/>
            <p:cNvSpPr txBox="1"/>
            <p:nvPr/>
          </p:nvSpPr>
          <p:spPr>
            <a:xfrm>
              <a:off x="2997122" y="2911899"/>
              <a:ext cx="157767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Calibri" panose="020F0502020204030204" pitchFamily="34" charset="0"/>
                  <a:ea typeface="楷体" panose="02010609060101010101" pitchFamily="49" charset="-122"/>
                </a:rPr>
                <a:t>Bob (</a:t>
              </a:r>
              <a:r>
                <a:rPr lang="zh-CN" altLang="en-US" sz="2000" dirty="0" smtClean="0">
                  <a:latin typeface="Calibri" panose="020F0502020204030204" pitchFamily="34" charset="0"/>
                  <a:ea typeface="楷体" panose="02010609060101010101" pitchFamily="49" charset="-122"/>
                </a:rPr>
                <a:t>服务器</a:t>
              </a:r>
              <a:r>
                <a:rPr lang="en-US" altLang="zh-CN" sz="2000" dirty="0" smtClean="0">
                  <a:latin typeface="Calibri" panose="020F0502020204030204" pitchFamily="34" charset="0"/>
                  <a:ea typeface="楷体" panose="02010609060101010101" pitchFamily="49" charset="-122"/>
                </a:rPr>
                <a:t>)</a:t>
              </a:r>
              <a:endParaRPr lang="en-US" sz="2000" dirty="0">
                <a:latin typeface="Calibri" panose="020F0502020204030204" pitchFamily="34" charset="0"/>
                <a:ea typeface="楷体" panose="02010609060101010101" pitchFamily="49" charset="-122"/>
              </a:endParaRPr>
            </a:p>
          </p:txBody>
        </p:sp>
        <p:sp>
          <p:nvSpPr>
            <p:cNvPr id="30" name="TextBox 33"/>
            <p:cNvSpPr txBox="1"/>
            <p:nvPr/>
          </p:nvSpPr>
          <p:spPr>
            <a:xfrm>
              <a:off x="346433" y="4480439"/>
              <a:ext cx="901081" cy="40011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err="1" smtClean="0">
                  <a:latin typeface="Calibri" panose="020F0502020204030204" pitchFamily="34" charset="0"/>
                  <a:ea typeface="楷体" panose="02010609060101010101" pitchFamily="49" charset="-122"/>
                </a:rPr>
                <a:t>PubK</a:t>
              </a:r>
              <a:r>
                <a:rPr lang="en-US" sz="2000" baseline="-25000" dirty="0" err="1" smtClean="0">
                  <a:latin typeface="Calibri" panose="020F0502020204030204" pitchFamily="34" charset="0"/>
                  <a:ea typeface="楷体" panose="02010609060101010101" pitchFamily="49" charset="-122"/>
                </a:rPr>
                <a:t>CA</a:t>
              </a:r>
              <a:endParaRPr lang="en-US" sz="2000" dirty="0" smtClean="0">
                <a:latin typeface="Calibri" panose="020F0502020204030204" pitchFamily="34" charset="0"/>
                <a:ea typeface="楷体" panose="02010609060101010101" pitchFamily="49" charset="-122"/>
              </a:endParaRPr>
            </a:p>
          </p:txBody>
        </p:sp>
        <p:sp>
          <p:nvSpPr>
            <p:cNvPr id="32" name="TextBox 39"/>
            <p:cNvSpPr txBox="1"/>
            <p:nvPr/>
          </p:nvSpPr>
          <p:spPr>
            <a:xfrm>
              <a:off x="3288253" y="4499549"/>
              <a:ext cx="901081" cy="40011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err="1" smtClean="0">
                  <a:latin typeface="Calibri" panose="020F0502020204030204" pitchFamily="34" charset="0"/>
                  <a:ea typeface="楷体" panose="02010609060101010101" pitchFamily="49" charset="-122"/>
                </a:rPr>
                <a:t>PubK</a:t>
              </a:r>
              <a:r>
                <a:rPr lang="en-US" sz="2000" baseline="-25000" dirty="0" err="1" smtClean="0">
                  <a:latin typeface="Calibri" panose="020F0502020204030204" pitchFamily="34" charset="0"/>
                  <a:ea typeface="楷体" panose="02010609060101010101" pitchFamily="49" charset="-122"/>
                </a:rPr>
                <a:t>CA</a:t>
              </a:r>
              <a:endParaRPr lang="en-US" sz="2000" dirty="0" smtClean="0">
                <a:latin typeface="Calibri" panose="020F0502020204030204" pitchFamily="34" charset="0"/>
                <a:ea typeface="楷体" panose="02010609060101010101" pitchFamily="49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公钥</a:t>
            </a:r>
            <a:r>
              <a:rPr lang="zh-CN" altLang="en-US" dirty="0" smtClean="0"/>
              <a:t>认证 </a:t>
            </a:r>
            <a:r>
              <a:rPr lang="en-US" altLang="zh-CN" dirty="0" smtClean="0"/>
              <a:t>(</a:t>
            </a:r>
            <a:r>
              <a:rPr lang="zh-CN" altLang="en-US" dirty="0" smtClean="0"/>
              <a:t>证书体系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Alice</a:t>
            </a: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</a:rPr>
              <a:t>如何获取</a:t>
            </a: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Bob</a:t>
            </a: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</a:rPr>
              <a:t>的公钥</a:t>
            </a:r>
            <a:r>
              <a:rPr lang="en-GB" altLang="zh-CN" dirty="0" smtClean="0">
                <a:solidFill>
                  <a:schemeClr val="accent1">
                    <a:lumMod val="75000"/>
                  </a:schemeClr>
                </a:solidFill>
              </a:rPr>
              <a:t>P</a:t>
            </a:r>
            <a:r>
              <a:rPr lang="en-US" altLang="zh-CN" dirty="0" err="1" smtClean="0">
                <a:solidFill>
                  <a:schemeClr val="accent1">
                    <a:lumMod val="75000"/>
                  </a:schemeClr>
                </a:solidFill>
              </a:rPr>
              <a:t>ub</a:t>
            </a:r>
            <a:r>
              <a:rPr lang="en-GB" altLang="zh-CN" dirty="0" err="1" smtClean="0">
                <a:solidFill>
                  <a:schemeClr val="accent1">
                    <a:lumMod val="75000"/>
                  </a:schemeClr>
                </a:solidFill>
              </a:rPr>
              <a:t>K</a:t>
            </a:r>
            <a:r>
              <a:rPr lang="en-GB" altLang="zh-CN" baseline="-25000" dirty="0" err="1" smtClean="0">
                <a:solidFill>
                  <a:schemeClr val="accent1">
                    <a:lumMod val="75000"/>
                  </a:schemeClr>
                </a:solidFill>
              </a:rPr>
              <a:t>Bob</a:t>
            </a:r>
            <a:endParaRPr lang="en-US" altLang="zh-CN" baseline="-250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zh-CN" altLang="en-US" dirty="0" smtClean="0"/>
              <a:t>如何防止第三者伪造</a:t>
            </a:r>
            <a:r>
              <a:rPr lang="en-US" altLang="zh-CN" dirty="0" smtClean="0"/>
              <a:t>Bob</a:t>
            </a:r>
            <a:r>
              <a:rPr lang="zh-CN" altLang="en-US" dirty="0" smtClean="0"/>
              <a:t>的公钥？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zh-CN" altLang="en-US" dirty="0"/>
          </a:p>
        </p:txBody>
      </p:sp>
      <p:grpSp>
        <p:nvGrpSpPr>
          <p:cNvPr id="9" name="Group 35"/>
          <p:cNvGrpSpPr/>
          <p:nvPr/>
        </p:nvGrpSpPr>
        <p:grpSpPr>
          <a:xfrm>
            <a:off x="4609587" y="3579667"/>
            <a:ext cx="2705613" cy="369332"/>
            <a:chOff x="4262351" y="3204443"/>
            <a:chExt cx="2769191" cy="369332"/>
          </a:xfrm>
        </p:grpSpPr>
        <p:cxnSp>
          <p:nvCxnSpPr>
            <p:cNvPr id="10" name="Straight Arrow Connector 9"/>
            <p:cNvCxnSpPr/>
            <p:nvPr/>
          </p:nvCxnSpPr>
          <p:spPr bwMode="auto">
            <a:xfrm>
              <a:off x="4275348" y="3559841"/>
              <a:ext cx="2743200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1" name="TextBox 10"/>
            <p:cNvSpPr txBox="1"/>
            <p:nvPr/>
          </p:nvSpPr>
          <p:spPr>
            <a:xfrm>
              <a:off x="4262351" y="3204443"/>
              <a:ext cx="27691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alibri" panose="020F0502020204030204" pitchFamily="34" charset="0"/>
                  <a:ea typeface="楷体" panose="02010609060101010101" pitchFamily="49" charset="-122"/>
                </a:rPr>
                <a:t>P</a:t>
              </a:r>
              <a:r>
                <a:rPr lang="en-US" altLang="zh-CN" dirty="0" err="1" smtClean="0">
                  <a:latin typeface="Calibri" panose="020F0502020204030204" pitchFamily="34" charset="0"/>
                  <a:ea typeface="楷体" panose="02010609060101010101" pitchFamily="49" charset="-122"/>
                </a:rPr>
                <a:t>ub</a:t>
              </a:r>
              <a:r>
                <a:rPr lang="en-US" dirty="0" err="1" smtClean="0">
                  <a:latin typeface="Calibri" panose="020F0502020204030204" pitchFamily="34" charset="0"/>
                  <a:ea typeface="楷体" panose="02010609060101010101" pitchFamily="49" charset="-122"/>
                </a:rPr>
                <a:t>K</a:t>
              </a:r>
              <a:r>
                <a:rPr lang="en-US" dirty="0" smtClean="0">
                  <a:latin typeface="Calibri" panose="020F0502020204030204" pitchFamily="34" charset="0"/>
                  <a:ea typeface="楷体" panose="02010609060101010101" pitchFamily="49" charset="-122"/>
                </a:rPr>
                <a:t> and proof “I am Bob”</a:t>
              </a:r>
              <a:endParaRPr lang="en-US" dirty="0" smtClean="0">
                <a:latin typeface="Calibri" panose="020F0502020204030204" pitchFamily="34" charset="0"/>
                <a:ea typeface="楷体" panose="02010609060101010101" pitchFamily="49" charset="-122"/>
              </a:endParaRPr>
            </a:p>
          </p:txBody>
        </p:sp>
      </p:grpSp>
      <p:sp>
        <p:nvSpPr>
          <p:cNvPr id="14" name="TextBox 18"/>
          <p:cNvSpPr txBox="1"/>
          <p:nvPr/>
        </p:nvSpPr>
        <p:spPr>
          <a:xfrm>
            <a:off x="7472156" y="4103559"/>
            <a:ext cx="7825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ea typeface="楷体" panose="02010609060101010101" pitchFamily="49" charset="-122"/>
              </a:rPr>
              <a:t>check</a:t>
            </a:r>
            <a:endParaRPr lang="en-US" sz="2000" dirty="0" smtClean="0">
              <a:solidFill>
                <a:schemeClr val="accent2">
                  <a:lumMod val="75000"/>
                </a:schemeClr>
              </a:solidFill>
              <a:latin typeface="Calibri" panose="020F0502020204030204" pitchFamily="34" charset="0"/>
              <a:ea typeface="楷体" panose="02010609060101010101" pitchFamily="49" charset="-122"/>
            </a:endParaRPr>
          </a:p>
          <a:p>
            <a:pPr algn="ctr"/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ea typeface="楷体" panose="02010609060101010101" pitchFamily="49" charset="-122"/>
              </a:rPr>
              <a:t>proof</a:t>
            </a:r>
            <a:endParaRPr lang="en-US" sz="2000" dirty="0" smtClean="0">
              <a:solidFill>
                <a:schemeClr val="accent2">
                  <a:lumMod val="75000"/>
                </a:schemeClr>
              </a:solidFill>
              <a:latin typeface="Calibri" panose="020F0502020204030204" pitchFamily="34" charset="0"/>
              <a:ea typeface="楷体" panose="02010609060101010101" pitchFamily="49" charset="-122"/>
            </a:endParaRPr>
          </a:p>
        </p:txBody>
      </p:sp>
      <p:grpSp>
        <p:nvGrpSpPr>
          <p:cNvPr id="15" name="Group 36"/>
          <p:cNvGrpSpPr/>
          <p:nvPr/>
        </p:nvGrpSpPr>
        <p:grpSpPr>
          <a:xfrm>
            <a:off x="4530984" y="4804349"/>
            <a:ext cx="2819400" cy="1427750"/>
            <a:chOff x="4302384" y="4429125"/>
            <a:chExt cx="2819400" cy="1427750"/>
          </a:xfrm>
        </p:grpSpPr>
        <p:cxnSp>
          <p:nvCxnSpPr>
            <p:cNvPr id="16" name="Straight Arrow Connector 20"/>
            <p:cNvCxnSpPr/>
            <p:nvPr/>
          </p:nvCxnSpPr>
          <p:spPr bwMode="auto">
            <a:xfrm rot="10800000">
              <a:off x="4302384" y="4798011"/>
              <a:ext cx="2819400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7" name="TextBox 21"/>
            <p:cNvSpPr txBox="1"/>
            <p:nvPr/>
          </p:nvSpPr>
          <p:spPr>
            <a:xfrm>
              <a:off x="4505662" y="4429125"/>
              <a:ext cx="2362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alibri" panose="020F0502020204030204" pitchFamily="34" charset="0"/>
                  <a:ea typeface="楷体" panose="02010609060101010101" pitchFamily="49" charset="-122"/>
                </a:rPr>
                <a:t>issue Cert with </a:t>
              </a:r>
              <a:r>
                <a:rPr lang="en-US" dirty="0" err="1" smtClean="0">
                  <a:latin typeface="Calibri" panose="020F0502020204030204" pitchFamily="34" charset="0"/>
                  <a:ea typeface="楷体" panose="02010609060101010101" pitchFamily="49" charset="-122"/>
                </a:rPr>
                <a:t>PrivK</a:t>
              </a:r>
              <a:r>
                <a:rPr lang="en-US" baseline="-25000" dirty="0" err="1" smtClean="0">
                  <a:latin typeface="Calibri" panose="020F0502020204030204" pitchFamily="34" charset="0"/>
                  <a:ea typeface="楷体" panose="02010609060101010101" pitchFamily="49" charset="-122"/>
                </a:rPr>
                <a:t>CA</a:t>
              </a:r>
              <a:r>
                <a:rPr lang="en-US" baseline="-25000" dirty="0" smtClean="0">
                  <a:latin typeface="Calibri" panose="020F0502020204030204" pitchFamily="34" charset="0"/>
                  <a:ea typeface="楷体" panose="02010609060101010101" pitchFamily="49" charset="-122"/>
                </a:rPr>
                <a:t> </a:t>
              </a:r>
              <a:r>
                <a:rPr lang="en-US" dirty="0" smtClean="0">
                  <a:latin typeface="Calibri" panose="020F0502020204030204" pitchFamily="34" charset="0"/>
                  <a:ea typeface="楷体" panose="02010609060101010101" pitchFamily="49" charset="-122"/>
                </a:rPr>
                <a:t>:</a:t>
              </a:r>
              <a:endParaRPr lang="en-US" dirty="0" smtClean="0">
                <a:latin typeface="Calibri" panose="020F0502020204030204" pitchFamily="34" charset="0"/>
                <a:ea typeface="楷体" panose="02010609060101010101" pitchFamily="49" charset="-122"/>
              </a:endParaRPr>
            </a:p>
          </p:txBody>
        </p:sp>
        <p:grpSp>
          <p:nvGrpSpPr>
            <p:cNvPr id="18" name="Group 25"/>
            <p:cNvGrpSpPr/>
            <p:nvPr/>
          </p:nvGrpSpPr>
          <p:grpSpPr>
            <a:xfrm>
              <a:off x="4762947" y="4875800"/>
              <a:ext cx="1752600" cy="981075"/>
              <a:chOff x="4762947" y="4682645"/>
              <a:chExt cx="1752600" cy="981075"/>
            </a:xfrm>
          </p:grpSpPr>
          <p:pic>
            <p:nvPicPr>
              <p:cNvPr id="19" name="Picture 1"/>
              <p:cNvPicPr>
                <a:picLocks noChangeAspect="1" noChangeArrowheads="1"/>
              </p:cNvPicPr>
              <p:nvPr/>
            </p:nvPicPr>
            <p:blipFill>
              <a:blip r:embed="rId1"/>
              <a:srcRect/>
              <a:stretch>
                <a:fillRect/>
              </a:stretch>
            </p:blipFill>
            <p:spPr bwMode="auto">
              <a:xfrm>
                <a:off x="4762947" y="4682645"/>
                <a:ext cx="1752600" cy="9810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20" name="TextBox 24"/>
              <p:cNvSpPr txBox="1"/>
              <p:nvPr/>
            </p:nvSpPr>
            <p:spPr>
              <a:xfrm>
                <a:off x="5046231" y="4758845"/>
                <a:ext cx="1383969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>
                    <a:latin typeface="Calibri" panose="020F0502020204030204" pitchFamily="34" charset="0"/>
                    <a:ea typeface="楷体" panose="02010609060101010101" pitchFamily="49" charset="-122"/>
                  </a:rPr>
                  <a:t>Bob’s </a:t>
                </a:r>
                <a:br>
                  <a:rPr lang="en-US" sz="2000" b="1" dirty="0" smtClean="0">
                    <a:latin typeface="Calibri" panose="020F0502020204030204" pitchFamily="34" charset="0"/>
                    <a:ea typeface="楷体" panose="02010609060101010101" pitchFamily="49" charset="-122"/>
                  </a:rPr>
                </a:br>
                <a:r>
                  <a:rPr lang="en-US" sz="2000" b="1" dirty="0" smtClean="0">
                    <a:latin typeface="Calibri" panose="020F0502020204030204" pitchFamily="34" charset="0"/>
                    <a:ea typeface="楷体" panose="02010609060101010101" pitchFamily="49" charset="-122"/>
                  </a:rPr>
                  <a:t>key is </a:t>
                </a:r>
                <a:r>
                  <a:rPr lang="en-US" sz="2000" b="1" dirty="0" err="1" smtClean="0">
                    <a:latin typeface="Calibri" panose="020F0502020204030204" pitchFamily="34" charset="0"/>
                    <a:ea typeface="楷体" panose="02010609060101010101" pitchFamily="49" charset="-122"/>
                  </a:rPr>
                  <a:t>P</a:t>
                </a:r>
                <a:r>
                  <a:rPr lang="en-US" altLang="zh-CN" sz="2000" b="1" dirty="0" err="1" smtClean="0">
                    <a:latin typeface="Calibri" panose="020F0502020204030204" pitchFamily="34" charset="0"/>
                    <a:ea typeface="楷体" panose="02010609060101010101" pitchFamily="49" charset="-122"/>
                  </a:rPr>
                  <a:t>ub</a:t>
                </a:r>
                <a:r>
                  <a:rPr lang="en-US" sz="2000" b="1" dirty="0" err="1" smtClean="0">
                    <a:latin typeface="Calibri" panose="020F0502020204030204" pitchFamily="34" charset="0"/>
                    <a:ea typeface="楷体" panose="02010609060101010101" pitchFamily="49" charset="-122"/>
                  </a:rPr>
                  <a:t>K</a:t>
                </a:r>
                <a:endParaRPr lang="en-US" sz="2000" b="1" dirty="0" smtClean="0">
                  <a:latin typeface="Calibri" panose="020F0502020204030204" pitchFamily="34" charset="0"/>
                  <a:ea typeface="楷体" panose="02010609060101010101" pitchFamily="49" charset="-122"/>
                </a:endParaRPr>
              </a:p>
            </p:txBody>
          </p:sp>
        </p:grpSp>
      </p:grpSp>
      <p:grpSp>
        <p:nvGrpSpPr>
          <p:cNvPr id="21" name="Group 37"/>
          <p:cNvGrpSpPr/>
          <p:nvPr/>
        </p:nvGrpSpPr>
        <p:grpSpPr>
          <a:xfrm>
            <a:off x="1295400" y="5135148"/>
            <a:ext cx="1783830" cy="1057275"/>
            <a:chOff x="1066800" y="4759924"/>
            <a:chExt cx="1783830" cy="1057275"/>
          </a:xfrm>
        </p:grpSpPr>
        <p:cxnSp>
          <p:nvCxnSpPr>
            <p:cNvPr id="22" name="Straight Arrow Connector 27"/>
            <p:cNvCxnSpPr/>
            <p:nvPr/>
          </p:nvCxnSpPr>
          <p:spPr bwMode="auto">
            <a:xfrm rot="10800000">
              <a:off x="1295400" y="5623405"/>
              <a:ext cx="1524000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grpSp>
          <p:nvGrpSpPr>
            <p:cNvPr id="23" name="Group 28"/>
            <p:cNvGrpSpPr/>
            <p:nvPr/>
          </p:nvGrpSpPr>
          <p:grpSpPr>
            <a:xfrm>
              <a:off x="1098030" y="4836124"/>
              <a:ext cx="1752600" cy="981075"/>
              <a:chOff x="5257800" y="4327644"/>
              <a:chExt cx="1752600" cy="981075"/>
            </a:xfrm>
          </p:grpSpPr>
          <p:pic>
            <p:nvPicPr>
              <p:cNvPr id="25" name="Picture 1"/>
              <p:cNvPicPr>
                <a:picLocks noChangeAspect="1" noChangeArrowheads="1"/>
              </p:cNvPicPr>
              <p:nvPr/>
            </p:nvPicPr>
            <p:blipFill>
              <a:blip r:embed="rId1"/>
              <a:srcRect/>
              <a:stretch>
                <a:fillRect/>
              </a:stretch>
            </p:blipFill>
            <p:spPr bwMode="auto">
              <a:xfrm>
                <a:off x="5257800" y="4327644"/>
                <a:ext cx="1752600" cy="9810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26" name="TextBox 30"/>
              <p:cNvSpPr txBox="1"/>
              <p:nvPr/>
            </p:nvSpPr>
            <p:spPr>
              <a:xfrm>
                <a:off x="5562600" y="4425360"/>
                <a:ext cx="1383969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>
                    <a:latin typeface="Calibri" panose="020F0502020204030204" pitchFamily="34" charset="0"/>
                    <a:ea typeface="楷体" panose="02010609060101010101" pitchFamily="49" charset="-122"/>
                  </a:rPr>
                  <a:t>Bob’s </a:t>
                </a:r>
                <a:br>
                  <a:rPr lang="en-US" sz="2000" b="1" dirty="0" smtClean="0">
                    <a:latin typeface="Calibri" panose="020F0502020204030204" pitchFamily="34" charset="0"/>
                    <a:ea typeface="楷体" panose="02010609060101010101" pitchFamily="49" charset="-122"/>
                  </a:rPr>
                </a:br>
                <a:r>
                  <a:rPr lang="en-US" sz="2000" b="1" dirty="0" smtClean="0">
                    <a:latin typeface="Calibri" panose="020F0502020204030204" pitchFamily="34" charset="0"/>
                    <a:ea typeface="楷体" panose="02010609060101010101" pitchFamily="49" charset="-122"/>
                  </a:rPr>
                  <a:t>key is </a:t>
                </a:r>
                <a:r>
                  <a:rPr lang="en-US" sz="2000" b="1" dirty="0" err="1" smtClean="0">
                    <a:latin typeface="Calibri" panose="020F0502020204030204" pitchFamily="34" charset="0"/>
                    <a:ea typeface="楷体" panose="02010609060101010101" pitchFamily="49" charset="-122"/>
                  </a:rPr>
                  <a:t>P</a:t>
                </a:r>
                <a:r>
                  <a:rPr lang="en-US" altLang="zh-CN" sz="2000" b="1" dirty="0" err="1" smtClean="0">
                    <a:latin typeface="Calibri" panose="020F0502020204030204" pitchFamily="34" charset="0"/>
                    <a:ea typeface="楷体" panose="02010609060101010101" pitchFamily="49" charset="-122"/>
                  </a:rPr>
                  <a:t>ub</a:t>
                </a:r>
                <a:r>
                  <a:rPr lang="en-US" sz="2000" b="1" dirty="0" err="1" smtClean="0">
                    <a:latin typeface="Calibri" panose="020F0502020204030204" pitchFamily="34" charset="0"/>
                    <a:ea typeface="楷体" panose="02010609060101010101" pitchFamily="49" charset="-122"/>
                  </a:rPr>
                  <a:t>K</a:t>
                </a:r>
                <a:endParaRPr lang="en-US" sz="2000" b="1" dirty="0" smtClean="0">
                  <a:latin typeface="Calibri" panose="020F0502020204030204" pitchFamily="34" charset="0"/>
                  <a:ea typeface="楷体" panose="02010609060101010101" pitchFamily="49" charset="-122"/>
                </a:endParaRPr>
              </a:p>
            </p:txBody>
          </p:sp>
        </p:grpSp>
        <p:cxnSp>
          <p:nvCxnSpPr>
            <p:cNvPr id="24" name="Straight Arrow Connector 32"/>
            <p:cNvCxnSpPr/>
            <p:nvPr/>
          </p:nvCxnSpPr>
          <p:spPr bwMode="auto">
            <a:xfrm rot="10800000">
              <a:off x="1066800" y="4759924"/>
              <a:ext cx="1676400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28" name="TextBox 7"/>
          <p:cNvSpPr txBox="1"/>
          <p:nvPr/>
        </p:nvSpPr>
        <p:spPr>
          <a:xfrm>
            <a:off x="2930558" y="3425308"/>
            <a:ext cx="16898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alibri" panose="020F0502020204030204" pitchFamily="34" charset="0"/>
                <a:ea typeface="楷体" panose="02010609060101010101" pitchFamily="49" charset="-122"/>
              </a:rPr>
              <a:t>choose</a:t>
            </a:r>
            <a:endParaRPr lang="en-US" sz="2000" dirty="0" smtClean="0">
              <a:latin typeface="Calibri" panose="020F0502020204030204" pitchFamily="34" charset="0"/>
              <a:ea typeface="楷体" panose="02010609060101010101" pitchFamily="49" charset="-122"/>
            </a:endParaRPr>
          </a:p>
          <a:p>
            <a:r>
              <a:rPr lang="en-US" sz="2000" dirty="0" smtClean="0">
                <a:latin typeface="Calibri" panose="020F0502020204030204" pitchFamily="34" charset="0"/>
                <a:ea typeface="楷体" panose="02010609060101010101" pitchFamily="49" charset="-122"/>
              </a:rPr>
              <a:t>   (</a:t>
            </a:r>
            <a:r>
              <a:rPr lang="en-US" altLang="zh-CN" sz="2000" dirty="0" err="1" smtClean="0">
                <a:latin typeface="Calibri" panose="020F0502020204030204" pitchFamily="34" charset="0"/>
                <a:ea typeface="楷体" panose="02010609060101010101" pitchFamily="49" charset="-122"/>
              </a:rPr>
              <a:t>Priv</a:t>
            </a:r>
            <a:r>
              <a:rPr lang="en-US" sz="2000" dirty="0" err="1" smtClean="0">
                <a:latin typeface="Calibri" panose="020F0502020204030204" pitchFamily="34" charset="0"/>
                <a:ea typeface="楷体" panose="02010609060101010101" pitchFamily="49" charset="-122"/>
              </a:rPr>
              <a:t>K,PubK</a:t>
            </a:r>
            <a:r>
              <a:rPr lang="en-US" dirty="0" smtClean="0">
                <a:latin typeface="Calibri" panose="020F0502020204030204" pitchFamily="34" charset="0"/>
                <a:ea typeface="楷体" panose="02010609060101010101" pitchFamily="49" charset="-122"/>
              </a:rPr>
              <a:t>) </a:t>
            </a:r>
            <a:endParaRPr lang="en-US" dirty="0" smtClean="0">
              <a:latin typeface="Calibri" panose="020F0502020204030204" pitchFamily="34" charset="0"/>
              <a:ea typeface="楷体" panose="02010609060101010101" pitchFamily="49" charset="-122"/>
            </a:endParaRPr>
          </a:p>
        </p:txBody>
      </p:sp>
      <p:sp>
        <p:nvSpPr>
          <p:cNvPr id="31" name="TextBox 34"/>
          <p:cNvSpPr txBox="1"/>
          <p:nvPr/>
        </p:nvSpPr>
        <p:spPr>
          <a:xfrm>
            <a:off x="399738" y="5163263"/>
            <a:ext cx="79701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ea typeface="楷体" panose="02010609060101010101" pitchFamily="49" charset="-122"/>
              </a:rPr>
              <a:t>verify</a:t>
            </a:r>
            <a:endParaRPr lang="en-US" sz="2000" dirty="0" smtClean="0">
              <a:solidFill>
                <a:schemeClr val="accent2">
                  <a:lumMod val="75000"/>
                </a:schemeClr>
              </a:solidFill>
              <a:latin typeface="Calibri" panose="020F0502020204030204" pitchFamily="34" charset="0"/>
              <a:ea typeface="楷体" panose="02010609060101010101" pitchFamily="49" charset="-122"/>
            </a:endParaRPr>
          </a:p>
          <a:p>
            <a:pPr algn="ctr"/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ea typeface="楷体" panose="02010609060101010101" pitchFamily="49" charset="-122"/>
              </a:rPr>
              <a:t>Cert</a:t>
            </a:r>
            <a:endParaRPr lang="en-US" sz="2000" dirty="0" smtClean="0">
              <a:solidFill>
                <a:schemeClr val="accent2">
                  <a:lumMod val="75000"/>
                </a:schemeClr>
              </a:solidFill>
              <a:latin typeface="Calibri" panose="020F0502020204030204" pitchFamily="34" charset="0"/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8" grpId="0"/>
      <p:bldP spid="3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SSL/TLS</a:t>
            </a:r>
            <a:r>
              <a:rPr lang="zh-CN" altLang="en-US" dirty="0" smtClean="0"/>
              <a:t>概览</a:t>
            </a:r>
            <a:endParaRPr lang="zh-CN" altLang="en-US" dirty="0"/>
          </a:p>
        </p:txBody>
      </p:sp>
      <p:sp>
        <p:nvSpPr>
          <p:cNvPr id="6" name="Rectangle 3"/>
          <p:cNvSpPr/>
          <p:nvPr/>
        </p:nvSpPr>
        <p:spPr bwMode="auto">
          <a:xfrm>
            <a:off x="685800" y="2095949"/>
            <a:ext cx="1143000" cy="4038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2400" b="0" i="0" u="none" strike="noStrike" cap="none" normalizeH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7" name="TextBox 5"/>
          <p:cNvSpPr txBox="1"/>
          <p:nvPr/>
        </p:nvSpPr>
        <p:spPr>
          <a:xfrm>
            <a:off x="822960" y="1730189"/>
            <a:ext cx="10381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alibri" panose="020F0502020204030204" pitchFamily="34" charset="0"/>
              </a:rPr>
              <a:t>browser</a:t>
            </a:r>
            <a:endParaRPr lang="en-US" sz="2000" dirty="0" smtClean="0">
              <a:latin typeface="Calibri" panose="020F0502020204030204" pitchFamily="34" charset="0"/>
            </a:endParaRPr>
          </a:p>
        </p:txBody>
      </p:sp>
      <p:sp>
        <p:nvSpPr>
          <p:cNvPr id="8" name="TextBox 6"/>
          <p:cNvSpPr txBox="1"/>
          <p:nvPr/>
        </p:nvSpPr>
        <p:spPr>
          <a:xfrm>
            <a:off x="7028401" y="1714949"/>
            <a:ext cx="8369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alibri" panose="020F0502020204030204" pitchFamily="34" charset="0"/>
              </a:rPr>
              <a:t>server</a:t>
            </a:r>
            <a:endParaRPr lang="en-US" sz="2000" dirty="0" smtClean="0">
              <a:latin typeface="Calibri" panose="020F0502020204030204" pitchFamily="34" charset="0"/>
            </a:endParaRPr>
          </a:p>
        </p:txBody>
      </p:sp>
      <p:sp>
        <p:nvSpPr>
          <p:cNvPr id="9" name="Rectangle 7"/>
          <p:cNvSpPr/>
          <p:nvPr/>
        </p:nvSpPr>
        <p:spPr bwMode="auto">
          <a:xfrm>
            <a:off x="8153400" y="2781749"/>
            <a:ext cx="762000" cy="4572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sz="2000" dirty="0" err="1" smtClean="0">
                <a:latin typeface="Calibri" panose="020F0502020204030204" pitchFamily="34" charset="0"/>
              </a:rPr>
              <a:t>Priv</a:t>
            </a:r>
            <a:r>
              <a:rPr kumimoji="0" lang="en-US" sz="2000" b="0" i="0" u="none" strike="noStrike" cap="none" normalizeH="0" dirty="0" err="1" smtClean="0">
                <a:ln>
                  <a:noFill/>
                </a:ln>
                <a:effectLst/>
                <a:latin typeface="Calibri" panose="020F0502020204030204" pitchFamily="34" charset="0"/>
              </a:rPr>
              <a:t>K</a:t>
            </a:r>
            <a:endParaRPr kumimoji="0" lang="en-US" sz="2000" b="0" i="0" u="none" strike="noStrike" cap="none" normalizeH="0" dirty="0" smtClean="0">
              <a:ln>
                <a:noFill/>
              </a:ln>
              <a:effectLst/>
              <a:latin typeface="Calibri" panose="020F0502020204030204" pitchFamily="34" charset="0"/>
            </a:endParaRPr>
          </a:p>
        </p:txBody>
      </p:sp>
      <p:grpSp>
        <p:nvGrpSpPr>
          <p:cNvPr id="10" name="Group 31"/>
          <p:cNvGrpSpPr/>
          <p:nvPr/>
        </p:nvGrpSpPr>
        <p:grpSpPr>
          <a:xfrm>
            <a:off x="1828800" y="2034989"/>
            <a:ext cx="5181600" cy="400110"/>
            <a:chOff x="1828800" y="1615440"/>
            <a:chExt cx="5181600" cy="400110"/>
          </a:xfrm>
        </p:grpSpPr>
        <p:cxnSp>
          <p:nvCxnSpPr>
            <p:cNvPr id="11" name="Straight Arrow Connector 9"/>
            <p:cNvCxnSpPr/>
            <p:nvPr/>
          </p:nvCxnSpPr>
          <p:spPr bwMode="auto">
            <a:xfrm>
              <a:off x="1828800" y="1981200"/>
              <a:ext cx="5181600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2" name="TextBox 10"/>
            <p:cNvSpPr txBox="1"/>
            <p:nvPr/>
          </p:nvSpPr>
          <p:spPr>
            <a:xfrm>
              <a:off x="3657600" y="1615440"/>
              <a:ext cx="135408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Calibri" panose="020F0502020204030204" pitchFamily="34" charset="0"/>
                </a:rPr>
                <a:t>client-hello</a:t>
              </a:r>
              <a:endParaRPr lang="en-US" sz="2000" dirty="0" smtClean="0">
                <a:latin typeface="Calibri" panose="020F0502020204030204" pitchFamily="34" charset="0"/>
              </a:endParaRPr>
            </a:p>
          </p:txBody>
        </p:sp>
      </p:grpSp>
      <p:grpSp>
        <p:nvGrpSpPr>
          <p:cNvPr id="13" name="Group 32"/>
          <p:cNvGrpSpPr/>
          <p:nvPr/>
        </p:nvGrpSpPr>
        <p:grpSpPr>
          <a:xfrm>
            <a:off x="1828800" y="2655364"/>
            <a:ext cx="5181600" cy="400110"/>
            <a:chOff x="1828800" y="2235815"/>
            <a:chExt cx="5181600" cy="400110"/>
          </a:xfrm>
        </p:grpSpPr>
        <p:cxnSp>
          <p:nvCxnSpPr>
            <p:cNvPr id="14" name="Straight Arrow Connector 12"/>
            <p:cNvCxnSpPr/>
            <p:nvPr/>
          </p:nvCxnSpPr>
          <p:spPr bwMode="auto">
            <a:xfrm rot="10800000">
              <a:off x="1828800" y="2590800"/>
              <a:ext cx="5181600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5" name="TextBox 13"/>
            <p:cNvSpPr txBox="1"/>
            <p:nvPr/>
          </p:nvSpPr>
          <p:spPr>
            <a:xfrm>
              <a:off x="2639208" y="2235815"/>
              <a:ext cx="374788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Calibri" panose="020F0502020204030204" pitchFamily="34" charset="0"/>
                </a:rPr>
                <a:t>server-hello   +   server-cert (</a:t>
              </a:r>
              <a:r>
                <a:rPr lang="en-US" sz="1800" dirty="0" err="1" smtClean="0">
                  <a:latin typeface="Calibri" panose="020F0502020204030204" pitchFamily="34" charset="0"/>
                </a:rPr>
                <a:t>PubK</a:t>
              </a:r>
              <a:r>
                <a:rPr lang="en-US" sz="2000" dirty="0" smtClean="0">
                  <a:latin typeface="Calibri" panose="020F0502020204030204" pitchFamily="34" charset="0"/>
                </a:rPr>
                <a:t>)</a:t>
              </a:r>
              <a:endParaRPr lang="en-US" sz="2000" dirty="0" smtClean="0">
                <a:latin typeface="Calibri" panose="020F0502020204030204" pitchFamily="34" charset="0"/>
              </a:endParaRPr>
            </a:p>
          </p:txBody>
        </p:sp>
      </p:grpSp>
      <p:grpSp>
        <p:nvGrpSpPr>
          <p:cNvPr id="16" name="Group 33"/>
          <p:cNvGrpSpPr/>
          <p:nvPr/>
        </p:nvGrpSpPr>
        <p:grpSpPr>
          <a:xfrm>
            <a:off x="1828800" y="3463084"/>
            <a:ext cx="5181600" cy="1295400"/>
            <a:chOff x="1828800" y="3043535"/>
            <a:chExt cx="5181600" cy="1295400"/>
          </a:xfrm>
        </p:grpSpPr>
        <p:sp>
          <p:nvSpPr>
            <p:cNvPr id="17" name="Rounded Rectangle 20"/>
            <p:cNvSpPr/>
            <p:nvPr/>
          </p:nvSpPr>
          <p:spPr bwMode="auto">
            <a:xfrm>
              <a:off x="1828800" y="3043535"/>
              <a:ext cx="5181600" cy="1295400"/>
            </a:xfrm>
            <a:prstGeom prst="roundRect">
              <a:avLst/>
            </a:prstGeom>
            <a:solidFill>
              <a:schemeClr val="accent3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sz="2000" b="0" i="0" u="none" strike="noStrike" cap="none" normalizeH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endParaRPr>
            </a:p>
          </p:txBody>
        </p:sp>
        <p:sp>
          <p:nvSpPr>
            <p:cNvPr id="18" name="TextBox 21"/>
            <p:cNvSpPr txBox="1"/>
            <p:nvPr/>
          </p:nvSpPr>
          <p:spPr>
            <a:xfrm>
              <a:off x="3295426" y="3043535"/>
              <a:ext cx="15704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  <a:latin typeface="Calibri" panose="020F0502020204030204" pitchFamily="34" charset="0"/>
                </a:rPr>
                <a:t>key exchange</a:t>
              </a:r>
              <a:endParaRPr lang="en-US" sz="2000" dirty="0" smtClean="0">
                <a:solidFill>
                  <a:srgbClr val="0070C0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19" name="Rectangle 4"/>
          <p:cNvSpPr/>
          <p:nvPr/>
        </p:nvSpPr>
        <p:spPr bwMode="auto">
          <a:xfrm>
            <a:off x="7010400" y="2073539"/>
            <a:ext cx="1143000" cy="4038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24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</a:endParaRPr>
          </a:p>
        </p:txBody>
      </p:sp>
      <p:grpSp>
        <p:nvGrpSpPr>
          <p:cNvPr id="20" name="Group 35"/>
          <p:cNvGrpSpPr/>
          <p:nvPr/>
        </p:nvGrpSpPr>
        <p:grpSpPr>
          <a:xfrm>
            <a:off x="1828800" y="4915349"/>
            <a:ext cx="5181600" cy="400110"/>
            <a:chOff x="1828800" y="4495800"/>
            <a:chExt cx="5181600" cy="400110"/>
          </a:xfrm>
        </p:grpSpPr>
        <p:cxnSp>
          <p:nvCxnSpPr>
            <p:cNvPr id="21" name="Straight Arrow Connector 24"/>
            <p:cNvCxnSpPr/>
            <p:nvPr/>
          </p:nvCxnSpPr>
          <p:spPr bwMode="auto">
            <a:xfrm>
              <a:off x="1828800" y="4876800"/>
              <a:ext cx="5181600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</p:cxnSp>
        <p:sp>
          <p:nvSpPr>
            <p:cNvPr id="22" name="TextBox 25"/>
            <p:cNvSpPr txBox="1"/>
            <p:nvPr/>
          </p:nvSpPr>
          <p:spPr>
            <a:xfrm>
              <a:off x="3581400" y="4495800"/>
              <a:ext cx="105509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Calibri" panose="020F0502020204030204" pitchFamily="34" charset="0"/>
                </a:rPr>
                <a:t>Finished</a:t>
              </a:r>
              <a:endParaRPr lang="en-US" sz="2000" dirty="0" smtClean="0">
                <a:latin typeface="Calibri" panose="020F0502020204030204" pitchFamily="34" charset="0"/>
              </a:endParaRPr>
            </a:p>
          </p:txBody>
        </p:sp>
      </p:grpSp>
      <p:sp>
        <p:nvSpPr>
          <p:cNvPr id="23" name="Rectangle 26"/>
          <p:cNvSpPr/>
          <p:nvPr/>
        </p:nvSpPr>
        <p:spPr bwMode="auto">
          <a:xfrm>
            <a:off x="8153400" y="2248349"/>
            <a:ext cx="762000" cy="4572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cert</a:t>
            </a:r>
            <a:endParaRPr kumimoji="0" lang="en-US" sz="24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</a:endParaRPr>
          </a:p>
        </p:txBody>
      </p:sp>
      <p:grpSp>
        <p:nvGrpSpPr>
          <p:cNvPr id="24" name="Group 34"/>
          <p:cNvGrpSpPr/>
          <p:nvPr/>
        </p:nvGrpSpPr>
        <p:grpSpPr>
          <a:xfrm>
            <a:off x="685799" y="3687219"/>
            <a:ext cx="6844553" cy="983397"/>
            <a:chOff x="685800" y="3267670"/>
            <a:chExt cx="6842062" cy="983397"/>
          </a:xfrm>
        </p:grpSpPr>
        <p:cxnSp>
          <p:nvCxnSpPr>
            <p:cNvPr id="25" name="Straight Arrow Connector 17"/>
            <p:cNvCxnSpPr/>
            <p:nvPr/>
          </p:nvCxnSpPr>
          <p:spPr bwMode="auto">
            <a:xfrm>
              <a:off x="1828800" y="4075390"/>
              <a:ext cx="5181600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6" name="TextBox 19"/>
            <p:cNvSpPr txBox="1"/>
            <p:nvPr/>
          </p:nvSpPr>
          <p:spPr>
            <a:xfrm>
              <a:off x="2546427" y="3724870"/>
              <a:ext cx="384432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Calibri" panose="020F0502020204030204" pitchFamily="34" charset="0"/>
                </a:rPr>
                <a:t> client-key-exchange:   </a:t>
              </a:r>
              <a:r>
                <a:rPr lang="en-US" dirty="0" err="1" smtClean="0">
                  <a:latin typeface="Calibri" panose="020F0502020204030204" pitchFamily="34" charset="0"/>
                </a:rPr>
                <a:t>Enc</a:t>
              </a:r>
              <a:r>
                <a:rPr lang="en-US" dirty="0" smtClean="0">
                  <a:latin typeface="Calibri" panose="020F0502020204030204" pitchFamily="34" charset="0"/>
                </a:rPr>
                <a:t>(</a:t>
              </a:r>
              <a:r>
                <a:rPr lang="en-US" dirty="0" err="1" smtClean="0">
                  <a:latin typeface="Calibri" panose="020F0502020204030204" pitchFamily="34" charset="0"/>
                </a:rPr>
                <a:t>PubK</a:t>
              </a:r>
              <a:r>
                <a:rPr lang="en-US" dirty="0" smtClean="0">
                  <a:latin typeface="Calibri" panose="020F0502020204030204" pitchFamily="34" charset="0"/>
                </a:rPr>
                <a:t>, k)</a:t>
              </a:r>
              <a:endParaRPr lang="en-US" sz="2000" dirty="0" smtClean="0">
                <a:latin typeface="Calibri" panose="020F0502020204030204" pitchFamily="34" charset="0"/>
              </a:endParaRPr>
            </a:p>
          </p:txBody>
        </p:sp>
        <p:sp>
          <p:nvSpPr>
            <p:cNvPr id="27" name="TextBox 22"/>
            <p:cNvSpPr txBox="1"/>
            <p:nvPr/>
          </p:nvSpPr>
          <p:spPr>
            <a:xfrm>
              <a:off x="685800" y="3267670"/>
              <a:ext cx="1143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alibri" panose="020F0502020204030204" pitchFamily="34" charset="0"/>
                </a:rPr>
                <a:t>rand. k</a:t>
              </a:r>
              <a:endParaRPr lang="en-US" dirty="0" smtClean="0">
                <a:latin typeface="Calibri" panose="020F0502020204030204" pitchFamily="34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239000" y="3881735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alibri" panose="020F0502020204030204" pitchFamily="34" charset="0"/>
                </a:rPr>
                <a:t>k</a:t>
              </a:r>
              <a:endParaRPr lang="en-US" dirty="0" smtClean="0">
                <a:latin typeface="Calibri" panose="020F0502020204030204" pitchFamily="34" charset="0"/>
              </a:endParaRPr>
            </a:p>
          </p:txBody>
        </p:sp>
      </p:grpSp>
      <p:grpSp>
        <p:nvGrpSpPr>
          <p:cNvPr id="29" name="Group 36"/>
          <p:cNvGrpSpPr/>
          <p:nvPr/>
        </p:nvGrpSpPr>
        <p:grpSpPr>
          <a:xfrm>
            <a:off x="1828800" y="5596684"/>
            <a:ext cx="5181600" cy="400110"/>
            <a:chOff x="1828800" y="5177135"/>
            <a:chExt cx="5181600" cy="400110"/>
          </a:xfrm>
        </p:grpSpPr>
        <p:cxnSp>
          <p:nvCxnSpPr>
            <p:cNvPr id="30" name="Straight Arrow Connector 29"/>
            <p:cNvCxnSpPr/>
            <p:nvPr/>
          </p:nvCxnSpPr>
          <p:spPr bwMode="auto">
            <a:xfrm>
              <a:off x="1828800" y="5562600"/>
              <a:ext cx="5181600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</p:cxnSp>
        <p:sp>
          <p:nvSpPr>
            <p:cNvPr id="31" name="TextBox 30"/>
            <p:cNvSpPr txBox="1"/>
            <p:nvPr/>
          </p:nvSpPr>
          <p:spPr>
            <a:xfrm>
              <a:off x="2373544" y="5177135"/>
              <a:ext cx="34920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Calibri" panose="020F0502020204030204" pitchFamily="34" charset="0"/>
                </a:rPr>
                <a:t>HTTP data encrypted with Key k</a:t>
              </a:r>
              <a:endParaRPr lang="en-US" sz="2000" dirty="0" smtClean="0">
                <a:latin typeface="Calibri" panose="020F050202020403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生成自签名证书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4310" y="1445260"/>
            <a:ext cx="8814435" cy="5034915"/>
          </a:xfrm>
        </p:spPr>
        <p:txBody>
          <a:bodyPr/>
          <a:p>
            <a:pPr marL="0" indent="0">
              <a:buNone/>
            </a:pPr>
            <a:r>
              <a:rPr lang="zh-CN" altLang="en-US"/>
              <a:t># generate private key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openssl genpkey -algorithm RSA -pkeyopt rsa_keygen_bits:2048 </a:t>
            </a:r>
            <a:r>
              <a:rPr lang="en-US" altLang="zh-CN"/>
              <a:t>\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-out server.key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# generate self-signed certificate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openssl req -new -key cnlab.prikey -out cnlab.csr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openssl x509 -req -days 36500 -in cnlab.csr -signkey cnlab.prikey </a:t>
            </a:r>
            <a:r>
              <a:rPr lang="en-US" altLang="zh-CN"/>
              <a:t>\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-out cnlab.cert</a:t>
            </a:r>
            <a:endParaRPr lang="zh-CN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查看证书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/>
              <a:t>openssl x509 -in cnlab.cert -text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04975" y="2186305"/>
            <a:ext cx="5440045" cy="4215765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使用公钥</a:t>
            </a:r>
            <a:r>
              <a:rPr lang="en-US" altLang="zh-CN"/>
              <a:t>/</a:t>
            </a:r>
            <a:r>
              <a:rPr lang="zh-CN" altLang="en-US"/>
              <a:t>私钥进行加</a:t>
            </a:r>
            <a:r>
              <a:rPr lang="en-US" altLang="zh-CN"/>
              <a:t>/</a:t>
            </a:r>
            <a:r>
              <a:rPr lang="zh-CN" altLang="en-US"/>
              <a:t>解密数据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0510" y="1445260"/>
            <a:ext cx="8685530" cy="5034915"/>
          </a:xfrm>
        </p:spPr>
        <p:txBody>
          <a:bodyPr/>
          <a:p>
            <a:pPr marL="0" indent="0" algn="l">
              <a:buNone/>
            </a:pPr>
            <a:r>
              <a:rPr lang="zh-CN" altLang="en-US" sz="2000"/>
              <a:t># extract pubkey from certificate</a:t>
            </a:r>
            <a:endParaRPr lang="zh-CN" altLang="en-US" sz="2000"/>
          </a:p>
          <a:p>
            <a:pPr marL="0" indent="0" algn="l">
              <a:buNone/>
            </a:pPr>
            <a:r>
              <a:rPr lang="zh-CN" altLang="en-US" sz="2000"/>
              <a:t>openssl x509 -pubkey -noout -in cnlab.cert &gt; cnlab.pubkey</a:t>
            </a:r>
            <a:endParaRPr lang="zh-CN" altLang="en-US" sz="2000"/>
          </a:p>
          <a:p>
            <a:pPr marL="0" indent="0" algn="l">
              <a:buNone/>
            </a:pPr>
            <a:r>
              <a:rPr lang="zh-CN" altLang="en-US" sz="2000"/>
              <a:t># or from prikey</a:t>
            </a:r>
            <a:endParaRPr lang="zh-CN" altLang="en-US" sz="2000"/>
          </a:p>
          <a:p>
            <a:pPr marL="0" indent="0" algn="l">
              <a:buNone/>
            </a:pPr>
            <a:r>
              <a:rPr lang="zh-CN" altLang="en-US" sz="2000"/>
              <a:t>openssl rsa -in cnlab.prikey -pubout &gt; new-cnlab.pubkey</a:t>
            </a:r>
            <a:endParaRPr lang="zh-CN" altLang="en-US" sz="2000"/>
          </a:p>
          <a:p>
            <a:pPr marL="0" indent="0" algn="l">
              <a:buNone/>
            </a:pPr>
            <a:endParaRPr lang="zh-CN" altLang="en-US" sz="2000"/>
          </a:p>
          <a:p>
            <a:pPr marL="0" indent="0" algn="l">
              <a:buNone/>
            </a:pPr>
            <a:r>
              <a:rPr lang="zh-CN" altLang="en-US" sz="2000"/>
              <a:t># encrypt secret.txt (data less than 200 bytes)</a:t>
            </a:r>
            <a:endParaRPr lang="zh-CN" altLang="en-US" sz="2000"/>
          </a:p>
          <a:p>
            <a:pPr marL="0" indent="0" algn="l">
              <a:buNone/>
            </a:pPr>
            <a:r>
              <a:rPr lang="zh-CN" altLang="en-US" sz="2000"/>
              <a:t>openssl rsautl -encrypt -inkey cnlab.pubkey -pubin -in secret.txt -out secret.enc</a:t>
            </a:r>
            <a:endParaRPr lang="zh-CN" altLang="en-US" sz="2000"/>
          </a:p>
          <a:p>
            <a:pPr marL="0" indent="0" algn="l">
              <a:buNone/>
            </a:pPr>
            <a:r>
              <a:rPr lang="zh-CN" altLang="en-US" sz="2000"/>
              <a:t># decrypt</a:t>
            </a:r>
            <a:endParaRPr lang="zh-CN" altLang="en-US" sz="2000"/>
          </a:p>
          <a:p>
            <a:pPr marL="0" indent="0" algn="l">
              <a:buNone/>
            </a:pPr>
            <a:r>
              <a:rPr lang="zh-CN" altLang="en-US" sz="2000"/>
              <a:t>openssl rsautl -decrypt -inkey cnlab.prikey -in secret.enc -out new_secret.txt</a:t>
            </a:r>
            <a:endParaRPr lang="zh-CN" altLang="en-US" sz="2000"/>
          </a:p>
          <a:p>
            <a:pPr marL="0" indent="0" algn="l">
              <a:buNone/>
            </a:pPr>
            <a:r>
              <a:rPr lang="zh-CN" altLang="en-US" sz="2000"/>
              <a:t># diff</a:t>
            </a:r>
            <a:endParaRPr lang="zh-CN" altLang="en-US" sz="2000"/>
          </a:p>
          <a:p>
            <a:pPr marL="0" indent="0" algn="l">
              <a:buNone/>
            </a:pPr>
            <a:r>
              <a:rPr lang="zh-CN" altLang="en-US" sz="2000"/>
              <a:t>md5sum secret.txt new_secret.txt</a:t>
            </a:r>
            <a:endParaRPr lang="zh-CN" altLang="en-US"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Socket API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9"/>
            <a:ext cx="8229600" cy="1663982"/>
          </a:xfrm>
        </p:spPr>
        <p:txBody>
          <a:bodyPr/>
          <a:lstStyle/>
          <a:p>
            <a:r>
              <a:rPr lang="en-US" altLang="zh-CN" dirty="0"/>
              <a:t>BSD Socket API</a:t>
            </a:r>
            <a:endParaRPr lang="en-US" altLang="zh-CN" dirty="0"/>
          </a:p>
          <a:p>
            <a:pPr lvl="1"/>
            <a:r>
              <a:rPr lang="zh-CN" altLang="en-US" dirty="0"/>
              <a:t>不是为每个应用程序定义接口，而是提供最基本的通信功能</a:t>
            </a:r>
            <a:endParaRPr lang="en-US" altLang="zh-CN" dirty="0"/>
          </a:p>
          <a:p>
            <a:pPr lvl="1"/>
            <a:r>
              <a:rPr lang="zh-CN" altLang="en-US" dirty="0"/>
              <a:t>对上层提供统一的调用接口，支持丰富的上层应用开发</a:t>
            </a:r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749277" y="3144727"/>
          <a:ext cx="5314314" cy="3560874"/>
        </p:xfrm>
        <a:graphic>
          <a:graphicData uri="http://schemas.openxmlformats.org/drawingml/2006/table">
            <a:tbl>
              <a:tblPr/>
              <a:tblGrid>
                <a:gridCol w="5314314"/>
              </a:tblGrid>
              <a:tr h="341869"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BSD Socket API</a:t>
                      </a:r>
                      <a:endParaRPr lang="en-US" sz="1800" b="0" i="0" u="none" strike="noStrike" dirty="0">
                        <a:solidFill>
                          <a:srgbClr val="9C65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/>
                    </a:solidFill>
                  </a:tcPr>
                </a:tc>
              </a:tr>
              <a:tr h="781915"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indent="263525" algn="l" fontAlgn="b"/>
                      <a:r>
                        <a:rPr lang="en-US" altLang="zh-CN" sz="1600" u="none" strike="noStrike" dirty="0">
                          <a:effectLst/>
                        </a:rPr>
                        <a:t>socket(domain, type, proto);</a:t>
                      </a:r>
                      <a:endParaRPr lang="en-US" altLang="zh-CN" sz="1600" u="none" strike="noStrike" dirty="0">
                        <a:effectLst/>
                      </a:endParaRPr>
                    </a:p>
                    <a:p>
                      <a:pPr marL="0" indent="263525" algn="l" fontAlgn="b"/>
                      <a:r>
                        <a:rPr lang="en-US" altLang="zh-CN" sz="1600" u="none" strike="noStrike" dirty="0">
                          <a:effectLst/>
                        </a:rPr>
                        <a:t>close(</a:t>
                      </a:r>
                      <a:r>
                        <a:rPr lang="en-US" altLang="zh-CN" sz="1600" u="none" strike="noStrike" dirty="0" err="1">
                          <a:effectLst/>
                        </a:rPr>
                        <a:t>sockfd</a:t>
                      </a:r>
                      <a:r>
                        <a:rPr lang="en-US" altLang="zh-CN" sz="1600" u="none" strike="noStrike" dirty="0">
                          <a:effectLst/>
                        </a:rPr>
                        <a:t>);</a:t>
                      </a:r>
                      <a:endParaRPr lang="en-US" altLang="zh-CN" sz="1600" u="none" strike="noStrike" dirty="0">
                        <a:effectLst/>
                      </a:endParaRPr>
                    </a:p>
                    <a:p>
                      <a:pPr marL="0" indent="263525" algn="l" fontAlgn="b"/>
                      <a:r>
                        <a:rPr lang="en-US" altLang="zh-CN" sz="1600" u="none" strike="noStrike" dirty="0">
                          <a:effectLst/>
                        </a:rPr>
                        <a:t>bind(</a:t>
                      </a:r>
                      <a:r>
                        <a:rPr lang="en-US" altLang="zh-CN" sz="1600" u="none" strike="noStrike" dirty="0" err="1">
                          <a:effectLst/>
                        </a:rPr>
                        <a:t>sockfd</a:t>
                      </a:r>
                      <a:r>
                        <a:rPr lang="en-US" altLang="zh-CN" sz="1600" u="none" strike="noStrike" dirty="0">
                          <a:effectLst/>
                        </a:rPr>
                        <a:t>, </a:t>
                      </a:r>
                      <a:r>
                        <a:rPr lang="en-US" altLang="zh-CN" sz="1600" u="none" strike="noStrike" dirty="0" err="1">
                          <a:effectLst/>
                        </a:rPr>
                        <a:t>addr</a:t>
                      </a:r>
                      <a:r>
                        <a:rPr lang="en-US" altLang="zh-CN" sz="1600" u="none" strike="noStrike" dirty="0">
                          <a:effectLst/>
                        </a:rPr>
                        <a:t>, </a:t>
                      </a:r>
                      <a:r>
                        <a:rPr lang="en-US" altLang="zh-CN" sz="1600" u="none" strike="noStrike" dirty="0" err="1">
                          <a:effectLst/>
                        </a:rPr>
                        <a:t>addrlen</a:t>
                      </a:r>
                      <a:r>
                        <a:rPr lang="en-US" altLang="zh-CN" sz="1600" u="none" strike="noStrike" dirty="0">
                          <a:effectLst/>
                        </a:rPr>
                        <a:t>);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</a:tr>
              <a:tr h="341869"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</a:t>
                      </a:r>
                      <a:r>
                        <a:rPr lang="en-US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tagram (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/>
                          <a:ea typeface="+mn-ea"/>
                          <a:cs typeface="+mn-cs"/>
                        </a:rPr>
                        <a:t>Connectionless)</a:t>
                      </a:r>
                      <a:endParaRPr lang="en-US" altLang="zh-CN" sz="1800" b="0" i="0" kern="1200" dirty="0">
                        <a:solidFill>
                          <a:schemeClr val="dk1"/>
                        </a:solidFill>
                        <a:effectLst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40000"/>
                        <a:lumOff val="60000"/>
                      </a:srgbClr>
                    </a:solidFill>
                  </a:tcPr>
                </a:tc>
              </a:tr>
              <a:tr h="524627"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indent="263525" algn="l" fontAlgn="b"/>
                      <a:r>
                        <a:rPr lang="en-US" sz="1600" u="none" strike="noStrike" dirty="0" err="1">
                          <a:effectLst/>
                        </a:rPr>
                        <a:t>sendto</a:t>
                      </a:r>
                      <a:r>
                        <a:rPr lang="en-US" sz="1600" u="none" strike="noStrike" dirty="0">
                          <a:effectLst/>
                        </a:rPr>
                        <a:t>(</a:t>
                      </a:r>
                      <a:r>
                        <a:rPr lang="en-US" sz="1600" u="none" strike="noStrike" dirty="0" err="1">
                          <a:effectLst/>
                        </a:rPr>
                        <a:t>sockfd</a:t>
                      </a:r>
                      <a:r>
                        <a:rPr lang="en-US" sz="1600" u="none" strike="noStrike" dirty="0">
                          <a:effectLst/>
                        </a:rPr>
                        <a:t>, </a:t>
                      </a:r>
                      <a:r>
                        <a:rPr lang="en-US" sz="1600" u="none" strike="noStrike" dirty="0" err="1">
                          <a:effectLst/>
                        </a:rPr>
                        <a:t>buf</a:t>
                      </a:r>
                      <a:r>
                        <a:rPr lang="en-US" sz="1600" u="none" strike="noStrike" dirty="0">
                          <a:effectLst/>
                        </a:rPr>
                        <a:t>, </a:t>
                      </a:r>
                      <a:r>
                        <a:rPr lang="en-US" sz="1600" u="none" strike="noStrike" dirty="0" err="1">
                          <a:effectLst/>
                        </a:rPr>
                        <a:t>len</a:t>
                      </a:r>
                      <a:r>
                        <a:rPr lang="en-US" sz="1600" u="none" strike="noStrike" dirty="0">
                          <a:effectLst/>
                        </a:rPr>
                        <a:t>, flags, </a:t>
                      </a:r>
                      <a:r>
                        <a:rPr lang="en-US" sz="1600" u="none" strike="noStrike" dirty="0" err="1">
                          <a:effectLst/>
                        </a:rPr>
                        <a:t>dest_addr</a:t>
                      </a:r>
                      <a:r>
                        <a:rPr lang="en-US" sz="1600" u="none" strike="noStrike" dirty="0">
                          <a:effectLst/>
                        </a:rPr>
                        <a:t>, </a:t>
                      </a:r>
                      <a:r>
                        <a:rPr lang="en-US" sz="1600" u="none" strike="noStrike" dirty="0" err="1">
                          <a:effectLst/>
                        </a:rPr>
                        <a:t>addrlen</a:t>
                      </a:r>
                      <a:r>
                        <a:rPr lang="en-US" sz="1600" u="none" strike="noStrike" dirty="0">
                          <a:effectLst/>
                        </a:rPr>
                        <a:t>);</a:t>
                      </a:r>
                      <a:endParaRPr lang="en-US" sz="1600" u="none" strike="noStrike" dirty="0">
                        <a:effectLst/>
                      </a:endParaRPr>
                    </a:p>
                    <a:p>
                      <a:pPr marL="0" indent="263525" algn="l" fontAlgn="b"/>
                      <a:r>
                        <a:rPr lang="en-US" sz="1600" u="none" strike="noStrike" dirty="0" err="1">
                          <a:effectLst/>
                        </a:rPr>
                        <a:t>recvfrom</a:t>
                      </a:r>
                      <a:r>
                        <a:rPr lang="en-US" sz="1600" u="none" strike="noStrike" dirty="0">
                          <a:effectLst/>
                        </a:rPr>
                        <a:t>(</a:t>
                      </a:r>
                      <a:r>
                        <a:rPr lang="en-US" sz="1600" u="none" strike="noStrike" dirty="0" err="1">
                          <a:effectLst/>
                        </a:rPr>
                        <a:t>sockfd</a:t>
                      </a:r>
                      <a:r>
                        <a:rPr lang="en-US" sz="1600" u="none" strike="noStrike" dirty="0">
                          <a:effectLst/>
                        </a:rPr>
                        <a:t>, </a:t>
                      </a:r>
                      <a:r>
                        <a:rPr lang="en-US" sz="1600" u="none" strike="noStrike" dirty="0" err="1">
                          <a:effectLst/>
                        </a:rPr>
                        <a:t>buf</a:t>
                      </a:r>
                      <a:r>
                        <a:rPr lang="en-US" sz="1600" u="none" strike="noStrike" dirty="0">
                          <a:effectLst/>
                        </a:rPr>
                        <a:t>, </a:t>
                      </a:r>
                      <a:r>
                        <a:rPr lang="en-US" sz="1600" u="none" strike="noStrike" dirty="0" err="1">
                          <a:effectLst/>
                        </a:rPr>
                        <a:t>len</a:t>
                      </a:r>
                      <a:r>
                        <a:rPr lang="en-US" sz="1600" u="none" strike="noStrike" dirty="0">
                          <a:effectLst/>
                        </a:rPr>
                        <a:t>, flags, </a:t>
                      </a:r>
                      <a:r>
                        <a:rPr lang="en-US" sz="1600" u="none" strike="noStrike" dirty="0" err="1">
                          <a:effectLst/>
                        </a:rPr>
                        <a:t>src_addr</a:t>
                      </a:r>
                      <a:r>
                        <a:rPr lang="en-US" sz="1600" u="none" strike="noStrike" dirty="0">
                          <a:effectLst/>
                        </a:rPr>
                        <a:t>, </a:t>
                      </a:r>
                      <a:r>
                        <a:rPr lang="en-US" sz="1600" u="none" strike="noStrike" dirty="0" err="1">
                          <a:effectLst/>
                        </a:rPr>
                        <a:t>addrlen</a:t>
                      </a:r>
                      <a:r>
                        <a:rPr lang="en-US" sz="1600" u="none" strike="noStrike" dirty="0">
                          <a:effectLst/>
                        </a:rPr>
                        <a:t>);</a:t>
                      </a:r>
                      <a:endParaRPr lang="en-US" sz="1600" u="none" strike="noStrike" dirty="0">
                        <a:effectLst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</a:tr>
              <a:tr h="341869"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algn="ctr" defTabSz="914400" rtl="0" eaLnBrk="1" fontAlgn="ctr" latinLnBrk="0" hangingPunct="1"/>
                      <a:r>
                        <a:rPr lang="en-US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Stream (Connection-oriented)</a:t>
                      </a:r>
                      <a:endParaRPr lang="en-US" sz="18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40000"/>
                        <a:lumOff val="60000"/>
                      </a:srgbClr>
                    </a:solidFill>
                  </a:tcPr>
                </a:tc>
              </a:tr>
              <a:tr h="1039203"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indent="263525" algn="l" fontAlgn="b"/>
                      <a:r>
                        <a:rPr lang="sv-SE" sz="1600" u="none" strike="noStrike" dirty="0">
                          <a:effectLst/>
                        </a:rPr>
                        <a:t>listen(sockfd, backlog);</a:t>
                      </a:r>
                      <a:endParaRPr lang="en-US" sz="1600" u="none" strike="noStrike" dirty="0">
                        <a:effectLst/>
                      </a:endParaRPr>
                    </a:p>
                    <a:p>
                      <a:pPr marL="0" indent="263525" algn="l" fontAlgn="b"/>
                      <a:r>
                        <a:rPr lang="en-US" sz="1600" u="none" strike="noStrike" dirty="0">
                          <a:effectLst/>
                        </a:rPr>
                        <a:t>accept(</a:t>
                      </a:r>
                      <a:r>
                        <a:rPr lang="en-US" sz="1600" u="none" strike="noStrike" dirty="0" err="1">
                          <a:effectLst/>
                        </a:rPr>
                        <a:t>sockfd</a:t>
                      </a:r>
                      <a:r>
                        <a:rPr lang="en-US" sz="1600" u="none" strike="noStrike" dirty="0">
                          <a:effectLst/>
                        </a:rPr>
                        <a:t>, </a:t>
                      </a:r>
                      <a:r>
                        <a:rPr lang="en-US" sz="1600" u="none" strike="noStrike" dirty="0" err="1">
                          <a:effectLst/>
                        </a:rPr>
                        <a:t>addr</a:t>
                      </a:r>
                      <a:r>
                        <a:rPr lang="en-US" sz="1600" u="none" strike="noStrike" dirty="0">
                          <a:effectLst/>
                        </a:rPr>
                        <a:t>, &amp;</a:t>
                      </a:r>
                      <a:r>
                        <a:rPr lang="en-US" sz="1600" u="none" strike="noStrike" dirty="0" err="1">
                          <a:effectLst/>
                        </a:rPr>
                        <a:t>addrlen</a:t>
                      </a:r>
                      <a:r>
                        <a:rPr lang="en-US" sz="1600" u="none" strike="noStrike" dirty="0">
                          <a:effectLst/>
                        </a:rPr>
                        <a:t>);</a:t>
                      </a:r>
                      <a:endParaRPr lang="en-US" sz="1600" u="none" strike="noStrike" dirty="0">
                        <a:effectLst/>
                      </a:endParaRPr>
                    </a:p>
                    <a:p>
                      <a:pPr marL="0" indent="263525" algn="l" fontAlgn="b"/>
                      <a:r>
                        <a:rPr lang="en-US" sz="1600" u="none" strike="noStrike" dirty="0">
                          <a:effectLst/>
                        </a:rPr>
                        <a:t>connect(</a:t>
                      </a:r>
                      <a:r>
                        <a:rPr lang="en-US" sz="1600" u="none" strike="noStrike" dirty="0" err="1">
                          <a:effectLst/>
                        </a:rPr>
                        <a:t>sockfd</a:t>
                      </a:r>
                      <a:r>
                        <a:rPr lang="en-US" sz="1600" u="none" strike="noStrike" dirty="0">
                          <a:effectLst/>
                        </a:rPr>
                        <a:t>, </a:t>
                      </a:r>
                      <a:r>
                        <a:rPr lang="en-US" sz="1600" u="none" strike="noStrike" dirty="0" err="1">
                          <a:effectLst/>
                        </a:rPr>
                        <a:t>addr</a:t>
                      </a:r>
                      <a:r>
                        <a:rPr lang="en-US" sz="1600" u="none" strike="noStrike" dirty="0">
                          <a:effectLst/>
                        </a:rPr>
                        <a:t>, </a:t>
                      </a:r>
                      <a:r>
                        <a:rPr lang="en-US" sz="1600" u="none" strike="noStrike" dirty="0" err="1">
                          <a:effectLst/>
                        </a:rPr>
                        <a:t>addrlen</a:t>
                      </a:r>
                      <a:r>
                        <a:rPr lang="en-US" sz="1600" u="none" strike="noStrike" dirty="0">
                          <a:effectLst/>
                        </a:rPr>
                        <a:t>);</a:t>
                      </a:r>
                      <a:endParaRPr lang="en-US" sz="1600" u="none" strike="noStrike" dirty="0">
                        <a:effectLst/>
                      </a:endParaRPr>
                    </a:p>
                    <a:p>
                      <a:pPr marL="0" indent="263525" algn="l" fontAlgn="b"/>
                      <a:r>
                        <a:rPr lang="en-US" sz="1600" u="none" strike="noStrike" dirty="0">
                          <a:effectLst/>
                        </a:rPr>
                        <a:t>send(</a:t>
                      </a:r>
                      <a:r>
                        <a:rPr lang="en-US" sz="1600" u="none" strike="noStrike" dirty="0" err="1">
                          <a:effectLst/>
                        </a:rPr>
                        <a:t>sockfd</a:t>
                      </a:r>
                      <a:r>
                        <a:rPr lang="en-US" sz="1600" u="none" strike="noStrike" dirty="0">
                          <a:effectLst/>
                        </a:rPr>
                        <a:t>, </a:t>
                      </a:r>
                      <a:r>
                        <a:rPr lang="en-US" sz="1600" u="none" strike="noStrike" dirty="0" err="1">
                          <a:effectLst/>
                        </a:rPr>
                        <a:t>buf</a:t>
                      </a:r>
                      <a:r>
                        <a:rPr lang="en-US" sz="1600" u="none" strike="noStrike" dirty="0">
                          <a:effectLst/>
                        </a:rPr>
                        <a:t>, </a:t>
                      </a:r>
                      <a:r>
                        <a:rPr lang="en-US" sz="1600" u="none" strike="noStrike" dirty="0" err="1">
                          <a:effectLst/>
                        </a:rPr>
                        <a:t>len</a:t>
                      </a:r>
                      <a:r>
                        <a:rPr lang="en-US" sz="1600" u="none" strike="noStrike" dirty="0">
                          <a:effectLst/>
                        </a:rPr>
                        <a:t>, flags);</a:t>
                      </a:r>
                      <a:endParaRPr lang="en-US" sz="1600" u="none" strike="noStrike" dirty="0">
                        <a:effectLst/>
                      </a:endParaRPr>
                    </a:p>
                    <a:p>
                      <a:pPr marL="0" indent="263525" algn="l" fontAlgn="b"/>
                      <a:r>
                        <a:rPr lang="en-US" sz="1600" u="none" strike="noStrike" dirty="0" err="1">
                          <a:effectLst/>
                        </a:rPr>
                        <a:t>recv</a:t>
                      </a:r>
                      <a:r>
                        <a:rPr lang="en-US" sz="1600" u="none" strike="noStrike" dirty="0">
                          <a:effectLst/>
                        </a:rPr>
                        <a:t>(</a:t>
                      </a:r>
                      <a:r>
                        <a:rPr lang="en-US" sz="1600" u="none" strike="noStrike" dirty="0" err="1">
                          <a:effectLst/>
                        </a:rPr>
                        <a:t>sockfd</a:t>
                      </a:r>
                      <a:r>
                        <a:rPr lang="en-US" sz="1600" u="none" strike="noStrike" dirty="0">
                          <a:effectLst/>
                        </a:rPr>
                        <a:t>, &amp;</a:t>
                      </a:r>
                      <a:r>
                        <a:rPr lang="en-US" sz="1600" u="none" strike="noStrike" dirty="0" err="1">
                          <a:effectLst/>
                        </a:rPr>
                        <a:t>buf</a:t>
                      </a:r>
                      <a:r>
                        <a:rPr lang="en-US" sz="1600" u="none" strike="noStrike" dirty="0">
                          <a:effectLst/>
                        </a:rPr>
                        <a:t>, </a:t>
                      </a:r>
                      <a:r>
                        <a:rPr lang="en-US" sz="1600" u="none" strike="noStrike" dirty="0" err="1">
                          <a:effectLst/>
                        </a:rPr>
                        <a:t>len</a:t>
                      </a:r>
                      <a:r>
                        <a:rPr lang="en-US" sz="1600" u="none" strike="noStrike" dirty="0">
                          <a:effectLst/>
                        </a:rPr>
                        <a:t>, flags);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Socket</a:t>
            </a:r>
            <a:r>
              <a:rPr lang="zh-CN" altLang="en-US">
                <a:sym typeface="+mn-ea"/>
              </a:rPr>
              <a:t>使用</a:t>
            </a:r>
            <a:r>
              <a:rPr lang="en-US" altLang="zh-CN">
                <a:sym typeface="+mn-ea"/>
              </a:rPr>
              <a:t>SSL/TLS</a:t>
            </a:r>
            <a:r>
              <a:rPr lang="zh-CN" altLang="en-US">
                <a:sym typeface="+mn-ea"/>
              </a:rPr>
              <a:t>通信的例子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lnSpc>
                <a:spcPct val="100000"/>
              </a:lnSpc>
              <a:buNone/>
            </a:pPr>
            <a:r>
              <a:rPr lang="zh-CN" altLang="en-US" sz="2000"/>
              <a:t>// init SSL Library</a:t>
            </a:r>
            <a:endParaRPr lang="zh-CN" altLang="en-US" sz="2000"/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2000"/>
              <a:t>OpenSSL_add_all_algorithms();</a:t>
            </a:r>
            <a:endParaRPr lang="zh-CN" altLang="en-US" sz="2000"/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2000"/>
              <a:t>SSL_load_error_strings();</a:t>
            </a:r>
            <a:endParaRPr lang="zh-CN" altLang="en-US" sz="2000"/>
          </a:p>
          <a:p>
            <a:pPr marL="0" indent="0">
              <a:lnSpc>
                <a:spcPct val="100000"/>
              </a:lnSpc>
              <a:buNone/>
            </a:pPr>
            <a:endParaRPr lang="zh-CN" altLang="en-US" sz="2000"/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2000"/>
              <a:t>const SSL_METHOD *method = TLS_server_method();</a:t>
            </a:r>
            <a:endParaRPr lang="zh-CN" altLang="en-US" sz="2000"/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2000"/>
              <a:t>SSL_CTX *ctx = SSL_CTX_new(method);</a:t>
            </a:r>
            <a:endParaRPr lang="zh-CN" altLang="en-US" sz="2000"/>
          </a:p>
          <a:p>
            <a:pPr marL="0" indent="0">
              <a:lnSpc>
                <a:spcPct val="100000"/>
              </a:lnSpc>
              <a:buNone/>
            </a:pPr>
            <a:endParaRPr lang="zh-CN" altLang="en-US" sz="2000"/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2000"/>
              <a:t>// load certificate and private key</a:t>
            </a:r>
            <a:endParaRPr lang="zh-CN" altLang="en-US" sz="2000"/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2000"/>
              <a:t>SSL_CTX_use_certificate_file(ctx, "./keys/cnlab.cert", SSL_FILETYPE_PEM);</a:t>
            </a:r>
            <a:endParaRPr lang="zh-CN" altLang="en-US" sz="2000"/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2000"/>
              <a:t>SSL_CTX_use_PrivateKey_file(ctx, "./keys/cnlab.prikey", SSL_FILETYPE_PEM);</a:t>
            </a:r>
            <a:endParaRPr lang="zh-CN" altLang="en-US" sz="20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Socket</a:t>
            </a:r>
            <a:r>
              <a:rPr lang="zh-CN" altLang="en-US">
                <a:sym typeface="+mn-ea"/>
              </a:rPr>
              <a:t>使用</a:t>
            </a:r>
            <a:r>
              <a:rPr lang="en-US" altLang="zh-CN">
                <a:sym typeface="+mn-ea"/>
              </a:rPr>
              <a:t>SSL/TLS</a:t>
            </a:r>
            <a:r>
              <a:rPr lang="zh-CN" altLang="en-US">
                <a:sym typeface="+mn-ea"/>
              </a:rPr>
              <a:t>通信</a:t>
            </a:r>
            <a:r>
              <a:rPr lang="zh-CN" altLang="en-US">
                <a:sym typeface="+mn-ea"/>
              </a:rPr>
              <a:t>的例子</a:t>
            </a:r>
            <a:r>
              <a:rPr lang="zh-CN" altLang="en-US">
                <a:sym typeface="+mn-ea"/>
              </a:rPr>
              <a:t>（续）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lnSpc>
                <a:spcPct val="100000"/>
              </a:lnSpc>
              <a:buNone/>
            </a:pPr>
            <a:r>
              <a:rPr lang="zh-CN" altLang="en-US" sz="2000"/>
              <a:t>int sock = socket(</a:t>
            </a:r>
            <a:r>
              <a:rPr lang="en-US" altLang="zh-CN" sz="2000"/>
              <a:t>AF</a:t>
            </a:r>
            <a:r>
              <a:rPr lang="zh-CN" altLang="en-US" sz="2000"/>
              <a:t>_INET, SOCK_STREAM, 0);</a:t>
            </a:r>
            <a:endParaRPr lang="zh-CN" altLang="en-US" sz="2000"/>
          </a:p>
          <a:p>
            <a:pPr marL="0" indent="0">
              <a:lnSpc>
                <a:spcPct val="100000"/>
              </a:lnSpc>
              <a:buNone/>
            </a:pPr>
            <a:endParaRPr lang="zh-CN" altLang="en-US" sz="2000"/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2000"/>
              <a:t>struct sockaddr_in addr;</a:t>
            </a:r>
            <a:endParaRPr lang="zh-CN" altLang="en-US" sz="2000"/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2000"/>
              <a:t>addr.sin_family = AF_INET;</a:t>
            </a:r>
            <a:endParaRPr lang="zh-CN" altLang="en-US" sz="2000"/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2000"/>
              <a:t>addr.sin_addr.s_addr = INADDR_ANY;</a:t>
            </a:r>
            <a:endParaRPr lang="zh-CN" altLang="en-US" sz="2000"/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2000"/>
              <a:t>addr.sin_port = htons(443);</a:t>
            </a:r>
            <a:endParaRPr lang="zh-CN" altLang="en-US" sz="2000"/>
          </a:p>
          <a:p>
            <a:pPr marL="0" indent="0">
              <a:lnSpc>
                <a:spcPct val="100000"/>
              </a:lnSpc>
              <a:buNone/>
            </a:pPr>
            <a:endParaRPr lang="zh-CN" altLang="en-US" sz="2000"/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2000"/>
              <a:t>bind(sock, (struct sockaddr*)&amp;addr, sizeof(addr));</a:t>
            </a:r>
            <a:endParaRPr lang="zh-CN" altLang="en-US" sz="2000"/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2000"/>
              <a:t>listen(sock, 10);</a:t>
            </a:r>
            <a:endParaRPr lang="zh-CN" altLang="en-US" sz="2000"/>
          </a:p>
          <a:p>
            <a:pPr marL="0" indent="0">
              <a:lnSpc>
                <a:spcPct val="100000"/>
              </a:lnSpc>
              <a:buNone/>
            </a:pPr>
            <a:endParaRPr lang="zh-CN" altLang="en-US" sz="2000"/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2000"/>
              <a:t>int csock = accept(sock, (struct sockaddr*)&amp;caddr, &amp;len);</a:t>
            </a:r>
            <a:endParaRPr lang="zh-CN" altLang="en-US" sz="2000"/>
          </a:p>
          <a:p>
            <a:pPr marL="0" indent="0">
              <a:lnSpc>
                <a:spcPct val="100000"/>
              </a:lnSpc>
              <a:buNone/>
            </a:pPr>
            <a:endParaRPr lang="zh-CN" altLang="en-US" sz="2000"/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2000">
                <a:sym typeface="+mn-ea"/>
              </a:rPr>
              <a:t>SSL *ssl = SSL_new(ctx);</a:t>
            </a:r>
            <a:endParaRPr lang="zh-CN" altLang="en-US" sz="2000"/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2000">
                <a:sym typeface="+mn-ea"/>
              </a:rPr>
              <a:t>SSL_set_fd(ssl, csock);</a:t>
            </a:r>
            <a:endParaRPr lang="zh-CN" altLang="en-US" sz="2000"/>
          </a:p>
          <a:p>
            <a:pPr marL="0" indent="0">
              <a:lnSpc>
                <a:spcPct val="100000"/>
              </a:lnSpc>
              <a:buNone/>
            </a:pPr>
            <a:endParaRPr lang="zh-CN" altLang="en-US" sz="2000"/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2000">
                <a:sym typeface="+mn-ea"/>
              </a:rPr>
              <a:t>handle_https_request(ssl);</a:t>
            </a:r>
            <a:endParaRPr lang="zh-CN" altLang="en-US" sz="2000"/>
          </a:p>
          <a:p>
            <a:pPr marL="0" indent="0">
              <a:lnSpc>
                <a:spcPct val="100000"/>
              </a:lnSpc>
              <a:buNone/>
            </a:pPr>
            <a:endParaRPr lang="zh-CN" altLang="en-US" sz="20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HTTP</a:t>
            </a:r>
            <a:r>
              <a:rPr lang="zh-CN" altLang="en-US" dirty="0"/>
              <a:t>服务器实验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5260"/>
            <a:ext cx="8229600" cy="1803400"/>
          </a:xfrm>
        </p:spPr>
        <p:txBody>
          <a:bodyPr/>
          <a:lstStyle/>
          <a:p>
            <a:r>
              <a:rPr lang="zh-CN" altLang="en-US" sz="2000" dirty="0"/>
              <a:t>实现：使用</a:t>
            </a:r>
            <a:r>
              <a:rPr lang="en-US" altLang="zh-CN" sz="2000" dirty="0"/>
              <a:t>C</a:t>
            </a:r>
            <a:r>
              <a:rPr lang="zh-CN" altLang="en-US" sz="2000" dirty="0"/>
              <a:t>语言实现最简单的</a:t>
            </a:r>
            <a:r>
              <a:rPr lang="en-US" altLang="zh-CN" sz="2000" dirty="0"/>
              <a:t>HTTP</a:t>
            </a:r>
            <a:r>
              <a:rPr lang="zh-CN" altLang="en-US" sz="2000" dirty="0"/>
              <a:t>服务器</a:t>
            </a:r>
            <a:endParaRPr lang="zh-CN" altLang="en-US" sz="2000" dirty="0"/>
          </a:p>
          <a:p>
            <a:pPr lvl="1"/>
            <a:r>
              <a:rPr lang="zh-CN" altLang="en-US" sz="1800" dirty="0"/>
              <a:t>同时支持</a:t>
            </a:r>
            <a:r>
              <a:rPr lang="en-US" altLang="zh-CN" sz="1800" dirty="0"/>
              <a:t>HTTP</a:t>
            </a:r>
            <a:r>
              <a:rPr lang="zh-CN" altLang="en-US" sz="1800" dirty="0"/>
              <a:t>（</a:t>
            </a:r>
            <a:r>
              <a:rPr lang="en-US" altLang="zh-CN" sz="1800" dirty="0"/>
              <a:t>80</a:t>
            </a:r>
            <a:r>
              <a:rPr lang="zh-CN" altLang="en-US" sz="1800" dirty="0"/>
              <a:t>端口）和</a:t>
            </a:r>
            <a:r>
              <a:rPr lang="en-US" altLang="zh-CN" sz="1800" dirty="0"/>
              <a:t>HTTPS</a:t>
            </a:r>
            <a:r>
              <a:rPr lang="zh-CN" altLang="en-US" sz="1800" dirty="0"/>
              <a:t>（</a:t>
            </a:r>
            <a:r>
              <a:rPr lang="en-US" altLang="zh-CN" sz="1800" dirty="0"/>
              <a:t>443</a:t>
            </a:r>
            <a:r>
              <a:rPr lang="zh-CN" altLang="en-US" sz="1800" dirty="0"/>
              <a:t>端口）</a:t>
            </a:r>
            <a:endParaRPr lang="zh-CN" altLang="en-US" sz="1800" dirty="0"/>
          </a:p>
          <a:p>
            <a:pPr lvl="2"/>
            <a:r>
              <a:rPr lang="zh-CN" altLang="en-US" sz="1620" dirty="0"/>
              <a:t>使用两个线程分别监听各自端口</a:t>
            </a:r>
            <a:endParaRPr lang="zh-CN" altLang="en-US" sz="1620" dirty="0"/>
          </a:p>
          <a:p>
            <a:pPr lvl="1"/>
            <a:r>
              <a:rPr lang="zh-CN" altLang="en-US" sz="1800" dirty="0"/>
              <a:t>只需支持</a:t>
            </a:r>
            <a:r>
              <a:rPr lang="en-US" altLang="zh-CN" sz="1800" dirty="0"/>
              <a:t>GET</a:t>
            </a:r>
            <a:r>
              <a:rPr lang="zh-CN" altLang="en-US" sz="1800" dirty="0"/>
              <a:t>方法，解析请求报文，返回相应应答及内容</a:t>
            </a:r>
            <a:endParaRPr lang="zh-CN" altLang="en-US" sz="1800" dirty="0"/>
          </a:p>
        </p:txBody>
      </p:sp>
      <p:graphicFrame>
        <p:nvGraphicFramePr>
          <p:cNvPr id="5" name="表格 4"/>
          <p:cNvGraphicFramePr/>
          <p:nvPr>
            <p:custDataLst>
              <p:tags r:id="rId1"/>
            </p:custDataLst>
          </p:nvPr>
        </p:nvGraphicFramePr>
        <p:xfrm>
          <a:off x="216535" y="3322320"/>
          <a:ext cx="8681085" cy="35210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8420"/>
                <a:gridCol w="6082665"/>
              </a:tblGrid>
              <a:tr h="504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需支持的状态码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场景</a:t>
                      </a:r>
                      <a:endParaRPr lang="zh-CN" altLang="en-US"/>
                    </a:p>
                  </a:txBody>
                  <a:tcPr anchor="ctr" anchorCtr="0"/>
                </a:tc>
              </a:tr>
              <a:tr h="6985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200 OK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对于443端口接收的请求，如果程序所在文件夹存在所请求的文件，返回该状态码，以及所请求的文件</a:t>
                      </a:r>
                      <a:endParaRPr lang="zh-CN" altLang="en-US"/>
                    </a:p>
                  </a:txBody>
                  <a:tcPr anchor="ctr" anchorCtr="0"/>
                </a:tc>
              </a:tr>
              <a:tr h="69786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301 Moved Permanently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对于80端口接收的请求，返回该状态码，在应答中使用</a:t>
                      </a:r>
                      <a:r>
                        <a:rPr lang="en-US" altLang="zh-CN"/>
                        <a:t>Location</a:t>
                      </a:r>
                      <a:r>
                        <a:rPr lang="zh-CN" altLang="en-US"/>
                        <a:t>字段表达相应的https URL</a:t>
                      </a:r>
                      <a:endParaRPr lang="zh-CN" altLang="en-US"/>
                    </a:p>
                  </a:txBody>
                  <a:tcPr anchor="ctr" anchorCtr="0"/>
                </a:tc>
              </a:tr>
              <a:tr h="7289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206 Partial Content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对于</a:t>
                      </a:r>
                      <a:r>
                        <a:rPr lang="en-US" altLang="zh-CN"/>
                        <a:t>443</a:t>
                      </a:r>
                      <a:r>
                        <a:rPr lang="zh-CN" altLang="en-US"/>
                        <a:t>端口接收的请求，如果所请求的为部分内容（请求中有</a:t>
                      </a:r>
                      <a:r>
                        <a:rPr lang="en-US" altLang="zh-CN"/>
                        <a:t>Range</a:t>
                      </a:r>
                      <a:r>
                        <a:rPr lang="zh-CN" altLang="en-US"/>
                        <a:t>字段），返回该状态码，以及相应的部分内容</a:t>
                      </a:r>
                      <a:endParaRPr lang="zh-CN" altLang="en-US"/>
                    </a:p>
                  </a:txBody>
                  <a:tcPr anchor="ctr" anchorCtr="0"/>
                </a:tc>
              </a:tr>
              <a:tr h="69786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404 Not Found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对于</a:t>
                      </a:r>
                      <a:r>
                        <a:rPr lang="en-US" altLang="zh-CN"/>
                        <a:t>443</a:t>
                      </a:r>
                      <a:r>
                        <a:rPr lang="zh-CN" altLang="en-US"/>
                        <a:t>端口接收的请求，如果</a:t>
                      </a:r>
                      <a:r>
                        <a:rPr lang="zh-CN" altLang="en-US" sz="1800">
                          <a:sym typeface="+mn-ea"/>
                        </a:rPr>
                        <a:t>程序所在</a:t>
                      </a:r>
                      <a:r>
                        <a:rPr lang="zh-CN" altLang="en-US" sz="1800">
                          <a:sym typeface="+mn-ea"/>
                        </a:rPr>
                        <a:t>文件夹没有</a:t>
                      </a:r>
                      <a:r>
                        <a:rPr lang="zh-CN" altLang="en-US"/>
                        <a:t>所请求的文件，返回该状态码</a:t>
                      </a:r>
                      <a:endParaRPr lang="zh-CN" altLang="en-US"/>
                    </a:p>
                  </a:txBody>
                  <a:tcPr anchor="ctr" anchorCtr="0"/>
                </a:tc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实验流程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根据上述要求，实现</a:t>
            </a:r>
            <a:r>
              <a:rPr lang="en-US" altLang="zh-CN" dirty="0"/>
              <a:t>HTTP</a:t>
            </a:r>
            <a:r>
              <a:rPr lang="zh-CN" altLang="en-US" dirty="0"/>
              <a:t>服务器程序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执行</a:t>
            </a:r>
            <a:r>
              <a:rPr lang="en-US" altLang="zh-CN" dirty="0"/>
              <a:t>sudo python2 topo.py</a:t>
            </a:r>
            <a:r>
              <a:rPr lang="zh-CN" altLang="en-US" dirty="0"/>
              <a:t>命令，生成包括两个端节点的网络拓扑</a:t>
            </a:r>
            <a:endParaRPr lang="en-US" altLang="zh-CN" dirty="0"/>
          </a:p>
          <a:p>
            <a:r>
              <a:rPr lang="zh-CN" altLang="en-US" dirty="0"/>
              <a:t>在主机</a:t>
            </a:r>
            <a:r>
              <a:rPr lang="en-US" altLang="zh-CN" dirty="0"/>
              <a:t>h1</a:t>
            </a:r>
            <a:r>
              <a:rPr lang="zh-CN" altLang="en-US" dirty="0"/>
              <a:t>上运行</a:t>
            </a:r>
            <a:r>
              <a:rPr lang="en-US" altLang="zh-CN" dirty="0"/>
              <a:t>HTTP</a:t>
            </a:r>
            <a:r>
              <a:rPr lang="zh-CN" altLang="en-US" dirty="0"/>
              <a:t>服务器程序，同时监听</a:t>
            </a:r>
            <a:r>
              <a:rPr lang="en-US" altLang="zh-CN" dirty="0"/>
              <a:t>80</a:t>
            </a:r>
            <a:r>
              <a:rPr lang="zh-CN" altLang="en-US" dirty="0"/>
              <a:t>和</a:t>
            </a:r>
            <a:r>
              <a:rPr lang="en-US" altLang="zh-CN" dirty="0"/>
              <a:t>443</a:t>
            </a:r>
            <a:r>
              <a:rPr lang="zh-CN" altLang="en-US" dirty="0"/>
              <a:t>端口</a:t>
            </a:r>
            <a:endParaRPr lang="en-US" altLang="zh-CN" dirty="0"/>
          </a:p>
          <a:p>
            <a:pPr lvl="1"/>
            <a:r>
              <a:rPr lang="en-US" altLang="zh-CN" dirty="0"/>
              <a:t>h1 # ./http-server</a:t>
            </a:r>
            <a:endParaRPr lang="en-US" altLang="zh-CN" dirty="0"/>
          </a:p>
          <a:p>
            <a:r>
              <a:rPr lang="zh-CN" altLang="en-US" dirty="0"/>
              <a:t>在主机</a:t>
            </a:r>
            <a:r>
              <a:rPr lang="en-US" altLang="zh-CN" dirty="0"/>
              <a:t>h2</a:t>
            </a:r>
            <a:r>
              <a:rPr lang="zh-CN" altLang="en-US" dirty="0"/>
              <a:t>上运行</a:t>
            </a:r>
            <a:r>
              <a:rPr lang="zh-CN" dirty="0"/>
              <a:t>测试程序，验证程序正确性</a:t>
            </a:r>
            <a:endParaRPr lang="en-US" altLang="zh-CN" dirty="0"/>
          </a:p>
          <a:p>
            <a:pPr lvl="1"/>
            <a:r>
              <a:rPr lang="en-US" altLang="zh-CN" dirty="0">
                <a:sym typeface="+mn-ea"/>
              </a:rPr>
              <a:t>h2 # python3 test/test.py</a:t>
            </a:r>
            <a:endParaRPr lang="en-US" altLang="zh-CN" dirty="0"/>
          </a:p>
          <a:p>
            <a:pPr lvl="1"/>
            <a:r>
              <a:rPr lang="zh-CN" altLang="en-US" dirty="0"/>
              <a:t>如果没有出现AssertionError或其他错误，则说明程序实现正确</a:t>
            </a:r>
            <a:endParaRPr lang="en-US" altLang="zh-CN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提交作业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代码提交到</a:t>
            </a:r>
            <a:r>
              <a:rPr lang="en-US" altLang="zh-CN"/>
              <a:t>OJ</a:t>
            </a:r>
            <a:r>
              <a:rPr lang="zh-CN" altLang="en-US"/>
              <a:t>网站，命名格式</a:t>
            </a:r>
            <a:endParaRPr lang="zh-CN" altLang="en-US"/>
          </a:p>
          <a:p>
            <a:pPr lvl="1"/>
            <a:r>
              <a:rPr lang="zh-CN" altLang="en-US"/>
              <a:t>提交文件：</a:t>
            </a:r>
            <a:r>
              <a:rPr lang="en-US" altLang="zh-CN"/>
              <a:t>02-socket.zip</a:t>
            </a:r>
            <a:r>
              <a:rPr lang="zh-CN" altLang="en-US"/>
              <a:t>，</a:t>
            </a:r>
            <a:r>
              <a:rPr lang="zh-CN" altLang="en-US">
                <a:sym typeface="+mn-ea"/>
              </a:rPr>
              <a:t>解压后文件夹名称为</a:t>
            </a:r>
            <a:r>
              <a:rPr lang="en-US" altLang="zh-CN">
                <a:sym typeface="+mn-ea"/>
              </a:rPr>
              <a:t>02-socket</a:t>
            </a:r>
            <a:r>
              <a:rPr lang="zh-CN" altLang="en-US">
                <a:sym typeface="+mn-ea"/>
              </a:rPr>
              <a:t>，</a:t>
            </a:r>
            <a:r>
              <a:rPr lang="zh-CN" altLang="en-US"/>
              <a:t>文件夹内只包含编译程序所需的</a:t>
            </a:r>
            <a:r>
              <a:rPr lang="en-US" altLang="zh-CN"/>
              <a:t>C</a:t>
            </a:r>
            <a:r>
              <a:rPr lang="zh-CN" altLang="en-US"/>
              <a:t>文件、头文件和</a:t>
            </a:r>
            <a:r>
              <a:rPr lang="en-US" altLang="zh-CN"/>
              <a:t>Makefile</a:t>
            </a:r>
            <a:endParaRPr lang="zh-CN" altLang="en-US"/>
          </a:p>
          <a:p>
            <a:pPr lvl="1"/>
            <a:r>
              <a:rPr lang="zh-CN"/>
              <a:t>该程序假设当前目录有一个</a:t>
            </a:r>
            <a:r>
              <a:rPr lang="en-US" altLang="zh-CN"/>
              <a:t>keys</a:t>
            </a:r>
            <a:r>
              <a:rPr lang="zh-CN" altLang="en-US"/>
              <a:t>文件夹，里面包含</a:t>
            </a:r>
            <a:r>
              <a:rPr lang="en-US" altLang="zh-CN"/>
              <a:t>cnlab.prikey</a:t>
            </a:r>
            <a:r>
              <a:rPr lang="zh-CN" altLang="en-US"/>
              <a:t>和</a:t>
            </a:r>
            <a:r>
              <a:rPr lang="en-US" altLang="zh-CN"/>
              <a:t>cnlab.cert</a:t>
            </a:r>
            <a:r>
              <a:rPr lang="zh-CN" altLang="en-US"/>
              <a:t>，编译时</a:t>
            </a:r>
            <a:r>
              <a:rPr lang="zh-CN" altLang="en-US">
                <a:sym typeface="+mn-ea"/>
              </a:rPr>
              <a:t>只依赖-lssl -lcrypto -lpthread这三个动态库</a:t>
            </a:r>
            <a:endParaRPr lang="en-US" altLang="zh-CN"/>
          </a:p>
          <a:p>
            <a:pPr lvl="1"/>
            <a:r>
              <a:rPr lang="zh-CN" altLang="en-US"/>
              <a:t>截止时间：</a:t>
            </a:r>
            <a:r>
              <a:rPr lang="en-US" altLang="zh-CN"/>
              <a:t>4</a:t>
            </a:r>
            <a:r>
              <a:rPr lang="zh-CN" altLang="en-US"/>
              <a:t>月</a:t>
            </a:r>
            <a:r>
              <a:rPr lang="en-US" altLang="zh-CN"/>
              <a:t>9</a:t>
            </a:r>
            <a:r>
              <a:rPr lang="zh-CN" altLang="en-US"/>
              <a:t>日（下周六）（晚于改时间视为补交）</a:t>
            </a:r>
            <a:endParaRPr lang="en-US" altLang="zh-CN"/>
          </a:p>
          <a:p>
            <a:pPr lvl="0"/>
            <a:r>
              <a:rPr lang="zh-CN" altLang="en-US">
                <a:sym typeface="+mn-ea"/>
              </a:rPr>
              <a:t>报告提交到课程网站</a:t>
            </a:r>
            <a:endParaRPr lang="zh-CN" altLang="en-US"/>
          </a:p>
          <a:p>
            <a:pPr lvl="1"/>
            <a:r>
              <a:rPr lang="zh-CN" altLang="en-US"/>
              <a:t>报告命名格式：</a:t>
            </a:r>
            <a:r>
              <a:rPr lang="en-US" altLang="zh-CN"/>
              <a:t>02-Socket</a:t>
            </a:r>
            <a:r>
              <a:rPr lang="zh-CN" altLang="en-US"/>
              <a:t>编程实验报告</a:t>
            </a:r>
            <a:r>
              <a:rPr lang="en-US" altLang="zh-CN"/>
              <a:t>.(docx/pdf)</a:t>
            </a:r>
            <a:endParaRPr lang="en-US" altLang="zh-CN"/>
          </a:p>
          <a:p>
            <a:pPr lvl="1"/>
            <a:r>
              <a:rPr lang="zh-CN" altLang="en-US"/>
              <a:t>截止时间：</a:t>
            </a:r>
            <a:r>
              <a:rPr lang="en-US" altLang="zh-CN"/>
              <a:t>4</a:t>
            </a:r>
            <a:r>
              <a:rPr lang="zh-CN" altLang="en-US"/>
              <a:t>月</a:t>
            </a:r>
            <a:r>
              <a:rPr lang="en-US" altLang="zh-CN"/>
              <a:t>10</a:t>
            </a:r>
            <a:r>
              <a:rPr lang="zh-CN" altLang="en-US"/>
              <a:t>日（晚于该时间只能邮件补交）</a:t>
            </a:r>
            <a:endParaRPr lang="zh-CN" alt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附件文件列表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dir				# </a:t>
            </a:r>
            <a:r>
              <a:rPr lang="zh-CN" altLang="en-US" dirty="0"/>
              <a:t>目录下有一个</a:t>
            </a:r>
            <a:r>
              <a:rPr lang="en-US" altLang="zh-CN" dirty="0"/>
              <a:t>HTML</a:t>
            </a:r>
            <a:r>
              <a:rPr lang="zh-CN" altLang="en-US" dirty="0"/>
              <a:t>文件</a:t>
            </a:r>
            <a:endParaRPr lang="en-US" altLang="zh-CN" dirty="0"/>
          </a:p>
          <a:p>
            <a:r>
              <a:rPr lang="en-US" altLang="zh-CN" dirty="0"/>
              <a:t>https-server-example.c	# C</a:t>
            </a:r>
            <a:r>
              <a:rPr lang="zh-CN" altLang="en-US" dirty="0"/>
              <a:t>语言的</a:t>
            </a:r>
            <a:r>
              <a:rPr lang="en-US" altLang="zh-CN" dirty="0"/>
              <a:t>HTTPS</a:t>
            </a:r>
            <a:r>
              <a:rPr lang="zh-CN" altLang="en-US" dirty="0"/>
              <a:t>服务器例子</a:t>
            </a:r>
            <a:endParaRPr lang="zh-CN" altLang="en-US" dirty="0"/>
          </a:p>
          <a:p>
            <a:r>
              <a:rPr lang="en-US" altLang="zh-CN" dirty="0"/>
              <a:t>index.html			# HTML</a:t>
            </a:r>
            <a:r>
              <a:rPr lang="zh-CN" altLang="en-US" dirty="0"/>
              <a:t>文件</a:t>
            </a:r>
            <a:endParaRPr lang="zh-CN" altLang="en-US" dirty="0"/>
          </a:p>
          <a:p>
            <a:r>
              <a:rPr lang="en-US" altLang="zh-CN" dirty="0"/>
              <a:t>keys				# </a:t>
            </a:r>
            <a:r>
              <a:rPr lang="zh-CN" altLang="en-US" dirty="0"/>
              <a:t>私钥和证书文件</a:t>
            </a:r>
            <a:endParaRPr lang="zh-CN" altLang="en-US" dirty="0"/>
          </a:p>
          <a:p>
            <a:r>
              <a:rPr lang="en-US" altLang="zh-CN" dirty="0"/>
              <a:t>Makefile			# </a:t>
            </a:r>
            <a:r>
              <a:rPr lang="zh-CN" altLang="en-US" dirty="0">
                <a:sym typeface="+mn-ea"/>
              </a:rPr>
              <a:t>不能修改</a:t>
            </a:r>
            <a:r>
              <a:rPr lang="zh-CN" altLang="en-US" dirty="0"/>
              <a:t>该文件</a:t>
            </a:r>
            <a:endParaRPr lang="zh-CN" altLang="en-US" dirty="0"/>
          </a:p>
          <a:p>
            <a:r>
              <a:rPr lang="en-US" altLang="zh-CN" dirty="0"/>
              <a:t>test				# </a:t>
            </a:r>
            <a:r>
              <a:rPr lang="zh-CN" altLang="en-US" dirty="0"/>
              <a:t>测试程序</a:t>
            </a:r>
            <a:endParaRPr lang="en-US" altLang="zh-CN" dirty="0"/>
          </a:p>
          <a:p>
            <a:r>
              <a:rPr lang="en-US" altLang="zh-CN" dirty="0"/>
              <a:t>topo.py			# Mininet</a:t>
            </a:r>
            <a:r>
              <a:rPr lang="zh-CN" altLang="en-US" dirty="0"/>
              <a:t>拓扑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dirty="0">
                <a:sym typeface="+mn-ea"/>
              </a:rPr>
              <a:t>O</a:t>
            </a:r>
            <a:r>
              <a:rPr lang="en-US" dirty="0">
                <a:sym typeface="+mn-ea"/>
              </a:rPr>
              <a:t>nline Judge(OJ)</a:t>
            </a:r>
            <a:r>
              <a:rPr lang="zh-CN" altLang="en-US" dirty="0">
                <a:sym typeface="+mn-ea"/>
              </a:rPr>
              <a:t>平台使用说明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dirty="0">
                <a:sym typeface="+mn-ea"/>
              </a:rPr>
              <a:t>基本操作</a:t>
            </a:r>
            <a:endParaRPr lang="zh-CN" altLang="en-US" dirty="0">
              <a:sym typeface="+mn-ea"/>
            </a:endParaRPr>
          </a:p>
          <a:p>
            <a:endParaRPr lang="zh-CN" altLang="en-US"/>
          </a:p>
          <a:p>
            <a:r>
              <a:rPr lang="zh-CN" altLang="en-US"/>
              <a:t>提交代码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39420" y="4091940"/>
            <a:ext cx="82219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>
                <a:solidFill>
                  <a:srgbClr val="FF0000"/>
                </a:solidFill>
              </a:rPr>
              <a:t>目前云系统异常，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正在排查问题，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OJ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平台暂不可用，等可用时微信群里通知大家</a:t>
            </a:r>
            <a:endParaRPr lang="zh-CN" altLang="en-US">
              <a:solidFill>
                <a:srgbClr val="FF0000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网站进入方法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zh-CN" altLang="en-US" sz="2000" dirty="0"/>
              <a:t>浏览器输入</a:t>
            </a:r>
            <a:r>
              <a:rPr lang="en-US" altLang="zh-CN" sz="2000" dirty="0"/>
              <a:t>http://157.0.19.2:10171</a:t>
            </a:r>
            <a:r>
              <a:rPr lang="zh-CN" altLang="en-US" sz="2000" dirty="0"/>
              <a:t>（暂无域名，</a:t>
            </a:r>
            <a:r>
              <a:rPr lang="zh-CN" altLang="en-US" sz="2000" b="1" dirty="0"/>
              <a:t>暂不支持</a:t>
            </a:r>
            <a:r>
              <a:rPr lang="en-US" altLang="zh-CN" sz="2000" b="1" dirty="0"/>
              <a:t>https</a:t>
            </a:r>
            <a:r>
              <a:rPr lang="zh-CN" altLang="en-US" sz="2000" dirty="0"/>
              <a:t>）</a:t>
            </a:r>
            <a:endParaRPr lang="en-US" altLang="zh-CN" sz="2000" dirty="0"/>
          </a:p>
          <a:p>
            <a:pPr>
              <a:lnSpc>
                <a:spcPct val="200000"/>
              </a:lnSpc>
            </a:pPr>
            <a:r>
              <a:rPr lang="zh-CN" altLang="en-US" sz="2000" dirty="0"/>
              <a:t>若访问失败则考虑是浏览器自动采用</a:t>
            </a:r>
            <a:r>
              <a:rPr lang="en-US" altLang="zh-CN" sz="2000" dirty="0"/>
              <a:t>https</a:t>
            </a:r>
            <a:r>
              <a:rPr lang="zh-CN" altLang="en-US" sz="2000" dirty="0"/>
              <a:t>协议，此时采用</a:t>
            </a:r>
            <a:r>
              <a:rPr lang="en-US" altLang="zh-CN" sz="2000" dirty="0"/>
              <a:t>http</a:t>
            </a:r>
            <a:r>
              <a:rPr lang="zh-CN" altLang="en-US" sz="2000" dirty="0"/>
              <a:t>访问即可，登录后界面如下页图所示：</a:t>
            </a:r>
            <a:endParaRPr lang="zh-CN" altLang="en-US" sz="20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56080" y="3470910"/>
            <a:ext cx="5732145" cy="312928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注意事项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初始用户名：学号；初始密码：</a:t>
            </a:r>
            <a:r>
              <a:rPr lang="en-US" altLang="zh-CN" dirty="0" err="1"/>
              <a:t>ucas</a:t>
            </a:r>
            <a:endParaRPr lang="en-US" altLang="zh-CN" dirty="0"/>
          </a:p>
          <a:p>
            <a:r>
              <a:rPr lang="zh-CN" altLang="en-US" dirty="0"/>
              <a:t>为安全考虑，登录后请尽快修改密码，修改方式如下图所示</a:t>
            </a:r>
            <a:endParaRPr lang="en-US" altLang="zh-CN" dirty="0"/>
          </a:p>
          <a:p>
            <a:r>
              <a:rPr lang="zh-CN" altLang="en-US" dirty="0"/>
              <a:t>如果忘记密码可以联系</a:t>
            </a:r>
            <a:r>
              <a:rPr lang="en-US" altLang="zh-CN" dirty="0"/>
              <a:t>OJ</a:t>
            </a:r>
            <a:r>
              <a:rPr lang="zh-CN" altLang="en-US" dirty="0"/>
              <a:t>助教（</a:t>
            </a:r>
            <a:r>
              <a:rPr lang="en-US" altLang="zh-CN" dirty="0"/>
              <a:t>@</a:t>
            </a:r>
            <a:r>
              <a:rPr lang="zh-CN" altLang="en-US" dirty="0"/>
              <a:t>杨景彬）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1224" y="4152857"/>
            <a:ext cx="7248088" cy="1707268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提交代码</a:t>
            </a:r>
            <a:r>
              <a:rPr lang="en-US" altLang="zh-CN" dirty="0"/>
              <a:t> - </a:t>
            </a:r>
            <a:r>
              <a:rPr lang="zh-CN" altLang="en-US" dirty="0"/>
              <a:t>选择实验类型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点击主页即可选择不同的实验进行提交</a:t>
            </a:r>
            <a:endParaRPr lang="zh-CN" altLang="en-US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3048" y="3073410"/>
            <a:ext cx="8100880" cy="196820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Socket</a:t>
            </a:r>
            <a:r>
              <a:rPr lang="zh-CN" altLang="en-US" dirty="0"/>
              <a:t>调用流程</a:t>
            </a:r>
            <a:endParaRPr lang="zh-CN" altLang="en-US" dirty="0"/>
          </a:p>
        </p:txBody>
      </p:sp>
      <p:grpSp>
        <p:nvGrpSpPr>
          <p:cNvPr id="5" name="Group 65"/>
          <p:cNvGrpSpPr/>
          <p:nvPr/>
        </p:nvGrpSpPr>
        <p:grpSpPr>
          <a:xfrm>
            <a:off x="838200" y="1470757"/>
            <a:ext cx="7467600" cy="5078313"/>
            <a:chOff x="762000" y="1447800"/>
            <a:chExt cx="7467600" cy="5078313"/>
          </a:xfrm>
        </p:grpSpPr>
        <p:sp>
          <p:nvSpPr>
            <p:cNvPr id="6" name="TextBox 16"/>
            <p:cNvSpPr txBox="1"/>
            <p:nvPr/>
          </p:nvSpPr>
          <p:spPr>
            <a:xfrm>
              <a:off x="4724400" y="1447800"/>
              <a:ext cx="3505200" cy="5078313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latin typeface="+mj-lt"/>
                  <a:cs typeface="Courier New" panose="02070309020205020404" pitchFamily="49" charset="0"/>
                </a:rPr>
                <a:t>Passive</a:t>
              </a:r>
              <a:endParaRPr lang="en-US" dirty="0">
                <a:latin typeface="+mj-lt"/>
                <a:cs typeface="Courier New" panose="02070309020205020404" pitchFamily="49" charset="0"/>
              </a:endParaRPr>
            </a:p>
            <a:p>
              <a:endParaRPr lang="en-US" dirty="0">
                <a:latin typeface="+mj-lt"/>
                <a:cs typeface="Courier New" panose="02070309020205020404" pitchFamily="49" charset="0"/>
              </a:endParaRPr>
            </a:p>
            <a:p>
              <a:endParaRPr lang="en-US" dirty="0">
                <a:latin typeface="+mj-lt"/>
                <a:cs typeface="Courier New" panose="02070309020205020404" pitchFamily="49" charset="0"/>
              </a:endParaRPr>
            </a:p>
            <a:p>
              <a:endParaRPr lang="en-US" dirty="0">
                <a:latin typeface="+mj-lt"/>
                <a:cs typeface="Courier New" panose="02070309020205020404" pitchFamily="49" charset="0"/>
              </a:endParaRPr>
            </a:p>
            <a:p>
              <a:endParaRPr lang="en-US" dirty="0">
                <a:latin typeface="+mj-lt"/>
                <a:cs typeface="Courier New" panose="02070309020205020404" pitchFamily="49" charset="0"/>
              </a:endParaRPr>
            </a:p>
            <a:p>
              <a:endParaRPr lang="en-US" dirty="0">
                <a:latin typeface="+mj-lt"/>
                <a:cs typeface="Courier New" panose="02070309020205020404" pitchFamily="49" charset="0"/>
              </a:endParaRPr>
            </a:p>
            <a:p>
              <a:endParaRPr lang="en-US" dirty="0">
                <a:latin typeface="+mj-lt"/>
                <a:cs typeface="Courier New" panose="02070309020205020404" pitchFamily="49" charset="0"/>
              </a:endParaRPr>
            </a:p>
            <a:p>
              <a:endParaRPr lang="en-US" dirty="0">
                <a:latin typeface="+mj-lt"/>
                <a:cs typeface="Courier New" panose="02070309020205020404" pitchFamily="49" charset="0"/>
              </a:endParaRPr>
            </a:p>
            <a:p>
              <a:endParaRPr lang="en-US" dirty="0">
                <a:latin typeface="+mj-lt"/>
                <a:cs typeface="Courier New" panose="02070309020205020404" pitchFamily="49" charset="0"/>
              </a:endParaRPr>
            </a:p>
            <a:p>
              <a:endParaRPr lang="en-US" dirty="0">
                <a:latin typeface="+mj-lt"/>
                <a:cs typeface="Courier New" panose="02070309020205020404" pitchFamily="49" charset="0"/>
              </a:endParaRPr>
            </a:p>
            <a:p>
              <a:endParaRPr lang="en-US" dirty="0">
                <a:latin typeface="+mj-lt"/>
                <a:cs typeface="Courier New" panose="02070309020205020404" pitchFamily="49" charset="0"/>
              </a:endParaRPr>
            </a:p>
            <a:p>
              <a:endParaRPr lang="en-US" dirty="0">
                <a:latin typeface="+mj-lt"/>
                <a:cs typeface="Courier New" panose="02070309020205020404" pitchFamily="49" charset="0"/>
              </a:endParaRPr>
            </a:p>
            <a:p>
              <a:endParaRPr lang="en-US" dirty="0">
                <a:latin typeface="+mj-lt"/>
                <a:cs typeface="Courier New" panose="02070309020205020404" pitchFamily="49" charset="0"/>
              </a:endParaRPr>
            </a:p>
            <a:p>
              <a:endParaRPr lang="en-US" dirty="0">
                <a:latin typeface="+mj-lt"/>
                <a:cs typeface="Courier New" panose="02070309020205020404" pitchFamily="49" charset="0"/>
              </a:endParaRPr>
            </a:p>
            <a:p>
              <a:endParaRPr lang="en-US" dirty="0">
                <a:latin typeface="+mj-lt"/>
                <a:cs typeface="Courier New" panose="02070309020205020404" pitchFamily="49" charset="0"/>
              </a:endParaRPr>
            </a:p>
            <a:p>
              <a:endParaRPr lang="en-US" dirty="0">
                <a:latin typeface="+mj-lt"/>
                <a:cs typeface="Courier New" panose="02070309020205020404" pitchFamily="49" charset="0"/>
              </a:endParaRPr>
            </a:p>
            <a:p>
              <a:endParaRPr lang="en-US" dirty="0">
                <a:latin typeface="+mj-lt"/>
                <a:cs typeface="Courier New" panose="02070309020205020404" pitchFamily="49" charset="0"/>
              </a:endParaRPr>
            </a:p>
            <a:p>
              <a:endParaRPr lang="en-US" dirty="0">
                <a:latin typeface="+mj-lt"/>
                <a:cs typeface="Courier New" panose="02070309020205020404" pitchFamily="49" charset="0"/>
              </a:endParaRPr>
            </a:p>
          </p:txBody>
        </p:sp>
        <p:sp>
          <p:nvSpPr>
            <p:cNvPr id="7" name="TextBox 15"/>
            <p:cNvSpPr txBox="1"/>
            <p:nvPr/>
          </p:nvSpPr>
          <p:spPr>
            <a:xfrm>
              <a:off x="762000" y="1447800"/>
              <a:ext cx="3352800" cy="5078313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latin typeface="+mj-lt"/>
                  <a:cs typeface="Courier New" panose="02070309020205020404" pitchFamily="49" charset="0"/>
                </a:rPr>
                <a:t>Active</a:t>
              </a:r>
              <a:endParaRPr lang="en-US" dirty="0">
                <a:latin typeface="+mj-lt"/>
                <a:cs typeface="Courier New" panose="02070309020205020404" pitchFamily="49" charset="0"/>
              </a:endParaRPr>
            </a:p>
            <a:p>
              <a:endParaRPr lang="en-US" dirty="0">
                <a:latin typeface="+mj-lt"/>
                <a:cs typeface="Courier New" panose="02070309020205020404" pitchFamily="49" charset="0"/>
              </a:endParaRPr>
            </a:p>
            <a:p>
              <a:endParaRPr lang="en-US" dirty="0">
                <a:latin typeface="+mj-lt"/>
                <a:cs typeface="Courier New" panose="02070309020205020404" pitchFamily="49" charset="0"/>
              </a:endParaRPr>
            </a:p>
            <a:p>
              <a:endParaRPr lang="en-US" dirty="0">
                <a:latin typeface="+mj-lt"/>
                <a:cs typeface="Courier New" panose="02070309020205020404" pitchFamily="49" charset="0"/>
              </a:endParaRPr>
            </a:p>
            <a:p>
              <a:endParaRPr lang="en-US" dirty="0">
                <a:latin typeface="+mj-lt"/>
                <a:cs typeface="Courier New" panose="02070309020205020404" pitchFamily="49" charset="0"/>
              </a:endParaRPr>
            </a:p>
            <a:p>
              <a:endParaRPr lang="en-US" dirty="0">
                <a:latin typeface="+mj-lt"/>
                <a:cs typeface="Courier New" panose="02070309020205020404" pitchFamily="49" charset="0"/>
              </a:endParaRPr>
            </a:p>
            <a:p>
              <a:endParaRPr lang="en-US" dirty="0">
                <a:latin typeface="+mj-lt"/>
                <a:cs typeface="Courier New" panose="02070309020205020404" pitchFamily="49" charset="0"/>
              </a:endParaRPr>
            </a:p>
            <a:p>
              <a:endParaRPr lang="en-US" dirty="0">
                <a:latin typeface="+mj-lt"/>
                <a:cs typeface="Courier New" panose="02070309020205020404" pitchFamily="49" charset="0"/>
              </a:endParaRPr>
            </a:p>
            <a:p>
              <a:endParaRPr lang="en-US" dirty="0">
                <a:latin typeface="+mj-lt"/>
                <a:cs typeface="Courier New" panose="02070309020205020404" pitchFamily="49" charset="0"/>
              </a:endParaRPr>
            </a:p>
            <a:p>
              <a:endParaRPr lang="en-US" dirty="0">
                <a:latin typeface="+mj-lt"/>
                <a:cs typeface="Courier New" panose="02070309020205020404" pitchFamily="49" charset="0"/>
              </a:endParaRPr>
            </a:p>
            <a:p>
              <a:endParaRPr lang="en-US" dirty="0">
                <a:latin typeface="+mj-lt"/>
                <a:cs typeface="Courier New" panose="02070309020205020404" pitchFamily="49" charset="0"/>
              </a:endParaRPr>
            </a:p>
            <a:p>
              <a:endParaRPr lang="en-US" dirty="0">
                <a:latin typeface="+mj-lt"/>
                <a:cs typeface="Courier New" panose="02070309020205020404" pitchFamily="49" charset="0"/>
              </a:endParaRPr>
            </a:p>
            <a:p>
              <a:endParaRPr lang="en-US" dirty="0">
                <a:latin typeface="+mj-lt"/>
                <a:cs typeface="Courier New" panose="02070309020205020404" pitchFamily="49" charset="0"/>
              </a:endParaRPr>
            </a:p>
            <a:p>
              <a:endParaRPr lang="en-US" dirty="0">
                <a:latin typeface="+mj-lt"/>
                <a:cs typeface="Courier New" panose="02070309020205020404" pitchFamily="49" charset="0"/>
              </a:endParaRPr>
            </a:p>
            <a:p>
              <a:endParaRPr lang="en-US" dirty="0">
                <a:latin typeface="+mj-lt"/>
                <a:cs typeface="Courier New" panose="02070309020205020404" pitchFamily="49" charset="0"/>
              </a:endParaRPr>
            </a:p>
            <a:p>
              <a:endParaRPr lang="en-US" dirty="0">
                <a:latin typeface="+mj-lt"/>
                <a:cs typeface="Courier New" panose="02070309020205020404" pitchFamily="49" charset="0"/>
              </a:endParaRPr>
            </a:p>
            <a:p>
              <a:endParaRPr lang="en-US" dirty="0">
                <a:latin typeface="+mj-lt"/>
                <a:cs typeface="Courier New" panose="02070309020205020404" pitchFamily="49" charset="0"/>
              </a:endParaRPr>
            </a:p>
            <a:p>
              <a:endParaRPr lang="en-US" dirty="0">
                <a:latin typeface="+mj-lt"/>
                <a:cs typeface="Courier New" panose="02070309020205020404" pitchFamily="49" charset="0"/>
              </a:endParaRPr>
            </a:p>
          </p:txBody>
        </p:sp>
        <p:sp>
          <p:nvSpPr>
            <p:cNvPr id="8" name="TextBox 2"/>
            <p:cNvSpPr txBox="1"/>
            <p:nvPr/>
          </p:nvSpPr>
          <p:spPr>
            <a:xfrm>
              <a:off x="1600200" y="1752600"/>
              <a:ext cx="1447800" cy="36933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socket()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" name="TextBox 3"/>
            <p:cNvSpPr txBox="1"/>
            <p:nvPr/>
          </p:nvSpPr>
          <p:spPr>
            <a:xfrm>
              <a:off x="1600200" y="3505200"/>
              <a:ext cx="1447800" cy="36933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connect()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TextBox 4"/>
            <p:cNvSpPr txBox="1"/>
            <p:nvPr/>
          </p:nvSpPr>
          <p:spPr>
            <a:xfrm>
              <a:off x="1600200" y="4191000"/>
              <a:ext cx="1447800" cy="36933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send()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" name="TextBox 5"/>
            <p:cNvSpPr txBox="1"/>
            <p:nvPr/>
          </p:nvSpPr>
          <p:spPr>
            <a:xfrm>
              <a:off x="1600200" y="4724400"/>
              <a:ext cx="1447800" cy="36933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recv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" name="TextBox 6"/>
            <p:cNvSpPr txBox="1"/>
            <p:nvPr/>
          </p:nvSpPr>
          <p:spPr>
            <a:xfrm>
              <a:off x="1600200" y="5257800"/>
              <a:ext cx="1447800" cy="36933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close()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3" name="TextBox 7"/>
            <p:cNvSpPr txBox="1"/>
            <p:nvPr/>
          </p:nvSpPr>
          <p:spPr>
            <a:xfrm>
              <a:off x="5715000" y="1752600"/>
              <a:ext cx="1447800" cy="36933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socket()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4" name="TextBox 8"/>
            <p:cNvSpPr txBox="1"/>
            <p:nvPr/>
          </p:nvSpPr>
          <p:spPr>
            <a:xfrm>
              <a:off x="5715000" y="2438400"/>
              <a:ext cx="1447800" cy="36933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bind()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" name="TextBox 9"/>
            <p:cNvSpPr txBox="1"/>
            <p:nvPr/>
          </p:nvSpPr>
          <p:spPr>
            <a:xfrm>
              <a:off x="5715000" y="2971800"/>
              <a:ext cx="1447800" cy="36933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listen()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" name="TextBox 10"/>
            <p:cNvSpPr txBox="1"/>
            <p:nvPr/>
          </p:nvSpPr>
          <p:spPr>
            <a:xfrm>
              <a:off x="5715000" y="3505200"/>
              <a:ext cx="1447800" cy="36933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accept()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7" name="TextBox 11"/>
            <p:cNvSpPr txBox="1"/>
            <p:nvPr/>
          </p:nvSpPr>
          <p:spPr>
            <a:xfrm>
              <a:off x="5715000" y="4724400"/>
              <a:ext cx="1447800" cy="36933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send()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" name="TextBox 12"/>
            <p:cNvSpPr txBox="1"/>
            <p:nvPr/>
          </p:nvSpPr>
          <p:spPr>
            <a:xfrm>
              <a:off x="5715000" y="4191000"/>
              <a:ext cx="1447800" cy="36933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recv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" name="TextBox 13"/>
            <p:cNvSpPr txBox="1"/>
            <p:nvPr/>
          </p:nvSpPr>
          <p:spPr>
            <a:xfrm>
              <a:off x="5715000" y="5943600"/>
              <a:ext cx="1447800" cy="36933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close()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" name="TextBox 14"/>
            <p:cNvSpPr txBox="1"/>
            <p:nvPr/>
          </p:nvSpPr>
          <p:spPr>
            <a:xfrm>
              <a:off x="5715000" y="5257800"/>
              <a:ext cx="1447800" cy="36933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recv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1" name="Straight Arrow Connector 18"/>
            <p:cNvCxnSpPr>
              <a:stCxn id="8" idx="2"/>
              <a:endCxn id="9" idx="0"/>
            </p:cNvCxnSpPr>
            <p:nvPr/>
          </p:nvCxnSpPr>
          <p:spPr>
            <a:xfrm rot="5400000">
              <a:off x="1632466" y="2813566"/>
              <a:ext cx="1383268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0"/>
            <p:cNvCxnSpPr>
              <a:stCxn id="9" idx="2"/>
              <a:endCxn id="10" idx="0"/>
            </p:cNvCxnSpPr>
            <p:nvPr/>
          </p:nvCxnSpPr>
          <p:spPr>
            <a:xfrm rot="5400000">
              <a:off x="2165866" y="4032766"/>
              <a:ext cx="316468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9" idx="3"/>
              <a:endCxn id="16" idx="1"/>
            </p:cNvCxnSpPr>
            <p:nvPr/>
          </p:nvCxnSpPr>
          <p:spPr>
            <a:xfrm>
              <a:off x="3048000" y="3689866"/>
              <a:ext cx="26670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4"/>
            <p:cNvCxnSpPr>
              <a:stCxn id="13" idx="2"/>
              <a:endCxn id="14" idx="0"/>
            </p:cNvCxnSpPr>
            <p:nvPr/>
          </p:nvCxnSpPr>
          <p:spPr>
            <a:xfrm rot="5400000">
              <a:off x="6280666" y="2280166"/>
              <a:ext cx="316468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6"/>
            <p:cNvCxnSpPr>
              <a:stCxn id="14" idx="2"/>
              <a:endCxn id="15" idx="0"/>
            </p:cNvCxnSpPr>
            <p:nvPr/>
          </p:nvCxnSpPr>
          <p:spPr>
            <a:xfrm rot="5400000">
              <a:off x="6356866" y="2889766"/>
              <a:ext cx="164068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8"/>
            <p:cNvCxnSpPr>
              <a:stCxn id="15" idx="2"/>
              <a:endCxn id="16" idx="0"/>
            </p:cNvCxnSpPr>
            <p:nvPr/>
          </p:nvCxnSpPr>
          <p:spPr>
            <a:xfrm rot="5400000">
              <a:off x="6356866" y="3423166"/>
              <a:ext cx="164068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30"/>
            <p:cNvCxnSpPr>
              <a:stCxn id="16" idx="2"/>
              <a:endCxn id="18" idx="0"/>
            </p:cNvCxnSpPr>
            <p:nvPr/>
          </p:nvCxnSpPr>
          <p:spPr>
            <a:xfrm rot="5400000">
              <a:off x="6280666" y="4032766"/>
              <a:ext cx="316468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32"/>
            <p:cNvCxnSpPr>
              <a:stCxn id="10" idx="3"/>
              <a:endCxn id="18" idx="1"/>
            </p:cNvCxnSpPr>
            <p:nvPr/>
          </p:nvCxnSpPr>
          <p:spPr>
            <a:xfrm>
              <a:off x="3048000" y="4375666"/>
              <a:ext cx="26670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34"/>
            <p:cNvCxnSpPr>
              <a:stCxn id="18" idx="2"/>
              <a:endCxn id="17" idx="0"/>
            </p:cNvCxnSpPr>
            <p:nvPr/>
          </p:nvCxnSpPr>
          <p:spPr>
            <a:xfrm rot="5400000">
              <a:off x="6356866" y="4642366"/>
              <a:ext cx="164068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36"/>
            <p:cNvCxnSpPr>
              <a:stCxn id="17" idx="1"/>
              <a:endCxn id="11" idx="3"/>
            </p:cNvCxnSpPr>
            <p:nvPr/>
          </p:nvCxnSpPr>
          <p:spPr>
            <a:xfrm rot="10800000">
              <a:off x="3048000" y="4909066"/>
              <a:ext cx="26670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8"/>
            <p:cNvCxnSpPr>
              <a:stCxn id="10" idx="2"/>
              <a:endCxn id="11" idx="0"/>
            </p:cNvCxnSpPr>
            <p:nvPr/>
          </p:nvCxnSpPr>
          <p:spPr>
            <a:xfrm rot="5400000">
              <a:off x="2242066" y="4642366"/>
              <a:ext cx="164068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Elbow Connector 40"/>
            <p:cNvCxnSpPr>
              <a:stCxn id="11" idx="1"/>
              <a:endCxn id="10" idx="1"/>
            </p:cNvCxnSpPr>
            <p:nvPr/>
          </p:nvCxnSpPr>
          <p:spPr>
            <a:xfrm rot="10800000">
              <a:off x="1600200" y="4375666"/>
              <a:ext cx="1588" cy="533400"/>
            </a:xfrm>
            <a:prstGeom prst="bentConnector3">
              <a:avLst>
                <a:gd name="adj1" fmla="val 14395466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Elbow Connector 44"/>
            <p:cNvCxnSpPr>
              <a:stCxn id="17" idx="3"/>
              <a:endCxn id="18" idx="3"/>
            </p:cNvCxnSpPr>
            <p:nvPr/>
          </p:nvCxnSpPr>
          <p:spPr>
            <a:xfrm flipV="1">
              <a:off x="7162800" y="4375666"/>
              <a:ext cx="1588" cy="533400"/>
            </a:xfrm>
            <a:prstGeom prst="bentConnector3">
              <a:avLst>
                <a:gd name="adj1" fmla="val 14395466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46"/>
            <p:cNvCxnSpPr>
              <a:stCxn id="11" idx="2"/>
              <a:endCxn id="12" idx="0"/>
            </p:cNvCxnSpPr>
            <p:nvPr/>
          </p:nvCxnSpPr>
          <p:spPr>
            <a:xfrm rot="5400000">
              <a:off x="2242066" y="5175766"/>
              <a:ext cx="164068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48"/>
            <p:cNvCxnSpPr>
              <a:stCxn id="12" idx="3"/>
              <a:endCxn id="20" idx="1"/>
            </p:cNvCxnSpPr>
            <p:nvPr/>
          </p:nvCxnSpPr>
          <p:spPr>
            <a:xfrm>
              <a:off x="3048000" y="5442466"/>
              <a:ext cx="26670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50"/>
            <p:cNvCxnSpPr>
              <a:stCxn id="20" idx="2"/>
              <a:endCxn id="19" idx="0"/>
            </p:cNvCxnSpPr>
            <p:nvPr/>
          </p:nvCxnSpPr>
          <p:spPr>
            <a:xfrm rot="5400000">
              <a:off x="6280666" y="5785366"/>
              <a:ext cx="316468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Elbow Connector 52"/>
            <p:cNvCxnSpPr>
              <a:stCxn id="19" idx="3"/>
              <a:endCxn id="16" idx="3"/>
            </p:cNvCxnSpPr>
            <p:nvPr/>
          </p:nvCxnSpPr>
          <p:spPr>
            <a:xfrm flipV="1">
              <a:off x="7162800" y="3689866"/>
              <a:ext cx="1588" cy="2438400"/>
            </a:xfrm>
            <a:prstGeom prst="bentConnector3">
              <a:avLst>
                <a:gd name="adj1" fmla="val 25363484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61"/>
            <p:cNvSpPr txBox="1"/>
            <p:nvPr/>
          </p:nvSpPr>
          <p:spPr>
            <a:xfrm>
              <a:off x="4876800" y="5257800"/>
              <a:ext cx="609600" cy="33855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dirty="0"/>
                <a:t>EOF</a:t>
              </a:r>
              <a:endParaRPr lang="en-US" sz="1600" dirty="0"/>
            </a:p>
          </p:txBody>
        </p:sp>
        <p:sp>
          <p:nvSpPr>
            <p:cNvPr id="40" name="TextBox 63"/>
            <p:cNvSpPr txBox="1"/>
            <p:nvPr/>
          </p:nvSpPr>
          <p:spPr>
            <a:xfrm>
              <a:off x="3352800" y="3505200"/>
              <a:ext cx="2057400" cy="33855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dirty="0"/>
                <a:t>Connection Request</a:t>
              </a:r>
              <a:endParaRPr lang="en-US" sz="1600" dirty="0"/>
            </a:p>
          </p:txBody>
        </p:sp>
        <p:sp>
          <p:nvSpPr>
            <p:cNvPr id="41" name="TextBox 64"/>
            <p:cNvSpPr txBox="1"/>
            <p:nvPr/>
          </p:nvSpPr>
          <p:spPr>
            <a:xfrm>
              <a:off x="3276600" y="4495800"/>
              <a:ext cx="2209800" cy="33855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600" dirty="0"/>
                <a:t>Data Transmission</a:t>
              </a:r>
              <a:endParaRPr lang="en-US" sz="1600" dirty="0"/>
            </a:p>
          </p:txBody>
        </p:sp>
      </p:grpSp>
      <p:sp>
        <p:nvSpPr>
          <p:cNvPr id="43" name="Rectangle 62"/>
          <p:cNvSpPr/>
          <p:nvPr/>
        </p:nvSpPr>
        <p:spPr>
          <a:xfrm>
            <a:off x="1143000" y="4137757"/>
            <a:ext cx="6705600" cy="1066800"/>
          </a:xfrm>
          <a:prstGeom prst="rect">
            <a:avLst/>
          </a:prstGeom>
          <a:solidFill>
            <a:schemeClr val="accent1">
              <a:tint val="100000"/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提交代码前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每次提交作业前请</a:t>
            </a:r>
            <a:r>
              <a:rPr lang="zh-CN" altLang="en-US" b="1" dirty="0"/>
              <a:t>务必</a:t>
            </a:r>
            <a:r>
              <a:rPr lang="zh-CN" altLang="en-US" dirty="0"/>
              <a:t>仔细阅读</a:t>
            </a:r>
            <a:r>
              <a:rPr lang="zh-CN" altLang="en-US" b="1" dirty="0"/>
              <a:t>左侧实验说明</a:t>
            </a:r>
            <a:endParaRPr lang="en-US" altLang="zh-CN" b="1" dirty="0"/>
          </a:p>
          <a:p>
            <a:r>
              <a:rPr lang="zh-CN" altLang="en-US" dirty="0"/>
              <a:t>暂时</a:t>
            </a:r>
            <a:r>
              <a:rPr lang="zh-CN" altLang="en-US" b="1" dirty="0"/>
              <a:t>只支持</a:t>
            </a:r>
            <a:r>
              <a:rPr lang="en-US" altLang="zh-CN" b="1" dirty="0"/>
              <a:t>zip</a:t>
            </a:r>
            <a:r>
              <a:rPr lang="zh-CN" altLang="en-US" dirty="0"/>
              <a:t>格式的文件，请勿多层嵌套</a:t>
            </a:r>
            <a:r>
              <a:rPr lang="en-US" altLang="zh-CN" dirty="0"/>
              <a:t>zip</a:t>
            </a:r>
            <a:endParaRPr lang="en-US" altLang="zh-CN" dirty="0"/>
          </a:p>
          <a:p>
            <a:pPr lvl="1"/>
            <a:r>
              <a:rPr lang="zh-CN" altLang="en-US" dirty="0"/>
              <a:t>打包内容包括：所有</a:t>
            </a:r>
            <a:r>
              <a:rPr lang="en-US" altLang="zh-CN" dirty="0"/>
              <a:t>C</a:t>
            </a:r>
            <a:r>
              <a:rPr lang="zh-CN" altLang="en-US" dirty="0"/>
              <a:t>文件，头文件（</a:t>
            </a:r>
            <a:r>
              <a:rPr lang="en-US" altLang="zh-CN" dirty="0"/>
              <a:t>include</a:t>
            </a:r>
            <a:r>
              <a:rPr lang="zh-CN" altLang="en-US" dirty="0"/>
              <a:t>文件夹，如果有），</a:t>
            </a:r>
            <a:r>
              <a:rPr lang="en-US" altLang="zh-CN" b="1" dirty="0">
                <a:solidFill>
                  <a:srgbClr val="FF0000"/>
                </a:solidFill>
              </a:rPr>
              <a:t>Makefile</a:t>
            </a:r>
            <a:r>
              <a:rPr lang="zh-CN" altLang="en-US" b="1" dirty="0">
                <a:solidFill>
                  <a:srgbClr val="FF0000"/>
                </a:solidFill>
              </a:rPr>
              <a:t>文件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5964" y="3700577"/>
            <a:ext cx="8149675" cy="2111618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提交代码时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zh-CN" altLang="en-US" dirty="0"/>
              <a:t>收到作业后，</a:t>
            </a:r>
            <a:r>
              <a:rPr lang="zh-CN" altLang="en-US" dirty="0">
                <a:sym typeface="+mn-ea"/>
              </a:rPr>
              <a:t>判题程序在特定文件夹解压</a:t>
            </a:r>
            <a:r>
              <a:rPr lang="en-US" altLang="zh-CN" dirty="0">
                <a:sym typeface="+mn-ea"/>
              </a:rPr>
              <a:t>zip</a:t>
            </a:r>
            <a:r>
              <a:rPr lang="zh-CN" altLang="en-US" dirty="0">
                <a:sym typeface="+mn-ea"/>
              </a:rPr>
              <a:t>文件，递归遍历寻找Makefile文件，其所在目录为工作目录</a:t>
            </a:r>
            <a:endParaRPr lang="zh-CN" altLang="en-US" dirty="0"/>
          </a:p>
          <a:p>
            <a:pPr>
              <a:lnSpc>
                <a:spcPct val="200000"/>
              </a:lnSpc>
            </a:pPr>
            <a:r>
              <a:rPr lang="zh-CN" altLang="en-US" dirty="0"/>
              <a:t>提交作业后会自动进行跳转到判题界面，显示正在判题中，此时说明文件已经成功提交至服务器</a:t>
            </a:r>
            <a:endParaRPr lang="zh-CN" altLang="en-US" dirty="0"/>
          </a:p>
          <a:p>
            <a:pPr>
              <a:lnSpc>
                <a:spcPct val="200000"/>
              </a:lnSpc>
            </a:pPr>
            <a:r>
              <a:rPr lang="zh-CN" altLang="en-US" dirty="0"/>
              <a:t>如果没有自动跳转，可能为网络问题，也可能上传文件过大导致（每次都会有文件大小限制），请</a:t>
            </a:r>
            <a:r>
              <a:rPr lang="zh-CN" altLang="en-US" b="1" dirty="0"/>
              <a:t>耐心等待</a:t>
            </a:r>
            <a:r>
              <a:rPr lang="zh-CN" altLang="en-US" dirty="0"/>
              <a:t>或者</a:t>
            </a:r>
            <a:r>
              <a:rPr lang="zh-CN" altLang="en-US" b="1" dirty="0"/>
              <a:t>刷新后再次尝试</a:t>
            </a:r>
            <a:endParaRPr lang="zh-CN" altLang="en-US" b="1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提交代码后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提交作业后显示正在判题中，可以自动刷新出判题结果，若长时间没有变更状态，可以尝试刷新页面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判题结果有三种，原因说明如下：</a:t>
            </a: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     </a:t>
            </a:r>
            <a:r>
              <a:rPr lang="zh-CN" altLang="en-US" dirty="0">
                <a:highlight>
                  <a:srgbClr val="FF0000"/>
                </a:highlight>
              </a:rPr>
              <a:t>执行错误</a:t>
            </a:r>
            <a:r>
              <a:rPr lang="zh-CN" altLang="en-US" dirty="0"/>
              <a:t>：文件中没有</a:t>
            </a:r>
            <a:r>
              <a:rPr lang="en-US" altLang="zh-CN" dirty="0" err="1"/>
              <a:t>Makefile</a:t>
            </a:r>
            <a:r>
              <a:rPr lang="zh-CN" altLang="en-US" dirty="0"/>
              <a:t>；文件格式错误；编译失败等</a:t>
            </a: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     </a:t>
            </a:r>
            <a:r>
              <a:rPr lang="zh-CN" altLang="en-US" dirty="0">
                <a:highlight>
                  <a:srgbClr val="FF0000"/>
                </a:highlight>
              </a:rPr>
              <a:t>解答错误</a:t>
            </a:r>
            <a:r>
              <a:rPr lang="zh-CN" altLang="en-US" dirty="0"/>
              <a:t>：顺利编译但是未能完全解答正确，未通过的在右侧说明</a:t>
            </a: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     </a:t>
            </a:r>
            <a:r>
              <a:rPr lang="zh-CN" altLang="en-US" dirty="0">
                <a:highlight>
                  <a:srgbClr val="008000"/>
                </a:highlight>
              </a:rPr>
              <a:t>通过</a:t>
            </a:r>
            <a:r>
              <a:rPr lang="zh-CN" altLang="en-US" dirty="0"/>
              <a:t>：        顺利完成测试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endParaRPr lang="en-US" altLang="zh-CN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504950"/>
            <a:ext cx="7886700" cy="3475355"/>
          </a:xfrm>
        </p:spPr>
        <p:txBody>
          <a:bodyPr/>
          <a:lstStyle/>
          <a:p>
            <a:r>
              <a:rPr lang="zh-CN" altLang="en-US" dirty="0"/>
              <a:t>个别实验运行时间较长，建议在本地运行通过之后再提交，如果和本地运行结果有差异请联系</a:t>
            </a:r>
            <a:r>
              <a:rPr lang="zh-CN" altLang="en-US" dirty="0">
                <a:sym typeface="+mn-ea"/>
              </a:rPr>
              <a:t>助教（</a:t>
            </a:r>
            <a:r>
              <a:rPr lang="en-US" altLang="zh-CN" dirty="0">
                <a:sym typeface="+mn-ea"/>
              </a:rPr>
              <a:t>@</a:t>
            </a:r>
            <a:r>
              <a:rPr lang="zh-CN" altLang="en-US" dirty="0">
                <a:sym typeface="+mn-ea"/>
              </a:rPr>
              <a:t>杨景彬）</a:t>
            </a:r>
            <a:endParaRPr lang="en-US" altLang="zh-CN" dirty="0"/>
          </a:p>
          <a:p>
            <a:endParaRPr lang="zh-CN" altLang="en-US" b="1" dirty="0"/>
          </a:p>
          <a:p>
            <a:r>
              <a:rPr lang="zh-CN" altLang="en-US" b="1" dirty="0"/>
              <a:t>系统只保留最后一次提交的作业（</a:t>
            </a:r>
            <a:r>
              <a:rPr lang="zh-CN" altLang="en-US" b="1" u="sng" dirty="0"/>
              <a:t>不论通过与否</a:t>
            </a:r>
            <a:r>
              <a:rPr lang="zh-CN" altLang="en-US" b="1" dirty="0"/>
              <a:t>）和其对应的运行结果，最后一次提交的结果在对应实验的“状态”页面显示</a:t>
            </a:r>
            <a:endParaRPr lang="zh-CN" altLang="en-US" b="1" dirty="0"/>
          </a:p>
          <a:p>
            <a:endParaRPr lang="en-US" altLang="zh-CN" b="1" dirty="0"/>
          </a:p>
          <a:p>
            <a:r>
              <a:rPr lang="zh-CN" altLang="en-US" dirty="0"/>
              <a:t>有任何问题可以联系助教（</a:t>
            </a:r>
            <a:r>
              <a:rPr lang="en-US" altLang="zh-CN" dirty="0"/>
              <a:t>@</a:t>
            </a:r>
            <a:r>
              <a:rPr lang="zh-CN" altLang="en-US" dirty="0"/>
              <a:t>杨景彬）</a:t>
            </a:r>
            <a:endParaRPr lang="zh-CN" altLang="en-US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一、建立</a:t>
            </a:r>
            <a:r>
              <a:rPr lang="en-US" altLang="zh-CN" dirty="0"/>
              <a:t>socket</a:t>
            </a:r>
            <a:r>
              <a:rPr lang="zh-CN" altLang="en-US" dirty="0"/>
              <a:t>文件描述符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dirty="0"/>
              <a:t>数据收发两端都需要建立</a:t>
            </a:r>
            <a:r>
              <a:rPr lang="en-US" altLang="zh-CN" dirty="0"/>
              <a:t>socket</a:t>
            </a:r>
            <a:r>
              <a:rPr lang="zh-CN" altLang="en-US" dirty="0"/>
              <a:t>文件描述符</a:t>
            </a:r>
            <a:endParaRPr lang="en-US" altLang="zh-CN" dirty="0"/>
          </a:p>
          <a:p>
            <a:pPr lvl="1">
              <a:lnSpc>
                <a:spcPct val="130000"/>
              </a:lnSpc>
            </a:pP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socket(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domain,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type,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protocol);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30000"/>
              </a:lnSpc>
            </a:pPr>
            <a:r>
              <a:rPr lang="en-US" altLang="zh-CN" dirty="0"/>
              <a:t> Domain:  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AF_INET</a:t>
            </a:r>
            <a:endParaRPr lang="en-US" altLang="zh-CN" dirty="0">
              <a:cs typeface="Courier New" panose="02070309020205020404" pitchFamily="49" charset="0"/>
            </a:endParaRPr>
          </a:p>
          <a:p>
            <a:pPr>
              <a:lnSpc>
                <a:spcPct val="130000"/>
              </a:lnSpc>
            </a:pPr>
            <a:r>
              <a:rPr lang="en-US" altLang="zh-CN" dirty="0"/>
              <a:t> Type</a:t>
            </a:r>
            <a:endParaRPr lang="en-US" altLang="zh-CN" dirty="0"/>
          </a:p>
          <a:p>
            <a:pPr lvl="1">
              <a:lnSpc>
                <a:spcPct val="130000"/>
              </a:lnSpc>
            </a:pPr>
            <a:r>
              <a:rPr lang="en-US" altLang="zh-CN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SOCK_STREAM </a:t>
            </a:r>
            <a:r>
              <a:rPr lang="en-US" altLang="zh-CN" dirty="0">
                <a:solidFill>
                  <a:srgbClr val="FF0000"/>
                </a:solidFill>
                <a:cs typeface="Courier New" panose="02070309020205020404" pitchFamily="49" charset="0"/>
              </a:rPr>
              <a:t>TCP</a:t>
            </a:r>
            <a:endParaRPr lang="en-US" altLang="zh-CN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lnSpc>
                <a:spcPct val="130000"/>
              </a:lnSpc>
            </a:pP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SOCK_DGRAM </a:t>
            </a:r>
            <a:r>
              <a:rPr lang="en-US" altLang="zh-CN" dirty="0">
                <a:cs typeface="Courier New" panose="02070309020205020404" pitchFamily="49" charset="0"/>
              </a:rPr>
              <a:t>UDP</a:t>
            </a:r>
            <a:endParaRPr lang="en-US" altLang="zh-CN" dirty="0">
              <a:cs typeface="Courier New" panose="02070309020205020404" pitchFamily="49" charset="0"/>
            </a:endParaRPr>
          </a:p>
          <a:p>
            <a:pPr>
              <a:lnSpc>
                <a:spcPct val="130000"/>
              </a:lnSpc>
            </a:pPr>
            <a:r>
              <a:rPr lang="en-US" altLang="zh-CN" dirty="0">
                <a:cs typeface="Courier New" panose="02070309020205020404" pitchFamily="49" charset="0"/>
              </a:rPr>
              <a:t>Protocol: 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30000"/>
              </a:lnSpc>
            </a:pP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返回值</a:t>
            </a:r>
            <a:r>
              <a:rPr lang="en-US" altLang="zh-CN" dirty="0">
                <a:latin typeface="+mj-lt"/>
                <a:cs typeface="Courier New" panose="02070309020205020404" pitchFamily="49" charset="0"/>
              </a:rPr>
              <a:t>: socket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文件描述符</a:t>
            </a:r>
            <a:endParaRPr lang="zh-CN" altLang="en-US" dirty="0"/>
          </a:p>
        </p:txBody>
      </p:sp>
      <p:sp>
        <p:nvSpPr>
          <p:cNvPr id="5" name="TextBox 5"/>
          <p:cNvSpPr txBox="1"/>
          <p:nvPr/>
        </p:nvSpPr>
        <p:spPr>
          <a:xfrm>
            <a:off x="1028700" y="5778507"/>
            <a:ext cx="7086600" cy="40011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sockfd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socket(AF_INET, SOCK_STREAM, 0);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199" y="457200"/>
            <a:ext cx="8579555" cy="811560"/>
          </a:xfrm>
        </p:spPr>
        <p:txBody>
          <a:bodyPr/>
          <a:lstStyle/>
          <a:p>
            <a:r>
              <a:rPr lang="zh-CN" altLang="en-US" dirty="0"/>
              <a:t>二、将</a:t>
            </a:r>
            <a:r>
              <a:rPr lang="en-US" altLang="zh-CN" dirty="0"/>
              <a:t>socket</a:t>
            </a:r>
            <a:r>
              <a:rPr lang="zh-CN" altLang="en-US" dirty="0"/>
              <a:t>文件描述符与监听地址绑定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只需要被动建立连接一方进行绑定（</a:t>
            </a:r>
            <a:r>
              <a:rPr lang="en-US" altLang="zh-CN" dirty="0"/>
              <a:t>bind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bind(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sockfd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struct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sockaddr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			*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socklen_t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addrlen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000" dirty="0" err="1">
                <a:cs typeface="Courier New" panose="02070309020205020404" pitchFamily="49" charset="0"/>
              </a:rPr>
              <a:t>sockfd</a:t>
            </a:r>
            <a:r>
              <a:rPr lang="en-US" altLang="zh-CN" sz="2000" dirty="0">
                <a:cs typeface="Courier New" panose="02070309020205020404" pitchFamily="49" charset="0"/>
              </a:rPr>
              <a:t>: Socket</a:t>
            </a:r>
            <a:r>
              <a:rPr lang="zh-CN" altLang="en-US" sz="2000" dirty="0">
                <a:cs typeface="Courier New" panose="02070309020205020404" pitchFamily="49" charset="0"/>
              </a:rPr>
              <a:t>文件描述符</a:t>
            </a:r>
            <a:endParaRPr lang="en-US" altLang="zh-CN" sz="2000" dirty="0">
              <a:cs typeface="Courier New" panose="02070309020205020404" pitchFamily="49" charset="0"/>
            </a:endParaRPr>
          </a:p>
          <a:p>
            <a:r>
              <a:rPr lang="en-US" altLang="zh-CN" sz="2000" dirty="0" err="1">
                <a:cs typeface="Courier New" panose="02070309020205020404" pitchFamily="49" charset="0"/>
              </a:rPr>
              <a:t>addr</a:t>
            </a:r>
            <a:r>
              <a:rPr lang="en-US" altLang="zh-CN" sz="2000" dirty="0">
                <a:cs typeface="Courier New" panose="02070309020205020404" pitchFamily="49" charset="0"/>
              </a:rPr>
              <a:t>: </a:t>
            </a:r>
            <a:r>
              <a:rPr lang="zh-CN" altLang="en-US" sz="2000" dirty="0">
                <a:cs typeface="Courier New" panose="02070309020205020404" pitchFamily="49" charset="0"/>
              </a:rPr>
              <a:t>需要绑定的地址和端口</a:t>
            </a:r>
            <a:endParaRPr lang="en-US" altLang="zh-CN" sz="2000" dirty="0">
              <a:cs typeface="Courier New" panose="02070309020205020404" pitchFamily="49" charset="0"/>
            </a:endParaRPr>
          </a:p>
          <a:p>
            <a:r>
              <a:rPr lang="en-US" altLang="zh-CN" sz="2000" dirty="0" err="1">
                <a:cs typeface="Courier New" panose="02070309020205020404" pitchFamily="49" charset="0"/>
              </a:rPr>
              <a:t>addrlen</a:t>
            </a:r>
            <a:r>
              <a:rPr lang="en-US" altLang="zh-CN" sz="2000" dirty="0">
                <a:cs typeface="Courier New" panose="02070309020205020404" pitchFamily="49" charset="0"/>
              </a:rPr>
              <a:t>: </a:t>
            </a:r>
            <a:r>
              <a:rPr lang="zh-CN" altLang="en-US" sz="2000" dirty="0">
                <a:cs typeface="Courier New" panose="02070309020205020404" pitchFamily="49" charset="0"/>
              </a:rPr>
              <a:t>地址和端口数据结构的长度</a:t>
            </a:r>
            <a:endParaRPr lang="zh-CN" altLang="en-US" sz="2000" dirty="0"/>
          </a:p>
        </p:txBody>
      </p:sp>
      <p:sp>
        <p:nvSpPr>
          <p:cNvPr id="5" name="TextBox 3"/>
          <p:cNvSpPr txBox="1"/>
          <p:nvPr/>
        </p:nvSpPr>
        <p:spPr>
          <a:xfrm>
            <a:off x="107295" y="4536164"/>
            <a:ext cx="8971383" cy="193802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sockaddr_in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server;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server.sin_family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AF_INET;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server.sin_addr.s_addr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INADDR_ANY;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server.sin_port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htons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(80);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bind(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sockfd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(struct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sockaddr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*)&amp;server,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(server));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三、进行监听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只在被动建立连接一方进行监听，等待新的连接请求</a:t>
            </a:r>
            <a:endParaRPr lang="en-US" altLang="zh-CN" dirty="0"/>
          </a:p>
          <a:p>
            <a:pPr lvl="1"/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listen(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sockfd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backlog)</a:t>
            </a:r>
            <a:endParaRPr lang="en-US" altLang="zh-CN" dirty="0"/>
          </a:p>
          <a:p>
            <a:r>
              <a:rPr lang="en-US" altLang="zh-CN" dirty="0" err="1"/>
              <a:t>sockfd</a:t>
            </a:r>
            <a:r>
              <a:rPr lang="en-US" altLang="zh-CN" dirty="0"/>
              <a:t>: </a:t>
            </a:r>
            <a:r>
              <a:rPr lang="zh-CN" altLang="en-US" dirty="0"/>
              <a:t>之前建立的</a:t>
            </a:r>
            <a:r>
              <a:rPr lang="en-US" altLang="zh-CN" dirty="0"/>
              <a:t>socket</a:t>
            </a:r>
            <a:r>
              <a:rPr lang="zh-CN" altLang="en-US" dirty="0"/>
              <a:t>文件描述符</a:t>
            </a:r>
            <a:endParaRPr lang="en-US" altLang="zh-CN" dirty="0"/>
          </a:p>
          <a:p>
            <a:r>
              <a:rPr lang="en-US" altLang="zh-CN" dirty="0"/>
              <a:t>backlog: </a:t>
            </a:r>
            <a:r>
              <a:rPr lang="zh-CN" altLang="en-US" dirty="0"/>
              <a:t>可以理解为待处理请求的最大数目</a:t>
            </a:r>
            <a:endParaRPr lang="zh-CN" altLang="en-US" dirty="0"/>
          </a:p>
        </p:txBody>
      </p:sp>
      <p:sp>
        <p:nvSpPr>
          <p:cNvPr id="5" name="TextBox 3"/>
          <p:cNvSpPr txBox="1"/>
          <p:nvPr/>
        </p:nvSpPr>
        <p:spPr>
          <a:xfrm>
            <a:off x="1084317" y="4538524"/>
            <a:ext cx="6506135" cy="40011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listen(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sockfd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128);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四、接受连接请求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被动建立连接一方需要显式的接受连接请求</a:t>
            </a:r>
            <a:endParaRPr lang="en-US" altLang="zh-CN" dirty="0"/>
          </a:p>
          <a:p>
            <a:pPr lvl="1"/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accept(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sockfd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sockaddr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, 		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socklen_t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addrlen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000" dirty="0" err="1">
                <a:cs typeface="Courier New" panose="02070309020205020404" pitchFamily="49" charset="0"/>
              </a:rPr>
              <a:t>sockfd</a:t>
            </a:r>
            <a:r>
              <a:rPr lang="en-US" altLang="zh-CN" sz="2000" dirty="0">
                <a:cs typeface="Courier New" panose="02070309020205020404" pitchFamily="49" charset="0"/>
              </a:rPr>
              <a:t>: </a:t>
            </a:r>
            <a:r>
              <a:rPr lang="zh-CN" altLang="en-US" sz="2000" dirty="0">
                <a:cs typeface="Courier New" panose="02070309020205020404" pitchFamily="49" charset="0"/>
              </a:rPr>
              <a:t>之前建立的</a:t>
            </a:r>
            <a:r>
              <a:rPr lang="en-US" altLang="zh-CN" sz="2000" dirty="0">
                <a:cs typeface="Courier New" panose="02070309020205020404" pitchFamily="49" charset="0"/>
              </a:rPr>
              <a:t>socket</a:t>
            </a:r>
            <a:r>
              <a:rPr lang="zh-CN" altLang="en-US" sz="2000" dirty="0">
                <a:cs typeface="Courier New" panose="02070309020205020404" pitchFamily="49" charset="0"/>
              </a:rPr>
              <a:t>文件描述符</a:t>
            </a:r>
            <a:endParaRPr lang="en-US" altLang="zh-CN" sz="2000" dirty="0">
              <a:cs typeface="Courier New" panose="02070309020205020404" pitchFamily="49" charset="0"/>
            </a:endParaRPr>
          </a:p>
          <a:p>
            <a:r>
              <a:rPr lang="en-US" altLang="zh-CN" sz="2000" dirty="0" err="1">
                <a:cs typeface="Courier New" panose="02070309020205020404" pitchFamily="49" charset="0"/>
              </a:rPr>
              <a:t>addr</a:t>
            </a:r>
            <a:r>
              <a:rPr lang="en-US" altLang="zh-CN" sz="2000" dirty="0">
                <a:cs typeface="Courier New" panose="02070309020205020404" pitchFamily="49" charset="0"/>
              </a:rPr>
              <a:t>: </a:t>
            </a:r>
            <a:r>
              <a:rPr lang="zh-CN" altLang="en-US" sz="2000" dirty="0">
                <a:cs typeface="Courier New" panose="02070309020205020404" pitchFamily="49" charset="0"/>
              </a:rPr>
              <a:t>用于存储对端网络地址的数据结构</a:t>
            </a:r>
            <a:endParaRPr lang="en-US" altLang="zh-CN" sz="2000" dirty="0">
              <a:cs typeface="Courier New" panose="02070309020205020404" pitchFamily="49" charset="0"/>
            </a:endParaRPr>
          </a:p>
          <a:p>
            <a:r>
              <a:rPr lang="en-US" altLang="zh-CN" sz="2000" dirty="0" err="1">
                <a:cs typeface="Courier New" panose="02070309020205020404" pitchFamily="49" charset="0"/>
              </a:rPr>
              <a:t>addrlen</a:t>
            </a:r>
            <a:r>
              <a:rPr lang="en-US" altLang="zh-CN" sz="2000" dirty="0">
                <a:cs typeface="Courier New" panose="02070309020205020404" pitchFamily="49" charset="0"/>
              </a:rPr>
              <a:t>: </a:t>
            </a:r>
            <a:r>
              <a:rPr lang="zh-CN" altLang="en-US" sz="2000" dirty="0">
                <a:cs typeface="Courier New" panose="02070309020205020404" pitchFamily="49" charset="0"/>
              </a:rPr>
              <a:t>指定</a:t>
            </a:r>
            <a:r>
              <a:rPr lang="en-US" altLang="zh-CN" sz="2000" dirty="0" err="1">
                <a:cs typeface="Courier New" panose="02070309020205020404" pitchFamily="49" charset="0"/>
              </a:rPr>
              <a:t>addr</a:t>
            </a:r>
            <a:r>
              <a:rPr lang="zh-CN" altLang="en-US" sz="2000" dirty="0">
                <a:cs typeface="Courier New" panose="02070309020205020404" pitchFamily="49" charset="0"/>
              </a:rPr>
              <a:t>大小</a:t>
            </a:r>
            <a:endParaRPr lang="en-US" altLang="zh-CN" sz="2000" dirty="0">
              <a:cs typeface="Courier New" panose="02070309020205020404" pitchFamily="49" charset="0"/>
            </a:endParaRPr>
          </a:p>
          <a:p>
            <a:r>
              <a:rPr lang="zh-CN" altLang="en-US" sz="2000" dirty="0">
                <a:cs typeface="Courier New" panose="02070309020205020404" pitchFamily="49" charset="0"/>
              </a:rPr>
              <a:t>返回值为该连接对应的文件描述符，以后收发数据都使用该文件描述符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5" name="TextBox 3"/>
          <p:cNvSpPr txBox="1"/>
          <p:nvPr/>
        </p:nvSpPr>
        <p:spPr>
          <a:xfrm>
            <a:off x="723900" y="5447613"/>
            <a:ext cx="7696200" cy="70788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csock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accept(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sockfd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sockaddr_in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*) 			&amp;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caddr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&amp;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clen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五、申请建立连接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连接的另一方需要主动建立连接</a:t>
            </a:r>
            <a:endParaRPr lang="en-US" altLang="zh-CN" dirty="0"/>
          </a:p>
          <a:p>
            <a:pPr lvl="1"/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connect(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sockfd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struct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sockaddr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socklen_t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addrlen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>
              <a:buClr>
                <a:srgbClr val="00007D"/>
              </a:buClr>
            </a:pPr>
            <a:r>
              <a:rPr lang="en-US" altLang="zh-CN" sz="2000" dirty="0" err="1">
                <a:solidFill>
                  <a:srgbClr val="000000"/>
                </a:solidFill>
                <a:cs typeface="Courier New" panose="02070309020205020404" pitchFamily="49" charset="0"/>
              </a:rPr>
              <a:t>sockfd</a:t>
            </a:r>
            <a:r>
              <a:rPr lang="en-US" altLang="zh-CN" sz="2000" dirty="0">
                <a:solidFill>
                  <a:srgbClr val="000000"/>
                </a:solidFill>
                <a:cs typeface="Courier New" panose="02070309020205020404" pitchFamily="49" charset="0"/>
              </a:rPr>
              <a:t>: </a:t>
            </a:r>
            <a:r>
              <a:rPr lang="zh-CN" altLang="en-US" sz="2000" dirty="0">
                <a:solidFill>
                  <a:srgbClr val="000000"/>
                </a:solidFill>
                <a:cs typeface="Courier New" panose="02070309020205020404" pitchFamily="49" charset="0"/>
              </a:rPr>
              <a:t>之前建立的</a:t>
            </a:r>
            <a:r>
              <a:rPr lang="en-US" altLang="zh-CN" sz="2000" dirty="0">
                <a:solidFill>
                  <a:srgbClr val="000000"/>
                </a:solidFill>
                <a:cs typeface="Courier New" panose="02070309020205020404" pitchFamily="49" charset="0"/>
              </a:rPr>
              <a:t>socket</a:t>
            </a:r>
            <a:r>
              <a:rPr lang="zh-CN" altLang="en-US" sz="2000" dirty="0">
                <a:solidFill>
                  <a:srgbClr val="000000"/>
                </a:solidFill>
                <a:cs typeface="Courier New" panose="02070309020205020404" pitchFamily="49" charset="0"/>
              </a:rPr>
              <a:t>文件描述符</a:t>
            </a:r>
            <a:endParaRPr lang="en-US" altLang="zh-CN" sz="2000" dirty="0">
              <a:solidFill>
                <a:srgbClr val="000000"/>
              </a:solidFill>
              <a:cs typeface="Courier New" panose="02070309020205020404" pitchFamily="49" charset="0"/>
            </a:endParaRPr>
          </a:p>
          <a:p>
            <a:pPr lvl="0">
              <a:buClr>
                <a:srgbClr val="00007D"/>
              </a:buClr>
            </a:pPr>
            <a:r>
              <a:rPr lang="en-US" altLang="zh-CN" sz="2000" dirty="0" err="1">
                <a:solidFill>
                  <a:srgbClr val="000000"/>
                </a:solidFill>
                <a:cs typeface="Courier New" panose="02070309020205020404" pitchFamily="49" charset="0"/>
              </a:rPr>
              <a:t>addr</a:t>
            </a:r>
            <a:r>
              <a:rPr lang="en-US" altLang="zh-CN" sz="2000" dirty="0">
                <a:solidFill>
                  <a:srgbClr val="000000"/>
                </a:solidFill>
                <a:cs typeface="Courier New" panose="02070309020205020404" pitchFamily="49" charset="0"/>
              </a:rPr>
              <a:t>: </a:t>
            </a:r>
            <a:r>
              <a:rPr lang="zh-CN" altLang="en-US" sz="2000" dirty="0">
                <a:solidFill>
                  <a:srgbClr val="000000"/>
                </a:solidFill>
                <a:cs typeface="Courier New" panose="02070309020205020404" pitchFamily="49" charset="0"/>
              </a:rPr>
              <a:t>对端的网络地址（包括</a:t>
            </a:r>
            <a:r>
              <a:rPr lang="en-US" altLang="zh-CN" sz="2000" dirty="0">
                <a:solidFill>
                  <a:srgbClr val="000000"/>
                </a:solidFill>
                <a:cs typeface="Courier New" panose="02070309020205020404" pitchFamily="49" charset="0"/>
              </a:rPr>
              <a:t>IP</a:t>
            </a:r>
            <a:r>
              <a:rPr lang="zh-CN" altLang="en-US" sz="2000" dirty="0">
                <a:solidFill>
                  <a:srgbClr val="000000"/>
                </a:solidFill>
                <a:cs typeface="Courier New" panose="02070309020205020404" pitchFamily="49" charset="0"/>
              </a:rPr>
              <a:t>地址和端口号）</a:t>
            </a:r>
            <a:endParaRPr lang="en-US" altLang="zh-CN" sz="2000" dirty="0">
              <a:solidFill>
                <a:srgbClr val="000000"/>
              </a:solidFill>
              <a:cs typeface="Courier New" panose="02070309020205020404" pitchFamily="49" charset="0"/>
            </a:endParaRPr>
          </a:p>
          <a:p>
            <a:pPr lvl="0">
              <a:buClr>
                <a:srgbClr val="00007D"/>
              </a:buClr>
            </a:pPr>
            <a:r>
              <a:rPr lang="en-US" altLang="zh-CN" sz="2000" dirty="0" err="1">
                <a:solidFill>
                  <a:srgbClr val="000000"/>
                </a:solidFill>
                <a:cs typeface="Courier New" panose="02070309020205020404" pitchFamily="49" charset="0"/>
              </a:rPr>
              <a:t>addrlen</a:t>
            </a:r>
            <a:r>
              <a:rPr lang="en-US" altLang="zh-CN" sz="2000" dirty="0">
                <a:solidFill>
                  <a:srgbClr val="000000"/>
                </a:solidFill>
                <a:cs typeface="Courier New" panose="02070309020205020404" pitchFamily="49" charset="0"/>
              </a:rPr>
              <a:t>: </a:t>
            </a:r>
            <a:r>
              <a:rPr lang="en-US" altLang="zh-CN" sz="2000" dirty="0" err="1">
                <a:solidFill>
                  <a:srgbClr val="000000"/>
                </a:solidFill>
                <a:cs typeface="Courier New" panose="02070309020205020404" pitchFamily="49" charset="0"/>
              </a:rPr>
              <a:t>addr</a:t>
            </a:r>
            <a:r>
              <a:rPr lang="zh-CN" altLang="en-US" sz="2000" dirty="0">
                <a:solidFill>
                  <a:srgbClr val="000000"/>
                </a:solidFill>
                <a:cs typeface="Courier New" panose="02070309020205020404" pitchFamily="49" charset="0"/>
              </a:rPr>
              <a:t>的大小（不同协议的</a:t>
            </a:r>
            <a:r>
              <a:rPr lang="en-US" altLang="zh-CN" sz="2000" dirty="0" err="1">
                <a:solidFill>
                  <a:srgbClr val="000000"/>
                </a:solidFill>
                <a:cs typeface="Courier New" panose="02070309020205020404" pitchFamily="49" charset="0"/>
              </a:rPr>
              <a:t>addr</a:t>
            </a:r>
            <a:r>
              <a:rPr lang="zh-CN" altLang="en-US" sz="2000" dirty="0">
                <a:solidFill>
                  <a:srgbClr val="000000"/>
                </a:solidFill>
                <a:cs typeface="Courier New" panose="02070309020205020404" pitchFamily="49" charset="0"/>
              </a:rPr>
              <a:t>大小不同）</a:t>
            </a:r>
            <a:endParaRPr lang="en-US" altLang="zh-CN" sz="2000" dirty="0">
              <a:solidFill>
                <a:srgbClr val="000000"/>
              </a:solidFill>
              <a:cs typeface="Courier New" panose="02070309020205020404" pitchFamily="49" charset="0"/>
            </a:endParaRPr>
          </a:p>
          <a:p>
            <a:pPr lvl="0">
              <a:buClr>
                <a:srgbClr val="00007D"/>
              </a:buClr>
            </a:pPr>
            <a:r>
              <a:rPr lang="zh-CN" altLang="en-US" sz="2000" dirty="0">
                <a:solidFill>
                  <a:srgbClr val="000000"/>
                </a:solidFill>
                <a:cs typeface="Courier New" panose="02070309020205020404" pitchFamily="49" charset="0"/>
              </a:rPr>
              <a:t>返回值指示连接是否建立成功</a:t>
            </a:r>
            <a:endParaRPr lang="en-US" altLang="zh-CN" dirty="0">
              <a:solidFill>
                <a:srgbClr val="000000"/>
              </a:solidFill>
            </a:endParaRPr>
          </a:p>
          <a:p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3"/>
          <p:cNvSpPr txBox="1"/>
          <p:nvPr/>
        </p:nvSpPr>
        <p:spPr>
          <a:xfrm>
            <a:off x="457200" y="4766609"/>
            <a:ext cx="8173616" cy="193802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sockaddr_in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dst.sin_family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AF_INET;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dst.sin_addr.s_addr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inet_addr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("10.0.0.1");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dst.sin_port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htons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(80);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connect(sock, (struct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sockaddr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*)&amp;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TABLE_BEAUTIFY" val="smartTable{11d1da8b-26f9-4abc-bf2f-9b37a7847d88}"/>
</p:tagLst>
</file>

<file path=ppt/tags/tag2.xml><?xml version="1.0" encoding="utf-8"?>
<p:tagLst xmlns:p="http://schemas.openxmlformats.org/presentationml/2006/main">
  <p:tag name="KSO_WM_UNIT_TABLE_BEAUTIFY" val="smartTable{35b5598f-3acc-4c6a-9649-68df777b8c09}"/>
  <p:tag name="TABLE_ENDDRAG_ORIGIN_RECT" val="683*296"/>
  <p:tag name="TABLE_ENDDRAG_RECT" val="17*253*683*296"/>
</p:tagLst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计算机网络课程模板</Template>
  <TotalTime>0</TotalTime>
  <Words>8415</Words>
  <Application>WPS 演示</Application>
  <PresentationFormat>全屏显示(4:3)</PresentationFormat>
  <Paragraphs>683</Paragraphs>
  <Slides>43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43</vt:i4>
      </vt:variant>
    </vt:vector>
  </HeadingPairs>
  <TitlesOfParts>
    <vt:vector size="60" baseType="lpstr">
      <vt:lpstr>Arial</vt:lpstr>
      <vt:lpstr>宋体</vt:lpstr>
      <vt:lpstr>Wingdings</vt:lpstr>
      <vt:lpstr>Arial Black</vt:lpstr>
      <vt:lpstr>Times New Roman</vt:lpstr>
      <vt:lpstr>黑体</vt:lpstr>
      <vt:lpstr>Calibri</vt:lpstr>
      <vt:lpstr>微软雅黑</vt:lpstr>
      <vt:lpstr>Calibri</vt:lpstr>
      <vt:lpstr>Courier New</vt:lpstr>
      <vt:lpstr>Arial Unicode MS</vt:lpstr>
      <vt:lpstr>Tahoma</vt:lpstr>
      <vt:lpstr>楷体</vt:lpstr>
      <vt:lpstr>MS PGothic</vt:lpstr>
      <vt:lpstr>Times</vt:lpstr>
      <vt:lpstr>Pixel</vt:lpstr>
      <vt:lpstr>自定义设计方案</vt:lpstr>
      <vt:lpstr>Socket应用编程实验</vt:lpstr>
      <vt:lpstr>提纲</vt:lpstr>
      <vt:lpstr>Socket API</vt:lpstr>
      <vt:lpstr>Socket调用流程</vt:lpstr>
      <vt:lpstr>一、建立socket文件描述符</vt:lpstr>
      <vt:lpstr>二、将socket文件描述符与监听地址绑定</vt:lpstr>
      <vt:lpstr>三、进行监听</vt:lpstr>
      <vt:lpstr>四、接受连接请求</vt:lpstr>
      <vt:lpstr>五、申请建立连接</vt:lpstr>
      <vt:lpstr>六、数据传输</vt:lpstr>
      <vt:lpstr>网络字节序与本地字节序</vt:lpstr>
      <vt:lpstr>七、处理并发服务请求</vt:lpstr>
      <vt:lpstr>HTTP协议</vt:lpstr>
      <vt:lpstr>HTTP请求 (Request)</vt:lpstr>
      <vt:lpstr>HTTP请求行</vt:lpstr>
      <vt:lpstr>统一资源定位符 URL</vt:lpstr>
      <vt:lpstr>HTTP请求头部</vt:lpstr>
      <vt:lpstr>HTTP应答 (Response)</vt:lpstr>
      <vt:lpstr>HTTP状态码</vt:lpstr>
      <vt:lpstr>如何标识应答结束?</vt:lpstr>
      <vt:lpstr>HTTP分块传输</vt:lpstr>
      <vt:lpstr>HTTP的安全问题</vt:lpstr>
      <vt:lpstr>HTTPS</vt:lpstr>
      <vt:lpstr>非对称加密</vt:lpstr>
      <vt:lpstr>公钥认证 (证书体系)</vt:lpstr>
      <vt:lpstr>SSL/TLS概览</vt:lpstr>
      <vt:lpstr>生成自签名证书</vt:lpstr>
      <vt:lpstr>查看证书</vt:lpstr>
      <vt:lpstr>使用公钥/私钥进行加/解密数据</vt:lpstr>
      <vt:lpstr>Socket使用SSL/TLS通信的例子</vt:lpstr>
      <vt:lpstr>Socket使用SSL/TLS通信的例子（续）</vt:lpstr>
      <vt:lpstr>HTTP服务器实验</vt:lpstr>
      <vt:lpstr>实验流程</vt:lpstr>
      <vt:lpstr>提交作业</vt:lpstr>
      <vt:lpstr>附件文件列表</vt:lpstr>
      <vt:lpstr>Online Judge(OJ)平台使用说明</vt:lpstr>
      <vt:lpstr>网站进入方法</vt:lpstr>
      <vt:lpstr>注意事项</vt:lpstr>
      <vt:lpstr>提交代码 - 选择实验类型</vt:lpstr>
      <vt:lpstr>提交代码前</vt:lpstr>
      <vt:lpstr>提交代码时</vt:lpstr>
      <vt:lpstr>提交代码后</vt:lpstr>
      <vt:lpstr>提示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Wu Qinghua</dc:creator>
  <cp:lastModifiedBy>唐宇菲@</cp:lastModifiedBy>
  <cp:revision>1394</cp:revision>
  <dcterms:created xsi:type="dcterms:W3CDTF">2017-02-15T05:09:00Z</dcterms:created>
  <dcterms:modified xsi:type="dcterms:W3CDTF">2022-03-30T06:38:21Z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2929A7B1F4564EAE843E9E1F17A20296</vt:lpwstr>
  </property>
  <property fmtid="{D5CDD505-2E9C-101B-9397-08002B2CF9AE}" pid="3" name="KSOProductBuildVer">
    <vt:lpwstr>2052-11.1.0.11365</vt:lpwstr>
  </property>
</Properties>
</file>