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92" r:id="rId7"/>
    <p:sldId id="293" r:id="rId8"/>
    <p:sldId id="294" r:id="rId9"/>
    <p:sldId id="295" r:id="rId10"/>
    <p:sldId id="296" r:id="rId11"/>
    <p:sldId id="282" r:id="rId12"/>
    <p:sldId id="297" r:id="rId13"/>
    <p:sldId id="277" r:id="rId14"/>
    <p:sldId id="278" r:id="rId15"/>
    <p:sldId id="283" r:id="rId16"/>
    <p:sldId id="286" r:id="rId17"/>
    <p:sldId id="284" r:id="rId18"/>
    <p:sldId id="300" r:id="rId19"/>
    <p:sldId id="302" r:id="rId20"/>
    <p:sldId id="301" r:id="rId21"/>
    <p:sldId id="285" r:id="rId22"/>
    <p:sldId id="269" r:id="rId23"/>
    <p:sldId id="28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21500" y="45085"/>
            <a:ext cx="22225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交换机转发实验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从所有其他端口广播</a:t>
            </a:r>
            <a:r>
              <a:rPr lang="zh-CN" altLang="en-US" dirty="0"/>
              <a:t>出去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54642" y="5598165"/>
            <a:ext cx="415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转发（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Forward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r>
              <a:rPr lang="zh-CN" altLang="en-US" dirty="0"/>
              <a:t>，相比于广播网络，消除了不必要的带宽开销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10" name="组合 9"/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5" name="矩形 24"/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20" name="圆角矩形 27"/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21" name="直接连接符 20"/>
              <p:cNvCxnSpPr>
                <a:stCxn id="27" idx="3"/>
                <a:endCxn id="20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20" idx="3"/>
                <a:endCxn id="28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0" idx="2"/>
                <a:endCxn id="25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2" name="组合 3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51" name="矩形 50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9" name="矩形 48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5" name="直接连接符 44"/>
                <p:cNvCxnSpPr>
                  <a:stCxn id="51" idx="3"/>
                  <a:endCxn id="4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>
                  <a:stCxn id="44" idx="3"/>
                  <a:endCxn id="5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>
                  <a:stCxn id="44" idx="2"/>
                  <a:endCxn id="4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箭头连接符 3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交换机转发表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  <a:endParaRPr lang="zh-CN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/>
                <a:gridCol w="1785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交换机将目的地址与转出端口的映射存储在转发表中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35" name="组合 34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36" name="矩形 35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/>
                <p:cNvCxnSpPr>
                  <a:stCxn id="38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39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4" idx="2"/>
                  <a:endCxn id="36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8343" y="3802528"/>
            <a:ext cx="8688412" cy="269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①查询操作：每收到一个数据包，根据目的</a:t>
            </a:r>
            <a:r>
              <a:rPr lang="en-US" altLang="zh-CN" dirty="0"/>
              <a:t>MAC</a:t>
            </a:r>
            <a:r>
              <a:rPr lang="zh-CN" altLang="en-US" dirty="0"/>
              <a:t>地址查询相应转发条目，如果查询到对应条目，则根据相应转发端口转发数据包；否则，广播该数据包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②插入操作：每收到一个数据包，如果其源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-</a:t>
            </a:r>
            <a:r>
              <a:rPr lang="zh-CN" altLang="en-US" dirty="0"/>
              <a:t>入端口映射关系在转发表中，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更新老化时间</a:t>
            </a:r>
            <a:r>
              <a:rPr lang="zh-CN" altLang="en-US" dirty="0"/>
              <a:t>（如果入端口与条目中的转发端口不一致，代表拓扑变动，需要更新转发端口）；否则，将该地址与入端口的映射关系写入转发表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③老化操作：每秒钟运行一次老化操作，删除超过</a:t>
            </a:r>
            <a:r>
              <a:rPr lang="en-US" altLang="zh-CN" dirty="0"/>
              <a:t>30</a:t>
            </a:r>
            <a:r>
              <a:rPr lang="zh-CN" altLang="en-US" dirty="0"/>
              <a:t>秒未访问的转发条目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47" name="矩形: 圆角 46"/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6" idx="2"/>
              <a:endCxn id="13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15" idx="2"/>
              <a:endCxn id="17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8" idx="2"/>
              <a:endCxn id="19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38" name="连接符: 曲线 37"/>
            <p:cNvCxnSpPr/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曲线 43"/>
            <p:cNvCxnSpPr>
              <a:stCxn id="19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多线程与互斥操作实现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5" cy="5034843"/>
          </a:xfrm>
        </p:spPr>
        <p:txBody>
          <a:bodyPr/>
          <a:lstStyle/>
          <a:p>
            <a:r>
              <a:rPr lang="zh-CN" altLang="en-US" dirty="0"/>
              <a:t>转发表的老化操作与其他操作独立运行</a:t>
            </a:r>
            <a:endParaRPr lang="en-US" altLang="zh-CN" dirty="0"/>
          </a:p>
          <a:p>
            <a:pPr lvl="1"/>
            <a:r>
              <a:rPr lang="zh-CN" altLang="en-US" dirty="0"/>
              <a:t>需要多线程与互斥操作实现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多线程与互斥操作</a:t>
            </a:r>
            <a:endParaRPr lang="en-US" altLang="zh-CN" dirty="0"/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pthread_create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void *(*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start_routine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(void *), void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pthread_join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void **);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pthread_mutex_init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pthread_attr_t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pthread_mutex_unlock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pthread_mutex_t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r>
              <a:rPr lang="en-US" altLang="zh-CN" dirty="0"/>
              <a:t>(hub)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12896" cy="5034843"/>
          </a:xfrm>
        </p:spPr>
        <p:txBody>
          <a:bodyPr/>
          <a:lstStyle/>
          <a:p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/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servers</a:t>
            </a:r>
            <a:r>
              <a:rPr lang="zh-CN" altLang="en-US" dirty="0"/>
              <a:t> （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clients</a:t>
            </a:r>
            <a:r>
              <a:rPr lang="zh-CN" altLang="en-US" dirty="0"/>
              <a:t> （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h2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h3 </a:t>
            </a:r>
            <a:r>
              <a:rPr lang="zh-CN" altLang="en-US" dirty="0">
                <a:solidFill>
                  <a:srgbClr val="FF0000"/>
                </a:solidFill>
              </a:rPr>
              <a:t>同时向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自己动手构建环形拓扑，验证该拓扑下节点广播会产生数据包环路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工具，某些发行版不包含，可用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en-US" altLang="zh-CN" dirty="0"/>
              <a:t>three_nodes_bw.py</a:t>
            </a:r>
            <a:r>
              <a:rPr lang="zh-CN" altLang="en-US" dirty="0"/>
              <a:t>通过执行</a:t>
            </a:r>
            <a:r>
              <a:rPr lang="en-US" altLang="zh-CN" dirty="0"/>
              <a:t>disable_offloading.sh</a:t>
            </a:r>
            <a:r>
              <a:rPr lang="zh-CN" altLang="en-US" dirty="0"/>
              <a:t>脚本禁止掉节点的某些功能，该脚本依赖</a:t>
            </a:r>
            <a:r>
              <a:rPr lang="en-US" altLang="zh-CN" dirty="0" err="1"/>
              <a:t>ethtool</a:t>
            </a:r>
            <a:r>
              <a:rPr lang="zh-CN" altLang="en-US" dirty="0"/>
              <a:t>工具</a:t>
            </a:r>
            <a:endParaRPr lang="zh-CN" altLang="en-US" dirty="0"/>
          </a:p>
          <a:p>
            <a:pPr marL="857250" lvl="1" indent="-457200">
              <a:lnSpc>
                <a:spcPct val="130000"/>
              </a:lnSpc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需要先在</a:t>
            </a:r>
            <a:r>
              <a:rPr lang="en-US" altLang="zh-CN" dirty="0"/>
              <a:t>b1-b3</a:t>
            </a:r>
            <a:r>
              <a:rPr lang="zh-CN" altLang="en-US" dirty="0"/>
              <a:t>节点上运行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，然后在其他节点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>
              <a:lnSpc>
                <a:spcPct val="130000"/>
              </a:lnSpc>
            </a:pPr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(hub)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broadcast.c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	# </a:t>
            </a:r>
            <a:r>
              <a:rPr lang="zh-CN" altLang="en-US" dirty="0"/>
              <a:t>待实现部分</a:t>
            </a:r>
            <a:endParaRPr lang="en-US" altLang="zh-CN" dirty="0"/>
          </a:p>
          <a:p>
            <a:r>
              <a:rPr lang="en-US" altLang="zh-CN" dirty="0" err="1"/>
              <a:t>device_internal.c</a:t>
            </a:r>
            <a:r>
              <a:rPr lang="en-US" altLang="zh-CN" dirty="0"/>
              <a:t>		# </a:t>
            </a:r>
            <a:r>
              <a:rPr lang="zh-CN" altLang="en-US" dirty="0"/>
              <a:t>网口管理等内部实现</a:t>
            </a:r>
            <a:endParaRPr lang="en-US" altLang="zh-CN" dirty="0"/>
          </a:p>
          <a:p>
            <a:r>
              <a:rPr lang="en-US" altLang="zh-CN" dirty="0"/>
              <a:t>example			# </a:t>
            </a:r>
            <a:r>
              <a:rPr lang="en-US" altLang="zh-CN" dirty="0" err="1"/>
              <a:t>list_head</a:t>
            </a:r>
            <a:r>
              <a:rPr lang="zh-CN" altLang="en-US" dirty="0"/>
              <a:t>数据结构使用例子</a:t>
            </a:r>
            <a:endParaRPr lang="en-US" altLang="zh-CN" dirty="0"/>
          </a:p>
          <a:p>
            <a:r>
              <a:rPr lang="en-US" altLang="zh-CN" dirty="0"/>
              <a:t>hub-reference(.32)		# hub</a:t>
            </a:r>
            <a:r>
              <a:rPr lang="zh-CN" altLang="en-US" dirty="0"/>
              <a:t>参考实现</a:t>
            </a:r>
            <a:endParaRPr lang="en-US" altLang="zh-CN" dirty="0"/>
          </a:p>
          <a:p>
            <a:r>
              <a:rPr lang="en-US" altLang="zh-CN" dirty="0"/>
              <a:t>include	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	# </a:t>
            </a:r>
            <a:r>
              <a:rPr lang="zh-CN" altLang="en-US" dirty="0"/>
              <a:t>主程序逻辑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scripts			# </a:t>
            </a:r>
            <a:r>
              <a:rPr lang="zh-CN" altLang="en-US" dirty="0"/>
              <a:t>禁止</a:t>
            </a:r>
            <a:r>
              <a:rPr lang="en-US" altLang="zh-CN" dirty="0"/>
              <a:t>TCP Offloading, IPv6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three_nodes_bw.py	# Mininet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r>
              <a:rPr lang="en-US" altLang="zh-CN" dirty="0"/>
              <a:t>(switch)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const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iperf</a:t>
            </a:r>
            <a:r>
              <a:rPr lang="zh-CN" altLang="en-US" dirty="0"/>
              <a:t>和给定的拓扑进行实验，对比交换机转发与集线器广播的性能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r>
              <a:rPr lang="en-US" altLang="zh-CN" dirty="0"/>
              <a:t>(switch)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r>
              <a:rPr lang="en-US" altLang="zh-CN" sz="2000" dirty="0" err="1">
                <a:solidFill>
                  <a:srgbClr val="FF0000"/>
                </a:solidFill>
              </a:rPr>
              <a:t>broadcast.c</a:t>
            </a:r>
            <a:r>
              <a:rPr lang="en-US" altLang="zh-CN" sz="2000" dirty="0"/>
              <a:t>		# </a:t>
            </a:r>
            <a:r>
              <a:rPr lang="zh-CN" altLang="en-US" sz="2000" dirty="0"/>
              <a:t>广播逻辑</a:t>
            </a:r>
            <a:endParaRPr lang="en-US" altLang="zh-CN" sz="2000" dirty="0"/>
          </a:p>
          <a:p>
            <a:r>
              <a:rPr lang="en-US" altLang="zh-CN" sz="2000" dirty="0" err="1"/>
              <a:t>device_internal.c</a:t>
            </a:r>
            <a:r>
              <a:rPr lang="en-US" altLang="zh-CN" sz="2000" dirty="0"/>
              <a:t>	# </a:t>
            </a:r>
            <a:r>
              <a:rPr lang="zh-CN" altLang="en-US" sz="2000" dirty="0"/>
              <a:t>网口管理等内部实现</a:t>
            </a:r>
            <a:endParaRPr lang="en-US" altLang="zh-CN" sz="2000" dirty="0"/>
          </a:p>
          <a:p>
            <a:r>
              <a:rPr lang="en-US" altLang="zh-CN" sz="2000" dirty="0"/>
              <a:t>example		# </a:t>
            </a:r>
            <a:r>
              <a:rPr lang="zh-CN" altLang="en-US" sz="2000" dirty="0"/>
              <a:t>多线程例子</a:t>
            </a:r>
            <a:endParaRPr lang="en-US" altLang="zh-CN" sz="2000" dirty="0"/>
          </a:p>
          <a:p>
            <a:r>
              <a:rPr lang="en-US" altLang="zh-CN" sz="2000" dirty="0"/>
              <a:t>hub-reference(.32)	# Hub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include		# </a:t>
            </a:r>
            <a:r>
              <a:rPr lang="zh-CN" altLang="en-US" sz="2000" dirty="0"/>
              <a:t>所有相关头文件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mac.c</a:t>
            </a:r>
            <a:r>
              <a:rPr lang="en-US" altLang="zh-CN" sz="2000" dirty="0"/>
              <a:t>  		# </a:t>
            </a:r>
            <a:r>
              <a:rPr lang="zh-CN" altLang="en-US" sz="2000" dirty="0"/>
              <a:t>待实现</a:t>
            </a:r>
            <a:r>
              <a:rPr lang="en-US" altLang="zh-CN" sz="2000" dirty="0" err="1"/>
              <a:t>mac_port_mac</a:t>
            </a:r>
            <a:r>
              <a:rPr lang="zh-CN" altLang="en-US" sz="2000" dirty="0"/>
              <a:t>相关操作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F0000"/>
                </a:solidFill>
              </a:rPr>
              <a:t>main.c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dirty="0"/>
              <a:t>		# </a:t>
            </a:r>
            <a:r>
              <a:rPr lang="zh-CN" altLang="en-US" sz="2000" dirty="0"/>
              <a:t>待实现数据包处理逻辑</a:t>
            </a:r>
            <a:endParaRPr lang="en-US" altLang="zh-CN" sz="2000" dirty="0"/>
          </a:p>
          <a:p>
            <a:r>
              <a:rPr lang="en-US" altLang="zh-CN" sz="2000" dirty="0" err="1"/>
              <a:t>Makefile</a:t>
            </a:r>
            <a:endParaRPr lang="en-US" altLang="zh-CN" sz="2000" dirty="0"/>
          </a:p>
          <a:p>
            <a:r>
              <a:rPr lang="en-US" altLang="zh-CN" sz="2000" dirty="0"/>
              <a:t>scripts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IPv6</a:t>
            </a:r>
            <a:r>
              <a:rPr lang="zh-CN" altLang="en-US" sz="2000" dirty="0"/>
              <a:t>协议、</a:t>
            </a:r>
            <a:r>
              <a:rPr lang="en-US" altLang="zh-CN" sz="2000" dirty="0"/>
              <a:t>TCP Offloading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/>
              <a:t>switch-reference(.32) 	# Switch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r>
              <a:rPr lang="en-US" altLang="zh-CN" sz="2000" dirty="0"/>
              <a:t>three_nodes_bw.py	# Mininet topo</a:t>
            </a:r>
            <a:r>
              <a:rPr lang="zh-CN" altLang="en-US" sz="2000" dirty="0"/>
              <a:t>脚本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广播网络实现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/>
              <a:t>交换机转发</a:t>
            </a:r>
            <a:endParaRPr lang="en-US" altLang="zh-CN" dirty="0"/>
          </a:p>
          <a:p>
            <a:pPr lvl="1"/>
            <a:r>
              <a:rPr lang="zh-CN" altLang="en-US" dirty="0"/>
              <a:t>交换机转发表学习</a:t>
            </a:r>
            <a:endParaRPr lang="en-US" altLang="zh-CN" dirty="0"/>
          </a:p>
          <a:p>
            <a:pPr lvl="1"/>
            <a:r>
              <a:rPr lang="zh-CN" altLang="en-US" dirty="0"/>
              <a:t>交换机转发实现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交换机在转发数据包时有两个查表操作：根据源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地址、根据目的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地址，为什么在查询源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地址时更新老化时间，而查询目的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地址时不更新呢？</a:t>
            </a:r>
            <a:endParaRPr lang="en-US" altLang="zh-CN" sz="2000" dirty="0"/>
          </a:p>
          <a:p>
            <a:pPr lvl="1"/>
            <a:r>
              <a:rPr lang="zh-CN" altLang="en-US" sz="1800" dirty="0"/>
              <a:t>提示：</a:t>
            </a:r>
            <a:r>
              <a:rPr lang="en-US" altLang="zh-CN" sz="1800" dirty="0"/>
              <a:t>1</a:t>
            </a:r>
            <a:r>
              <a:rPr lang="zh-CN" altLang="en-US" sz="1800" dirty="0"/>
              <a:t>、查询目的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地址时是否有必要更新；</a:t>
            </a:r>
            <a:r>
              <a:rPr lang="en-US" altLang="zh-CN" sz="1800" dirty="0"/>
              <a:t>2</a:t>
            </a:r>
            <a:r>
              <a:rPr lang="zh-CN" altLang="en-US" sz="1800" dirty="0"/>
              <a:t>、如果更新的话，当一个主机从交换机的一个网口切换到了另一个网口，会有什么问题？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网络中存在广播包，即发往网内所有主机的数据包，其目的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地址设置为全</a:t>
            </a:r>
            <a:r>
              <a:rPr lang="en-US" altLang="zh-CN" sz="2000" dirty="0"/>
              <a:t>0xFF </a:t>
            </a:r>
            <a:r>
              <a:rPr lang="zh-CN" altLang="en-US" sz="2000" dirty="0"/>
              <a:t>，例如</a:t>
            </a:r>
            <a:r>
              <a:rPr lang="en-US" altLang="zh-CN" sz="2000" dirty="0"/>
              <a:t>ARP</a:t>
            </a:r>
            <a:r>
              <a:rPr lang="zh-CN" altLang="en-US" sz="2000" dirty="0"/>
              <a:t>请求数据包。这种广播包对交换机转发表逻辑有什么影响？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理论上，足够多个交换机可以连接起全世界所有的终端。请问，使用这种方式连接亿万台主机是否技术可行？并说明理由。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                                请将上述思考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调研结果写到实验报告中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如何构建一个多节点网络？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043980" y="1595935"/>
            <a:ext cx="4108025" cy="962337"/>
            <a:chOff x="2485259" y="1908013"/>
            <a:chExt cx="4108025" cy="962337"/>
          </a:xfrm>
        </p:grpSpPr>
        <p:sp>
          <p:nvSpPr>
            <p:cNvPr id="9" name="矩形 8"/>
            <p:cNvSpPr/>
            <p:nvPr/>
          </p:nvSpPr>
          <p:spPr>
            <a:xfrm>
              <a:off x="2623755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582106" y="226792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85259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10.0.0.1/8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443610" y="190801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10.0.0.2/8</a:t>
              </a:r>
              <a:endParaRPr lang="zh-CN" altLang="en-US" dirty="0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4172179" y="2257058"/>
            <a:ext cx="1968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50482" y="3443804"/>
            <a:ext cx="5236223" cy="3261797"/>
            <a:chOff x="1604486" y="3259462"/>
            <a:chExt cx="5236223" cy="3261797"/>
          </a:xfrm>
        </p:grpSpPr>
        <p:grpSp>
          <p:nvGrpSpPr>
            <p:cNvPr id="20" name="组合 19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78681" y="4104927"/>
            <a:ext cx="3096846" cy="1666092"/>
            <a:chOff x="2732685" y="3920585"/>
            <a:chExt cx="3096846" cy="1666092"/>
          </a:xfrm>
        </p:grpSpPr>
        <p:sp>
          <p:nvSpPr>
            <p:cNvPr id="28" name="圆角矩形 27"/>
            <p:cNvSpPr/>
            <p:nvPr/>
          </p:nvSpPr>
          <p:spPr>
            <a:xfrm>
              <a:off x="3855504" y="4221799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1" idx="3"/>
              <a:endCxn id="28" idx="1"/>
            </p:cNvCxnSpPr>
            <p:nvPr/>
          </p:nvCxnSpPr>
          <p:spPr>
            <a:xfrm>
              <a:off x="2732685" y="3920585"/>
              <a:ext cx="1122819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22" idx="1"/>
            </p:cNvCxnSpPr>
            <p:nvPr/>
          </p:nvCxnSpPr>
          <p:spPr>
            <a:xfrm flipV="1">
              <a:off x="4845207" y="3920585"/>
              <a:ext cx="984324" cy="6107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8" idx="2"/>
              <a:endCxn id="25" idx="0"/>
            </p:cNvCxnSpPr>
            <p:nvPr/>
          </p:nvCxnSpPr>
          <p:spPr>
            <a:xfrm>
              <a:off x="4350356" y="4840941"/>
              <a:ext cx="0" cy="7457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3774266" y="4422467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5517996" y="4378386"/>
            <a:ext cx="1149953" cy="1252561"/>
            <a:chOff x="4572000" y="4194044"/>
            <a:chExt cx="1149953" cy="1252561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接箭头连接符 45"/>
          <p:cNvCxnSpPr/>
          <p:nvPr/>
        </p:nvCxnSpPr>
        <p:spPr>
          <a:xfrm flipH="1">
            <a:off x="5886789" y="3965490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3817176" y="4019385"/>
            <a:ext cx="1257533" cy="1650532"/>
            <a:chOff x="3817176" y="4019385"/>
            <a:chExt cx="1257533" cy="1650532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/>
        </p:nvSpPr>
        <p:spPr>
          <a:xfrm>
            <a:off x="457199" y="20262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两个节点互连</a:t>
            </a:r>
            <a:endParaRPr lang="zh-CN" altLang="en-US" sz="2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457200" y="387409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多个节点互连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61535" y="54763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2120" y="2289810"/>
            <a:ext cx="176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全双工链路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广播网络节点（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GB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*next,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list_empty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(list) ((list)-&gt;next == (list))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type, member) 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(type *)((char *)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offsetof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(type, member))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head, member)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list_for_each_entry_safe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q, head, member)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09424" y="15277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指针数据结构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09424" y="26948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内容数据结构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broadcast.c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链表中保存所有网络端口的信息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收到每个数据包，将该包从所有其它网络端口发出去</a:t>
            </a:r>
            <a:endParaRPr lang="zh-CN" altLang="en-US" dirty="0"/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35430"/>
          <a:stretch>
            <a:fillRect/>
          </a:stretch>
        </p:blipFill>
        <p:spPr>
          <a:xfrm>
            <a:off x="350437" y="2968493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广播网络传输效率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</a:t>
            </a:r>
            <a:endParaRPr lang="en-US" altLang="zh-CN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4138"/>
          <a:stretch>
            <a:fillRect/>
          </a:stretch>
        </p:blipFill>
        <p:spPr>
          <a:xfrm>
            <a:off x="75450" y="3796442"/>
            <a:ext cx="8993100" cy="276572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19" name="文本框 18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6" name="矩形: 圆角 5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角 7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圆角 8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>
                <a:stCxn id="6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7" idx="7"/>
                <a:endCxn id="8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7" idx="5"/>
                <a:endCxn id="9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9" name="任意多边形: 形状 28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b="1" dirty="0"/>
              <a:t>核心观察</a:t>
            </a:r>
            <a:r>
              <a:rPr lang="en-US" altLang="zh-CN" dirty="0"/>
              <a:t>: </a:t>
            </a:r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地址（</a:t>
            </a:r>
            <a:r>
              <a:rPr lang="en-US" altLang="zh-CN" sz="2000" dirty="0"/>
              <a:t>Ethernet</a:t>
            </a:r>
            <a:r>
              <a:rPr lang="zh-CN" altLang="en-US" sz="2000" dirty="0"/>
              <a:t>地址）为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30" name="内容占位符 2"/>
          <p:cNvSpPr txBox="1"/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交换机转发数据包时查不到对应端口怎么办？</a:t>
            </a:r>
            <a:endParaRPr lang="en-US" altLang="zh-CN" sz="2000" kern="0" dirty="0"/>
          </a:p>
          <a:p>
            <a:pPr lvl="1"/>
            <a:r>
              <a:rPr lang="zh-CN" altLang="en-US" kern="0" dirty="0"/>
              <a:t>直接广播该数据包</a:t>
            </a:r>
            <a:endParaRPr lang="zh-CN" altLang="en-US" sz="1600" kern="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31" name="组合 30"/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12" name="圆角矩形 27"/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13" name="直接连接符 12"/>
              <p:cNvCxnSpPr>
                <a:stCxn id="6" idx="3"/>
                <a:endCxn id="1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12" idx="3"/>
                <a:endCxn id="7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2" idx="2"/>
                <a:endCxn id="1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/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数据包在环路中不断广播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  <a:endParaRPr lang="en-US" altLang="zh-CN" dirty="0"/>
          </a:p>
          <a:p>
            <a:pPr lvl="1"/>
            <a:r>
              <a:rPr lang="zh-CN" altLang="en-US" dirty="0"/>
              <a:t>抓包看到一个数据包不断被广播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6" name="文本框 5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8" idx="3"/>
              <a:endCxn id="11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5"/>
              <a:endCxn id="12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6"/>
              <a:endCxn id="12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5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1" idx="2"/>
              <a:endCxn id="7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63" y="4739308"/>
            <a:ext cx="5552514" cy="299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4665</Words>
  <Application>WPS 演示</Application>
  <PresentationFormat>全屏显示(4:3)</PresentationFormat>
  <Paragraphs>505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Courier New</vt:lpstr>
      <vt:lpstr>Arial Unicode MS</vt:lpstr>
      <vt:lpstr>DejaVu Sans Mono</vt:lpstr>
      <vt:lpstr>Segoe Print</vt:lpstr>
      <vt:lpstr>Pixel</vt:lpstr>
      <vt:lpstr>自定义设计方案</vt:lpstr>
      <vt:lpstr>交换机转发实验</vt:lpstr>
      <vt:lpstr>提纲</vt:lpstr>
      <vt:lpstr>如何构建一个多节点网络？</vt:lpstr>
      <vt:lpstr>广播网络节点（hub）实现</vt:lpstr>
      <vt:lpstr>链表实现</vt:lpstr>
      <vt:lpstr>实现节点广播</vt:lpstr>
      <vt:lpstr>广播网络传输效率</vt:lpstr>
      <vt:lpstr>交换机学习转发表</vt:lpstr>
      <vt:lpstr>数据包在环路中不断广播</vt:lpstr>
      <vt:lpstr>交换机转发</vt:lpstr>
      <vt:lpstr>交换机转发表</vt:lpstr>
      <vt:lpstr>交换机学习实现</vt:lpstr>
      <vt:lpstr>转发表结构</vt:lpstr>
      <vt:lpstr>多线程与互斥操作实现</vt:lpstr>
      <vt:lpstr>实验内容一(hub)</vt:lpstr>
      <vt:lpstr>注意事项</vt:lpstr>
      <vt:lpstr>附件文件列表(hub)</vt:lpstr>
      <vt:lpstr>实验内容二(switch)</vt:lpstr>
      <vt:lpstr>附件文件列表(switch)</vt:lpstr>
      <vt:lpstr>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唐宇菲@</cp:lastModifiedBy>
  <cp:revision>1450</cp:revision>
  <dcterms:created xsi:type="dcterms:W3CDTF">2017-02-15T05:09:00Z</dcterms:created>
  <dcterms:modified xsi:type="dcterms:W3CDTF">2022-04-09T15:05:56Z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483C18BE928A4D3D88283D10D1C71E46</vt:lpwstr>
  </property>
  <property fmtid="{D5CDD505-2E9C-101B-9397-08002B2CF9AE}" pid="3" name="KSOProductBuildVer">
    <vt:lpwstr>2052-11.1.0.11365</vt:lpwstr>
  </property>
</Properties>
</file>