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</p:sldIdLst>
  <p:sldSz cx="14630400" cy="8229600"/>
  <p:notesSz cx="8229600" cy="14630400"/>
  <p:embeddedFontLst>
    <p:embeddedFont>
      <p:font typeface="Prompt Medium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ukta Light" panose="020B0604020202020204" charset="0"/>
      <p:regular r:id="rId15"/>
    </p:embeddedFont>
    <p:embeddedFont>
      <p:font typeface="Nirmala UI Semilight" panose="020B0402040204020203" pitchFamily="34" charset="0"/>
      <p:regular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B21"/>
    <a:srgbClr val="0B0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54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2825710"/>
            <a:ext cx="7415927" cy="1645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Представляем </a:t>
            </a:r>
            <a:r>
              <a:rPr lang="en-US" sz="3450" b="1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Password Generator</a:t>
            </a: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: Ваш Надежный Защитник Паролей</a:t>
            </a:r>
            <a:endParaRPr lang="en-US" sz="3450" dirty="0"/>
          </a:p>
        </p:txBody>
      </p:sp>
      <p:sp>
        <p:nvSpPr>
          <p:cNvPr id="4" name="Text 1"/>
          <p:cNvSpPr/>
          <p:nvPr/>
        </p:nvSpPr>
        <p:spPr>
          <a:xfrm>
            <a:off x="864037" y="4718090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    </a:t>
            </a:r>
            <a:endParaRPr lang="en-US" sz="43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692270" y="7603435"/>
            <a:ext cx="1938130" cy="626165"/>
          </a:xfrm>
          <a:prstGeom prst="rect">
            <a:avLst/>
          </a:prstGeom>
          <a:solidFill>
            <a:srgbClr val="0A0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122" y="-208722"/>
            <a:ext cx="548640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844272"/>
            <a:ext cx="8745498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Концепция генератора паролей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023824"/>
            <a:ext cx="129023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i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Генератор паролей —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это инструмент, который автоматически создает сложные и безопасные пароли для пользователей. Концепция генератора паролей основывается на нескольких ключевых принципах и механизмах, которые помогают обеспечить безопасность учетных записей и защиту личной информации.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579257"/>
            <a:ext cx="8315087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Принципы работы нашего генератора паролей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864037" y="4361021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i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Сложность пароля: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Наш генератор паролей создает пароли, состоящие из различных символов: заглавных и строчных букв, цифр и специальных символов.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237440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i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Длина пароля: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Рекомендуется использовать пароли длиной не менее 12-16 символов. На выбор будет 8,12,16.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718810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i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Случайность: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Наш генератор использует алгоритмы случайного выбора символов, что делает пароли уникальными и непредсказуемыми.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6595229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i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Избегание предсказуемых паттернов: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Наш генератор паролей исключает использование распространенных слов, фраз или последовательностей, таких как "123456" или "password".</a:t>
            </a:r>
            <a:endParaRPr lang="en-US" sz="19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692270" y="7603435"/>
            <a:ext cx="1938130" cy="626165"/>
          </a:xfrm>
          <a:prstGeom prst="rect">
            <a:avLst/>
          </a:prstGeom>
          <a:solidFill>
            <a:srgbClr val="0A0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639293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Преимущества использования генератора паролей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36348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Безопасность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953206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Использование уникальных и сложных паролей для каждой учетной записи значительно уменьшает риск взлома.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524538" y="336348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Удобство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524538" y="3953206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Генератор экономит время, избавляя пользователей от необходимости придумывать пароли вручную.</a:t>
            </a:r>
            <a:endParaRPr lang="en-US" sz="19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692270" y="7603435"/>
            <a:ext cx="1938130" cy="626165"/>
          </a:xfrm>
          <a:prstGeom prst="rect">
            <a:avLst/>
          </a:prstGeom>
          <a:solidFill>
            <a:srgbClr val="0A0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559764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 smtClean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Команда: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2302586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77146" y="2374500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1666280" y="230258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Дизайнер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1666280" y="2793600"/>
            <a:ext cx="333398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Филлипов Артём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47084" y="2302586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60194" y="2374500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550" dirty="0"/>
          </a:p>
        </p:txBody>
      </p:sp>
      <p:sp>
        <p:nvSpPr>
          <p:cNvPr id="9" name="Text 7"/>
          <p:cNvSpPr/>
          <p:nvPr/>
        </p:nvSpPr>
        <p:spPr>
          <a:xfrm>
            <a:off x="6049328" y="230258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Разработчик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6049328" y="2793600"/>
            <a:ext cx="333398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Шарипов Тимур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30132" y="2302586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43242" y="2374500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550" dirty="0"/>
          </a:p>
        </p:txBody>
      </p:sp>
      <p:sp>
        <p:nvSpPr>
          <p:cNvPr id="13" name="Text 11"/>
          <p:cNvSpPr/>
          <p:nvPr/>
        </p:nvSpPr>
        <p:spPr>
          <a:xfrm>
            <a:off x="10432375" y="2302586"/>
            <a:ext cx="323195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Проектный менеджер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10432375" y="2793600"/>
            <a:ext cx="333398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Гусев Антон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2732545" y="358971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2845654" y="3661624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4</a:t>
            </a:r>
            <a:endParaRPr lang="en-US" sz="2550" dirty="0"/>
          </a:p>
        </p:txBody>
      </p:sp>
      <p:sp>
        <p:nvSpPr>
          <p:cNvPr id="17" name="Text 15"/>
          <p:cNvSpPr/>
          <p:nvPr/>
        </p:nvSpPr>
        <p:spPr>
          <a:xfrm>
            <a:off x="3534788" y="358971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Бизнес-аналитик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3534788" y="4080724"/>
            <a:ext cx="210065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Крайнов Максим</a:t>
            </a:r>
            <a:endParaRPr lang="en-US" sz="1900" dirty="0"/>
          </a:p>
        </p:txBody>
      </p:sp>
      <p:sp>
        <p:nvSpPr>
          <p:cNvPr id="19" name="Shape 17"/>
          <p:cNvSpPr/>
          <p:nvPr/>
        </p:nvSpPr>
        <p:spPr>
          <a:xfrm>
            <a:off x="7438668" y="358971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551777" y="3661624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5</a:t>
            </a:r>
            <a:endParaRPr lang="en-US" sz="2550" dirty="0"/>
          </a:p>
        </p:txBody>
      </p:sp>
      <p:sp>
        <p:nvSpPr>
          <p:cNvPr id="21" name="Text 19"/>
          <p:cNvSpPr/>
          <p:nvPr/>
        </p:nvSpPr>
        <p:spPr>
          <a:xfrm>
            <a:off x="8240911" y="358971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Тестировщик</a:t>
            </a:r>
            <a:endParaRPr lang="en-US" sz="2150" dirty="0"/>
          </a:p>
        </p:txBody>
      </p:sp>
      <p:sp>
        <p:nvSpPr>
          <p:cNvPr id="22" name="Text 20"/>
          <p:cNvSpPr/>
          <p:nvPr/>
        </p:nvSpPr>
        <p:spPr>
          <a:xfrm>
            <a:off x="8240911" y="4080724"/>
            <a:ext cx="229456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Карханов Максим</a:t>
            </a:r>
            <a:endParaRPr lang="en-US" sz="19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2692270" y="7603435"/>
            <a:ext cx="1938130" cy="626165"/>
          </a:xfrm>
          <a:prstGeom prst="rect">
            <a:avLst/>
          </a:prstGeom>
          <a:solidFill>
            <a:srgbClr val="0A0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4950" y="736262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Бюджет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14950" y="1508382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На проект было </a:t>
            </a:r>
            <a:r>
              <a:rPr lang="en-US" sz="19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выделено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630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тыс. руб., деньги были распределены </a:t>
            </a:r>
            <a:r>
              <a:rPr lang="en-US" sz="19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между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</a:t>
            </a:r>
            <a:r>
              <a:rPr lang="en-US" sz="1900" dirty="0" err="1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командой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: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714950" y="234997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Дизайнер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- </a:t>
            </a:r>
            <a:r>
              <a:rPr lang="ru-RU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833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</a:t>
            </a:r>
            <a:r>
              <a:rPr lang="en-US" sz="1900" dirty="0" err="1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руб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.</a:t>
            </a:r>
            <a:r>
              <a:rPr lang="ru-RU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в час.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14950" y="2831348"/>
            <a:ext cx="340978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Разработчик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-</a:t>
            </a:r>
            <a:r>
              <a:rPr lang="ru-RU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849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</a:t>
            </a:r>
            <a:r>
              <a:rPr lang="en-US" sz="1900" dirty="0" err="1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руб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.</a:t>
            </a:r>
            <a:r>
              <a:rPr lang="ru-RU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в час.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14950" y="3312717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Проектный менеджер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- 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862 </a:t>
            </a:r>
            <a:r>
              <a:rPr lang="en-US" sz="19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руб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. </a:t>
            </a:r>
            <a:r>
              <a:rPr lang="ru-RU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в час.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14950" y="3794087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Бизнес-аналитик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- </a:t>
            </a:r>
            <a:r>
              <a:rPr lang="ru-RU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887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</a:t>
            </a:r>
            <a:r>
              <a:rPr lang="en-US" sz="1900" dirty="0" err="1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руб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.</a:t>
            </a:r>
            <a:r>
              <a:rPr lang="ru-RU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в час.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14950" y="4275457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Тестировщик</a:t>
            </a: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- </a:t>
            </a:r>
            <a:r>
              <a:rPr lang="ru-RU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967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</a:t>
            </a:r>
            <a:r>
              <a:rPr lang="en-US" sz="1900" dirty="0" err="1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руб</a:t>
            </a: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.</a:t>
            </a:r>
            <a:r>
              <a:rPr lang="ru-RU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в час.</a:t>
            </a:r>
            <a:endParaRPr lang="en-US" sz="19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692270" y="7603435"/>
            <a:ext cx="1938130" cy="626165"/>
          </a:xfrm>
          <a:prstGeom prst="rect">
            <a:avLst/>
          </a:prstGeom>
          <a:solidFill>
            <a:srgbClr val="0A0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003658"/>
              </p:ext>
            </p:extLst>
          </p:nvPr>
        </p:nvGraphicFramePr>
        <p:xfrm>
          <a:off x="1023731" y="1447771"/>
          <a:ext cx="12499886" cy="4754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667">
                  <a:extLst>
                    <a:ext uri="{9D8B030D-6E8A-4147-A177-3AD203B41FA5}">
                      <a16:colId xmlns:a16="http://schemas.microsoft.com/office/drawing/2014/main" val="1308073154"/>
                    </a:ext>
                  </a:extLst>
                </a:gridCol>
                <a:gridCol w="1792584">
                  <a:extLst>
                    <a:ext uri="{9D8B030D-6E8A-4147-A177-3AD203B41FA5}">
                      <a16:colId xmlns:a16="http://schemas.microsoft.com/office/drawing/2014/main" val="3840490139"/>
                    </a:ext>
                  </a:extLst>
                </a:gridCol>
                <a:gridCol w="1769166">
                  <a:extLst>
                    <a:ext uri="{9D8B030D-6E8A-4147-A177-3AD203B41FA5}">
                      <a16:colId xmlns:a16="http://schemas.microsoft.com/office/drawing/2014/main" val="2301574188"/>
                    </a:ext>
                  </a:extLst>
                </a:gridCol>
                <a:gridCol w="1829260">
                  <a:extLst>
                    <a:ext uri="{9D8B030D-6E8A-4147-A177-3AD203B41FA5}">
                      <a16:colId xmlns:a16="http://schemas.microsoft.com/office/drawing/2014/main" val="3451862596"/>
                    </a:ext>
                  </a:extLst>
                </a:gridCol>
                <a:gridCol w="1846389">
                  <a:extLst>
                    <a:ext uri="{9D8B030D-6E8A-4147-A177-3AD203B41FA5}">
                      <a16:colId xmlns:a16="http://schemas.microsoft.com/office/drawing/2014/main" val="2925465469"/>
                    </a:ext>
                  </a:extLst>
                </a:gridCol>
                <a:gridCol w="2167500">
                  <a:extLst>
                    <a:ext uri="{9D8B030D-6E8A-4147-A177-3AD203B41FA5}">
                      <a16:colId xmlns:a16="http://schemas.microsoft.com/office/drawing/2014/main" val="3282082555"/>
                    </a:ext>
                  </a:extLst>
                </a:gridCol>
                <a:gridCol w="1826320">
                  <a:extLst>
                    <a:ext uri="{9D8B030D-6E8A-4147-A177-3AD203B41FA5}">
                      <a16:colId xmlns:a16="http://schemas.microsoft.com/office/drawing/2014/main" val="991020430"/>
                    </a:ext>
                  </a:extLst>
                </a:gridCol>
              </a:tblGrid>
              <a:tr h="659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cs typeface="Nirmala UI Semilight" panose="020B0402040204020203" pitchFamily="34" charset="0"/>
                        </a:rPr>
                        <a:t>Дата</a:t>
                      </a:r>
                      <a:endParaRPr lang="en-US" sz="18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01.03.25-05.03.25</a:t>
                      </a:r>
                      <a:endParaRPr lang="en-US" sz="16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06.03.25-31.03.25</a:t>
                      </a:r>
                      <a:endParaRPr lang="en-US" sz="16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cs typeface="Nirmala UI Semilight" panose="020B0402040204020203" pitchFamily="34" charset="0"/>
                        </a:rPr>
                        <a:t>01.04.25-07.04.25</a:t>
                      </a: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08.04.25-30.04.25</a:t>
                      </a:r>
                      <a:endParaRPr lang="en-US" sz="16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01.05.25-15.05.25</a:t>
                      </a:r>
                      <a:endParaRPr lang="en-US" sz="16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cs typeface="Nirmala UI Semilight" panose="020B0402040204020203" pitchFamily="34" charset="0"/>
                        </a:rPr>
                        <a:t>16.05.25-31.05.25</a:t>
                      </a: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515225"/>
                  </a:ext>
                </a:extLst>
              </a:tr>
              <a:tr h="1695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Задачи</a:t>
                      </a:r>
                      <a:endParaRPr lang="en-US" sz="18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Распределение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обязанностей</a:t>
                      </a:r>
                      <a:r>
                        <a:rPr lang="ru-RU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Mukta Light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.</a:t>
                      </a: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2950"/>
                        </a:lnSpc>
                        <a:buNone/>
                      </a:pP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Составление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плана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проекта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.</a:t>
                      </a:r>
                      <a:endParaRPr lang="ru-RU" sz="16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Mukta Light" pitchFamily="34" charset="0"/>
                        <a:ea typeface="Mukta Light" pitchFamily="34" charset="-122"/>
                        <a:cs typeface="Nirmala UI Semilight" panose="020B0402040204020203" pitchFamily="34" charset="0"/>
                      </a:endParaRPr>
                    </a:p>
                    <a:p>
                      <a:pPr marL="0" indent="0" algn="l">
                        <a:lnSpc>
                          <a:spcPts val="2950"/>
                        </a:lnSpc>
                        <a:buNone/>
                      </a:pPr>
                      <a:r>
                        <a:rPr lang="ru-RU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cs typeface="Nirmala UI Semilight" panose="020B0402040204020203" pitchFamily="34" charset="0"/>
                        </a:rPr>
                        <a:t>Корректировка плана.</a:t>
                      </a:r>
                      <a:endParaRPr lang="en-US" sz="16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Проектировка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структуры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программы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Mukta Light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.</a:t>
                      </a:r>
                      <a:endParaRPr lang="en-US" sz="16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Разработка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программы</a:t>
                      </a:r>
                      <a:r>
                        <a:rPr lang="ru-RU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Mukta Light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.</a:t>
                      </a:r>
                      <a:endParaRPr lang="en-US" sz="16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Тестирование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программы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Анализ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недочетов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.</a:t>
                      </a:r>
                      <a:endParaRPr lang="en-US" sz="16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Документирование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проделанной</a:t>
                      </a:r>
                      <a:r>
                        <a:rPr lang="ru-RU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Mukta Light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работы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.</a:t>
                      </a:r>
                      <a:endParaRPr lang="en-US" sz="16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Релиз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продукта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.</a:t>
                      </a:r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873508"/>
                  </a:ext>
                </a:extLst>
              </a:tr>
              <a:tr h="2236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Mukta Light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Работники</a:t>
                      </a:r>
                      <a:endParaRPr lang="en-US" sz="18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Prompt Medium" pitchFamily="34" charset="-122"/>
                          <a:cs typeface="Nirmala UI Semilight" panose="020B0402040204020203" pitchFamily="34" charset="0"/>
                        </a:rPr>
                        <a:t>Проектный</a:t>
                      </a:r>
                      <a:r>
                        <a:rPr lang="en-US" sz="1600" b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Prompt Medium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Prompt Medium" pitchFamily="34" charset="-122"/>
                          <a:cs typeface="Nirmala UI Semilight" panose="020B0402040204020203" pitchFamily="34" charset="0"/>
                        </a:rPr>
                        <a:t>менеджер</a:t>
                      </a:r>
                      <a:r>
                        <a:rPr lang="en-US" sz="1600" b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Prompt Medium" pitchFamily="34" charset="-122"/>
                          <a:cs typeface="Nirmala UI Semilight" panose="020B0402040204020203" pitchFamily="34" charset="0"/>
                        </a:rPr>
                        <a:t>.</a:t>
                      </a:r>
                      <a:endParaRPr lang="en-US" sz="1600" b="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cs typeface="Nirmala UI Semilight" panose="020B0402040204020203" pitchFamily="34" charset="0"/>
                        </a:rPr>
                        <a:t>Все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cs typeface="Nirmala UI Semilight" panose="020B0402040204020203" pitchFamily="34" charset="0"/>
                        </a:rPr>
                        <a:t>.</a:t>
                      </a:r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Разработчик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Дизайнер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.</a:t>
                      </a:r>
                      <a:endParaRPr lang="en-US" sz="1600" b="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Разработчик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Дизайнер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Тестировщик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, </a:t>
                      </a:r>
                      <a:r>
                        <a:rPr lang="ru-RU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Проектный</a:t>
                      </a:r>
                      <a:r>
                        <a:rPr lang="ru-RU" sz="16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менеджер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.</a:t>
                      </a:r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Бизнес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Аналитик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Разработчик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, </a:t>
                      </a:r>
                      <a:r>
                        <a:rPr lang="ru-RU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Проектный</a:t>
                      </a:r>
                      <a:r>
                        <a:rPr lang="ru-RU" sz="16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менеджер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.</a:t>
                      </a:r>
                      <a:endParaRPr lang="en-US" sz="16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Бизнес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Аналитик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, </a:t>
                      </a:r>
                      <a:r>
                        <a:rPr lang="ru-RU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Проектный</a:t>
                      </a:r>
                      <a:r>
                        <a:rPr lang="ru-RU" sz="16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 менеджер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, </a:t>
                      </a:r>
                      <a:r>
                        <a:rPr lang="en-US" sz="16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Разработчик</a:t>
                      </a:r>
                      <a:r>
                        <a:rPr lang="en-US" sz="16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Nirmala UI Semilight" panose="020B0402040204020203" pitchFamily="34" charset="0"/>
                          <a:ea typeface="Mukta Light" pitchFamily="34" charset="-122"/>
                          <a:cs typeface="Nirmala UI Semilight" panose="020B0402040204020203" pitchFamily="34" charset="0"/>
                        </a:rPr>
                        <a:t>.</a:t>
                      </a:r>
                      <a:endParaRPr lang="en-US" sz="16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Nirmala UI Semilight" panose="020B0402040204020203" pitchFamily="34" charset="0"/>
                        <a:cs typeface="Nirmala UI Semilight" panose="020B0402040204020203" pitchFamily="34" charset="0"/>
                      </a:endParaRPr>
                    </a:p>
                    <a:p>
                      <a:endParaRPr lang="ru-RU" sz="16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cs typeface="Nirmala UI Semilight" panose="020B04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521363"/>
                  </a:ext>
                </a:extLst>
              </a:tr>
            </a:tbl>
          </a:graphicData>
        </a:graphic>
      </p:graphicFrame>
      <p:sp>
        <p:nvSpPr>
          <p:cNvPr id="8" name="Text 5"/>
          <p:cNvSpPr/>
          <p:nvPr/>
        </p:nvSpPr>
        <p:spPr>
          <a:xfrm>
            <a:off x="5321734" y="1656119"/>
            <a:ext cx="1224558" cy="1135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9486872" y="1795764"/>
            <a:ext cx="1354295" cy="756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endParaRPr lang="en-US" sz="1850" dirty="0"/>
          </a:p>
        </p:txBody>
      </p:sp>
      <p:sp>
        <p:nvSpPr>
          <p:cNvPr id="45" name="Text 0"/>
          <p:cNvSpPr/>
          <p:nvPr/>
        </p:nvSpPr>
        <p:spPr>
          <a:xfrm>
            <a:off x="465938" y="421370"/>
            <a:ext cx="8354139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0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Сроки реализации </a:t>
            </a:r>
            <a:r>
              <a:rPr lang="en-US" sz="4000" dirty="0" err="1" smtClean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разработки</a:t>
            </a:r>
            <a:r>
              <a:rPr lang="en-US" sz="4000" dirty="0" smtClean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:</a:t>
            </a:r>
            <a:endParaRPr lang="en-US" sz="4000" dirty="0"/>
          </a:p>
        </p:txBody>
      </p:sp>
      <p:sp>
        <p:nvSpPr>
          <p:cNvPr id="49" name="Text 14"/>
          <p:cNvSpPr/>
          <p:nvPr/>
        </p:nvSpPr>
        <p:spPr>
          <a:xfrm>
            <a:off x="5091303" y="3892856"/>
            <a:ext cx="1224558" cy="1513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endParaRPr lang="en-US" sz="1850" dirty="0"/>
          </a:p>
        </p:txBody>
      </p:sp>
      <p:sp>
        <p:nvSpPr>
          <p:cNvPr id="50" name="Text 14"/>
          <p:cNvSpPr/>
          <p:nvPr/>
        </p:nvSpPr>
        <p:spPr>
          <a:xfrm>
            <a:off x="5243703" y="4045256"/>
            <a:ext cx="1224558" cy="1513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endParaRPr lang="en-US" sz="1850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2692270" y="7603435"/>
            <a:ext cx="1938130" cy="626165"/>
          </a:xfrm>
          <a:prstGeom prst="rect">
            <a:avLst/>
          </a:prstGeom>
          <a:solidFill>
            <a:srgbClr val="0A0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"/>
          <p:cNvSpPr/>
          <p:nvPr/>
        </p:nvSpPr>
        <p:spPr>
          <a:xfrm>
            <a:off x="2438399" y="5499929"/>
            <a:ext cx="9753600" cy="92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Shape 12"/>
          <p:cNvSpPr/>
          <p:nvPr/>
        </p:nvSpPr>
        <p:spPr>
          <a:xfrm>
            <a:off x="2438401" y="3626127"/>
            <a:ext cx="9753600" cy="92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Shape 12"/>
          <p:cNvSpPr/>
          <p:nvPr/>
        </p:nvSpPr>
        <p:spPr>
          <a:xfrm>
            <a:off x="2438401" y="1797879"/>
            <a:ext cx="9753600" cy="92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84467"/>
              </p:ext>
            </p:extLst>
          </p:nvPr>
        </p:nvGraphicFramePr>
        <p:xfrm>
          <a:off x="2438400" y="1797879"/>
          <a:ext cx="9753600" cy="5248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55925542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965141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8008328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50613811"/>
                    </a:ext>
                  </a:extLst>
                </a:gridCol>
              </a:tblGrid>
              <a:tr h="63720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72676"/>
                  </a:ext>
                </a:extLst>
              </a:tr>
              <a:tr h="91789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595043"/>
                  </a:ext>
                </a:extLst>
              </a:tr>
              <a:tr h="91789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324203"/>
                  </a:ext>
                </a:extLst>
              </a:tr>
              <a:tr h="91789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066595"/>
                  </a:ext>
                </a:extLst>
              </a:tr>
              <a:tr h="91789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468764"/>
                  </a:ext>
                </a:extLst>
              </a:tr>
              <a:tr h="94016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819366"/>
                  </a:ext>
                </a:extLst>
              </a:tr>
            </a:tbl>
          </a:graphicData>
        </a:graphic>
      </p:graphicFrame>
      <p:sp>
        <p:nvSpPr>
          <p:cNvPr id="9" name="Text 3"/>
          <p:cNvSpPr/>
          <p:nvPr/>
        </p:nvSpPr>
        <p:spPr>
          <a:xfrm>
            <a:off x="9898023" y="1870910"/>
            <a:ext cx="299466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Ставка</a:t>
            </a:r>
            <a:endParaRPr lang="en-US" sz="1900" dirty="0"/>
          </a:p>
        </p:txBody>
      </p:sp>
      <p:sp>
        <p:nvSpPr>
          <p:cNvPr id="10" name="Text 4"/>
          <p:cNvSpPr/>
          <p:nvPr/>
        </p:nvSpPr>
        <p:spPr>
          <a:xfrm>
            <a:off x="7610475" y="1861329"/>
            <a:ext cx="298823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Время</a:t>
            </a:r>
            <a:endParaRPr lang="en-US" sz="1900" dirty="0"/>
          </a:p>
        </p:txBody>
      </p:sp>
      <p:sp>
        <p:nvSpPr>
          <p:cNvPr id="11" name="Text 5"/>
          <p:cNvSpPr/>
          <p:nvPr/>
        </p:nvSpPr>
        <p:spPr>
          <a:xfrm>
            <a:off x="5033784" y="1843262"/>
            <a:ext cx="211681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Позиция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2623661" y="1865721"/>
            <a:ext cx="277451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ФИО</a:t>
            </a:r>
            <a:endParaRPr lang="en-US" sz="1900" dirty="0"/>
          </a:p>
        </p:txBody>
      </p:sp>
      <p:sp>
        <p:nvSpPr>
          <p:cNvPr id="13" name="Shape 7"/>
          <p:cNvSpPr/>
          <p:nvPr/>
        </p:nvSpPr>
        <p:spPr>
          <a:xfrm>
            <a:off x="864037" y="3059574"/>
            <a:ext cx="128718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8"/>
          <p:cNvSpPr/>
          <p:nvPr/>
        </p:nvSpPr>
        <p:spPr>
          <a:xfrm>
            <a:off x="9898023" y="2633566"/>
            <a:ext cx="299466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200.000 руб.</a:t>
            </a:r>
            <a:endParaRPr lang="en-US" sz="1900" dirty="0"/>
          </a:p>
        </p:txBody>
      </p:sp>
      <p:sp>
        <p:nvSpPr>
          <p:cNvPr id="15" name="Text 9"/>
          <p:cNvSpPr/>
          <p:nvPr/>
        </p:nvSpPr>
        <p:spPr>
          <a:xfrm>
            <a:off x="7666821" y="2602628"/>
            <a:ext cx="85748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 smtClean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232ч</a:t>
            </a:r>
            <a:endParaRPr lang="en-US" sz="1900" dirty="0"/>
          </a:p>
        </p:txBody>
      </p:sp>
      <p:sp>
        <p:nvSpPr>
          <p:cNvPr id="16" name="Text 10"/>
          <p:cNvSpPr/>
          <p:nvPr/>
        </p:nvSpPr>
        <p:spPr>
          <a:xfrm>
            <a:off x="5033784" y="2495203"/>
            <a:ext cx="211681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Проектный Менеджер</a:t>
            </a:r>
            <a:endParaRPr lang="en-US" sz="1900" dirty="0"/>
          </a:p>
        </p:txBody>
      </p:sp>
      <p:sp>
        <p:nvSpPr>
          <p:cNvPr id="17" name="Text 11"/>
          <p:cNvSpPr/>
          <p:nvPr/>
        </p:nvSpPr>
        <p:spPr>
          <a:xfrm>
            <a:off x="2574129" y="2617420"/>
            <a:ext cx="277451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Гусев Антон</a:t>
            </a:r>
            <a:endParaRPr lang="en-US" sz="1900" dirty="0"/>
          </a:p>
        </p:txBody>
      </p:sp>
      <p:sp>
        <p:nvSpPr>
          <p:cNvPr id="19" name="Text 13"/>
          <p:cNvSpPr/>
          <p:nvPr/>
        </p:nvSpPr>
        <p:spPr>
          <a:xfrm>
            <a:off x="9898023" y="3524784"/>
            <a:ext cx="299466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80.000 руб.</a:t>
            </a:r>
            <a:endParaRPr lang="en-US" sz="1900" dirty="0"/>
          </a:p>
        </p:txBody>
      </p:sp>
      <p:sp>
        <p:nvSpPr>
          <p:cNvPr id="20" name="Text 14"/>
          <p:cNvSpPr/>
          <p:nvPr/>
        </p:nvSpPr>
        <p:spPr>
          <a:xfrm>
            <a:off x="7666821" y="3496581"/>
            <a:ext cx="298823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96ч</a:t>
            </a:r>
            <a:endParaRPr lang="en-US" sz="1900" dirty="0"/>
          </a:p>
        </p:txBody>
      </p:sp>
      <p:sp>
        <p:nvSpPr>
          <p:cNvPr id="21" name="Text 15"/>
          <p:cNvSpPr/>
          <p:nvPr/>
        </p:nvSpPr>
        <p:spPr>
          <a:xfrm>
            <a:off x="5033784" y="3565972"/>
            <a:ext cx="211681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Дизайнер</a:t>
            </a:r>
            <a:endParaRPr lang="en-US" sz="1900" dirty="0"/>
          </a:p>
        </p:txBody>
      </p:sp>
      <p:sp>
        <p:nvSpPr>
          <p:cNvPr id="22" name="Text 16"/>
          <p:cNvSpPr/>
          <p:nvPr/>
        </p:nvSpPr>
        <p:spPr>
          <a:xfrm>
            <a:off x="2574128" y="3507891"/>
            <a:ext cx="277451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Филиппов Артем</a:t>
            </a:r>
            <a:endParaRPr lang="en-US" sz="1900" dirty="0"/>
          </a:p>
        </p:txBody>
      </p:sp>
      <p:sp>
        <p:nvSpPr>
          <p:cNvPr id="24" name="Text 18"/>
          <p:cNvSpPr/>
          <p:nvPr/>
        </p:nvSpPr>
        <p:spPr>
          <a:xfrm>
            <a:off x="9898023" y="4475051"/>
            <a:ext cx="299466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110.000 руб.</a:t>
            </a:r>
            <a:endParaRPr lang="en-US" sz="1900" dirty="0"/>
          </a:p>
        </p:txBody>
      </p:sp>
      <p:sp>
        <p:nvSpPr>
          <p:cNvPr id="25" name="Text 19"/>
          <p:cNvSpPr/>
          <p:nvPr/>
        </p:nvSpPr>
        <p:spPr>
          <a:xfrm>
            <a:off x="7666821" y="4471800"/>
            <a:ext cx="298823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124ч</a:t>
            </a:r>
            <a:endParaRPr lang="en-US" sz="1900" dirty="0"/>
          </a:p>
        </p:txBody>
      </p:sp>
      <p:sp>
        <p:nvSpPr>
          <p:cNvPr id="26" name="Text 20"/>
          <p:cNvSpPr/>
          <p:nvPr/>
        </p:nvSpPr>
        <p:spPr>
          <a:xfrm>
            <a:off x="5033784" y="4461646"/>
            <a:ext cx="211681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Бизнес-Аналитик</a:t>
            </a:r>
            <a:endParaRPr lang="en-US" sz="1900" dirty="0"/>
          </a:p>
        </p:txBody>
      </p:sp>
      <p:sp>
        <p:nvSpPr>
          <p:cNvPr id="27" name="Text 21"/>
          <p:cNvSpPr/>
          <p:nvPr/>
        </p:nvSpPr>
        <p:spPr>
          <a:xfrm>
            <a:off x="2623661" y="4499783"/>
            <a:ext cx="277451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Крайнов Максим</a:t>
            </a:r>
            <a:endParaRPr lang="en-US" sz="1900" dirty="0"/>
          </a:p>
        </p:txBody>
      </p:sp>
      <p:sp>
        <p:nvSpPr>
          <p:cNvPr id="29" name="Text 23"/>
          <p:cNvSpPr/>
          <p:nvPr/>
        </p:nvSpPr>
        <p:spPr>
          <a:xfrm>
            <a:off x="9898023" y="5395289"/>
            <a:ext cx="299466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180.000 руб.</a:t>
            </a:r>
            <a:endParaRPr lang="en-US" sz="1900" dirty="0"/>
          </a:p>
        </p:txBody>
      </p:sp>
      <p:sp>
        <p:nvSpPr>
          <p:cNvPr id="30" name="Text 24"/>
          <p:cNvSpPr/>
          <p:nvPr/>
        </p:nvSpPr>
        <p:spPr>
          <a:xfrm>
            <a:off x="7666821" y="5367468"/>
            <a:ext cx="298823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212ч</a:t>
            </a:r>
            <a:endParaRPr lang="en-US" sz="1900" dirty="0"/>
          </a:p>
        </p:txBody>
      </p:sp>
      <p:sp>
        <p:nvSpPr>
          <p:cNvPr id="31" name="Text 25"/>
          <p:cNvSpPr/>
          <p:nvPr/>
        </p:nvSpPr>
        <p:spPr>
          <a:xfrm>
            <a:off x="5035716" y="5395289"/>
            <a:ext cx="211681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Разработчик</a:t>
            </a:r>
            <a:endParaRPr lang="en-US" sz="1900" dirty="0"/>
          </a:p>
        </p:txBody>
      </p:sp>
      <p:sp>
        <p:nvSpPr>
          <p:cNvPr id="32" name="Text 26"/>
          <p:cNvSpPr/>
          <p:nvPr/>
        </p:nvSpPr>
        <p:spPr>
          <a:xfrm>
            <a:off x="2623660" y="5376136"/>
            <a:ext cx="277451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Шарипов Тимур</a:t>
            </a:r>
            <a:endParaRPr lang="en-US" sz="1900" dirty="0"/>
          </a:p>
        </p:txBody>
      </p:sp>
      <p:sp>
        <p:nvSpPr>
          <p:cNvPr id="34" name="Text 28"/>
          <p:cNvSpPr/>
          <p:nvPr/>
        </p:nvSpPr>
        <p:spPr>
          <a:xfrm>
            <a:off x="9898023" y="6286328"/>
            <a:ext cx="299466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60.000 руб.</a:t>
            </a:r>
            <a:endParaRPr lang="en-US" sz="1900" dirty="0"/>
          </a:p>
        </p:txBody>
      </p:sp>
      <p:sp>
        <p:nvSpPr>
          <p:cNvPr id="35" name="Text 29"/>
          <p:cNvSpPr/>
          <p:nvPr/>
        </p:nvSpPr>
        <p:spPr>
          <a:xfrm>
            <a:off x="7666820" y="6311824"/>
            <a:ext cx="298823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62ч</a:t>
            </a:r>
            <a:endParaRPr lang="en-US" sz="1900" dirty="0"/>
          </a:p>
        </p:txBody>
      </p:sp>
      <p:sp>
        <p:nvSpPr>
          <p:cNvPr id="36" name="Text 30"/>
          <p:cNvSpPr/>
          <p:nvPr/>
        </p:nvSpPr>
        <p:spPr>
          <a:xfrm>
            <a:off x="5033784" y="6359389"/>
            <a:ext cx="211681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Тестировщик</a:t>
            </a:r>
            <a:endParaRPr lang="en-US" sz="1900" dirty="0"/>
          </a:p>
        </p:txBody>
      </p:sp>
      <p:sp>
        <p:nvSpPr>
          <p:cNvPr id="37" name="Text 31"/>
          <p:cNvSpPr/>
          <p:nvPr/>
        </p:nvSpPr>
        <p:spPr>
          <a:xfrm>
            <a:off x="2623659" y="6302591"/>
            <a:ext cx="277451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Карханов Максим</a:t>
            </a:r>
            <a:endParaRPr lang="en-US" sz="1900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450715" y="421899"/>
            <a:ext cx="5154953" cy="743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400"/>
              </a:lnSpc>
            </a:pPr>
            <a:r>
              <a:rPr lang="en-US" sz="40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Тайм-менеджмент:</a:t>
            </a:r>
            <a:endParaRPr lang="en-US" sz="40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12692270" y="7603435"/>
            <a:ext cx="1938130" cy="626165"/>
          </a:xfrm>
          <a:prstGeom prst="rect">
            <a:avLst/>
          </a:prstGeom>
          <a:solidFill>
            <a:srgbClr val="0A0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2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373</Words>
  <Application>Microsoft Office PowerPoint</Application>
  <PresentationFormat>Произвольный</PresentationFormat>
  <Paragraphs>91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Prompt Medium</vt:lpstr>
      <vt:lpstr>Arial</vt:lpstr>
      <vt:lpstr>Calibri</vt:lpstr>
      <vt:lpstr>Mukta Light</vt:lpstr>
      <vt:lpstr>Nirmala UI Semilight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Гусев Антон Сергеевич</cp:lastModifiedBy>
  <cp:revision>19</cp:revision>
  <dcterms:created xsi:type="dcterms:W3CDTF">2025-03-26T10:09:18Z</dcterms:created>
  <dcterms:modified xsi:type="dcterms:W3CDTF">2025-03-26T15:50:18Z</dcterms:modified>
</cp:coreProperties>
</file>