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301" r:id="rId4"/>
    <p:sldId id="303" r:id="rId5"/>
    <p:sldId id="258" r:id="rId6"/>
    <p:sldId id="300" r:id="rId7"/>
    <p:sldId id="306" r:id="rId8"/>
    <p:sldId id="259" r:id="rId9"/>
    <p:sldId id="318" r:id="rId10"/>
    <p:sldId id="314" r:id="rId11"/>
    <p:sldId id="309" r:id="rId12"/>
    <p:sldId id="310" r:id="rId13"/>
    <p:sldId id="311" r:id="rId14"/>
    <p:sldId id="312" r:id="rId15"/>
    <p:sldId id="313" r:id="rId16"/>
    <p:sldId id="307" r:id="rId17"/>
    <p:sldId id="308" r:id="rId18"/>
    <p:sldId id="315" r:id="rId19"/>
    <p:sldId id="316" r:id="rId20"/>
    <p:sldId id="31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23B"/>
    <a:srgbClr val="383838"/>
    <a:srgbClr val="D1D5DB"/>
    <a:srgbClr val="9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F6B5C6-B4EF-4923-9D0C-CB58EBBAC096}">
  <a:tblStyle styleId="{65F6B5C6-B4EF-4923-9D0C-CB58EBBAC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0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7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35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1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5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81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40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762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5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60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4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4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60798" y="276746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&lt;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Welcome to the world of Go, a programming language designed for simplicity, efficiency, and concurrency. 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Simplicity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Efficiency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B3DF04-B57E-43CD-9C1D-50598BCB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6465094" y="3627969"/>
            <a:ext cx="1775097" cy="667048"/>
          </a:xfrm>
          <a:prstGeom prst="rect">
            <a:avLst/>
          </a:prstGeom>
        </p:spPr>
      </p:pic>
      <p:pic>
        <p:nvPicPr>
          <p:cNvPr id="4" name="Imagem 3" descr="Uma imagem com clipart, Gráficos, desenho, ilustração&#10;&#10;Descrição gerada automaticamente">
            <a:extLst>
              <a:ext uri="{FF2B5EF4-FFF2-40B4-BE49-F238E27FC236}">
                <a16:creationId xmlns:a16="http://schemas.microsoft.com/office/drawing/2014/main" id="{7D0239CE-93D5-C51C-D7E1-C1904FAFE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41" y="448825"/>
            <a:ext cx="2759868" cy="1556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92045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Syntax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Semantics;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050440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Go allows both static typing and type infering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Variable Declaration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Google Shape;562;p32">
            <a:extLst>
              <a:ext uri="{FF2B5EF4-FFF2-40B4-BE49-F238E27FC236}">
                <a16:creationId xmlns:a16="http://schemas.microsoft.com/office/drawing/2014/main" id="{53CEB71D-D7AC-4FB4-BD34-DCDD4414E2C4}"/>
              </a:ext>
            </a:extLst>
          </p:cNvPr>
          <p:cNvSpPr txBox="1">
            <a:spLocks/>
          </p:cNvSpPr>
          <p:nvPr/>
        </p:nvSpPr>
        <p:spPr>
          <a:xfrm>
            <a:off x="2802268" y="2645934"/>
            <a:ext cx="3396103" cy="106069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b="1" dirty="0">
                <a:solidFill>
                  <a:schemeClr val="accent1"/>
                </a:solidFill>
              </a:rPr>
              <a:t>var </a:t>
            </a:r>
            <a:r>
              <a:rPr lang="en-US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C</a:t>
            </a:r>
          </a:p>
          <a:p>
            <a:pPr marL="449116" indent="0">
              <a:spcBef>
                <a:spcPts val="1000"/>
              </a:spcBef>
            </a:pPr>
            <a:r>
              <a:rPr lang="en-US" dirty="0">
                <a:solidFill>
                  <a:schemeClr val="accent6"/>
                </a:solidFill>
              </a:rPr>
              <a:t>y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Like Python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9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2" y="1816104"/>
            <a:ext cx="6333668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Arrays have fixed size, slices have dynamic size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09718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Arrays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2068401" y="2472714"/>
            <a:ext cx="5569633" cy="145007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arr</a:t>
            </a:r>
            <a:r>
              <a:rPr lang="en-US" dirty="0">
                <a:solidFill>
                  <a:schemeClr val="accent6"/>
                </a:solidFill>
              </a:rPr>
              <a:t> := […]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var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[5]int</a:t>
            </a:r>
          </a:p>
          <a:p>
            <a:pPr marL="449116" indent="0">
              <a:spcBef>
                <a:spcPts val="1000"/>
              </a:spcBef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</a:rPr>
              <a:t>sli</a:t>
            </a:r>
            <a:r>
              <a:rPr lang="en-US" dirty="0">
                <a:solidFill>
                  <a:schemeClr val="accent6"/>
                </a:solidFill>
              </a:rPr>
              <a:t> := []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rgbClr val="DF3079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634956" y="2158123"/>
            <a:ext cx="3429102" cy="1969994"/>
          </a:xfrm>
          <a:prstGeom prst="rect">
            <a:avLst/>
          </a:prstGeom>
          <a:solidFill>
            <a:srgbClr val="383838"/>
          </a:solidFill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If statement</a:t>
            </a:r>
            <a:endParaRPr lang="en-US" b="1" dirty="0">
              <a:solidFill>
                <a:schemeClr val="accent1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accent6"/>
                </a:solidFill>
              </a:rPr>
              <a:t>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 </a:t>
            </a:r>
            <a:r>
              <a:rPr lang="en-US" dirty="0">
                <a:solidFill>
                  <a:schemeClr val="accent6"/>
                </a:solidFill>
              </a:rPr>
              <a:t>|| 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 if </a:t>
            </a:r>
            <a:r>
              <a:rPr lang="en-US" dirty="0">
                <a:solidFill>
                  <a:schemeClr val="accent6"/>
                </a:solidFill>
              </a:rPr>
              <a:t>a ==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“ac”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 </a:t>
            </a:r>
            <a:r>
              <a:rPr lang="en-US" b="1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 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5574"/>
            <a:ext cx="4480422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If &amp; Switch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9AAA81DB-D9F1-4DF1-A3B2-411748670A2D}"/>
              </a:ext>
            </a:extLst>
          </p:cNvPr>
          <p:cNvSpPr txBox="1">
            <a:spLocks/>
          </p:cNvSpPr>
          <p:nvPr/>
        </p:nvSpPr>
        <p:spPr>
          <a:xfrm>
            <a:off x="5575225" y="1952474"/>
            <a:ext cx="2736896" cy="21756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Switch statement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</a:rPr>
              <a:t>a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en-US" dirty="0" err="1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bc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“ab”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58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581390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Syntax/Semantics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71" y="1816104"/>
            <a:ext cx="6622779" cy="250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 There are no </a:t>
            </a:r>
            <a:r>
              <a:rPr lang="en-US" b="1" dirty="0">
                <a:solidFill>
                  <a:schemeClr val="accent1"/>
                </a:solidFill>
              </a:rPr>
              <a:t>while </a:t>
            </a:r>
            <a:r>
              <a:rPr lang="en" dirty="0">
                <a:solidFill>
                  <a:schemeClr val="accent6"/>
                </a:solidFill>
              </a:rPr>
              <a:t>loops, they must be done with </a:t>
            </a:r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" name="Google Shape;562;p32">
            <a:extLst>
              <a:ext uri="{FF2B5EF4-FFF2-40B4-BE49-F238E27FC236}">
                <a16:creationId xmlns:a16="http://schemas.microsoft.com/office/drawing/2014/main" id="{BB37E316-490B-457A-9168-F46C0CA6BA60}"/>
              </a:ext>
            </a:extLst>
          </p:cNvPr>
          <p:cNvSpPr txBox="1">
            <a:spLocks/>
          </p:cNvSpPr>
          <p:nvPr/>
        </p:nvSpPr>
        <p:spPr>
          <a:xfrm>
            <a:off x="1590925" y="1120576"/>
            <a:ext cx="4177861" cy="68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sz="2000" dirty="0">
                <a:solidFill>
                  <a:schemeClr val="lt2"/>
                </a:solidFill>
              </a:rPr>
              <a:t>Flow Control – For &amp; While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562;p32">
            <a:extLst>
              <a:ext uri="{FF2B5EF4-FFF2-40B4-BE49-F238E27FC236}">
                <a16:creationId xmlns:a16="http://schemas.microsoft.com/office/drawing/2014/main" id="{47D1CCCC-ACC9-4998-A5AB-5B478D729591}"/>
              </a:ext>
            </a:extLst>
          </p:cNvPr>
          <p:cNvSpPr txBox="1">
            <a:spLocks/>
          </p:cNvSpPr>
          <p:nvPr/>
        </p:nvSpPr>
        <p:spPr>
          <a:xfrm>
            <a:off x="1590925" y="2672043"/>
            <a:ext cx="349542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For Loop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&lt;=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++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doThis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13" name="Google Shape;562;p32">
            <a:extLst>
              <a:ext uri="{FF2B5EF4-FFF2-40B4-BE49-F238E27FC236}">
                <a16:creationId xmlns:a16="http://schemas.microsoft.com/office/drawing/2014/main" id="{A9817AE3-E912-4FFE-A3DF-536499A01D6E}"/>
              </a:ext>
            </a:extLst>
          </p:cNvPr>
          <p:cNvSpPr txBox="1">
            <a:spLocks/>
          </p:cNvSpPr>
          <p:nvPr/>
        </p:nvSpPr>
        <p:spPr>
          <a:xfrm>
            <a:off x="5339400" y="2672043"/>
            <a:ext cx="3626006" cy="110444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Equivalent to while true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doThat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571997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Cool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Features;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4" y="1295508"/>
            <a:ext cx="6215191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Defer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 statement that allows functions to be executed just before the surrounding function returns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80F81A66-4CEB-887A-6788-5BBAE3663344}"/>
              </a:ext>
            </a:extLst>
          </p:cNvPr>
          <p:cNvSpPr txBox="1">
            <a:spLocks/>
          </p:cNvSpPr>
          <p:nvPr/>
        </p:nvSpPr>
        <p:spPr>
          <a:xfrm>
            <a:off x="2879897" y="2873075"/>
            <a:ext cx="3372256" cy="140460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processFile</a:t>
            </a:r>
            <a:r>
              <a:rPr lang="en-US" dirty="0">
                <a:solidFill>
                  <a:schemeClr val="accent6"/>
                </a:solidFill>
              </a:rPr>
              <a:t>()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file :=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openFile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</a:rPr>
              <a:t>defer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file.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…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3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5539200" cy="221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Semicolon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Although discouraged, semicolons can be used to separate statements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864037" y="2929748"/>
            <a:ext cx="2992976" cy="119934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b="1" dirty="0">
                <a:solidFill>
                  <a:schemeClr val="accent1"/>
                </a:solidFill>
              </a:rPr>
              <a:t> 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</a:p>
          <a:p>
            <a:pPr marL="449116" indent="0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conventional way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6"/>
                </a:solidFill>
              </a:rPr>
              <a:t> 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</a:rPr>
              <a:t>y </a:t>
            </a:r>
            <a:r>
              <a:rPr lang="en-US" dirty="0">
                <a:solidFill>
                  <a:schemeClr val="accent6"/>
                </a:solidFill>
              </a:rPr>
              <a:t>:= </a:t>
            </a:r>
            <a:r>
              <a:rPr lang="en-US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4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3323973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Fallthrough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Used in switches, for executing the code block of the next case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5482356" y="1018100"/>
            <a:ext cx="2992976" cy="3228490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switch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b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fallthrough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case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Println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449116" indent="0"/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endParaRPr lang="en-US" dirty="0">
              <a:solidFill>
                <a:schemeClr val="accent6"/>
              </a:solidFill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doWhatever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6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324375"/>
            <a:ext cx="6724395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Ellipsis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-US" dirty="0">
                <a:solidFill>
                  <a:schemeClr val="accent6"/>
                </a:solidFill>
              </a:rPr>
              <a:t> Represented by three dots, used in variadic functions &gt;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62;p32">
            <a:extLst>
              <a:ext uri="{FF2B5EF4-FFF2-40B4-BE49-F238E27FC236}">
                <a16:creationId xmlns:a16="http://schemas.microsoft.com/office/drawing/2014/main" id="{B22E04CB-AD42-7B10-0A95-34C9411FC6B2}"/>
              </a:ext>
            </a:extLst>
          </p:cNvPr>
          <p:cNvSpPr txBox="1">
            <a:spLocks/>
          </p:cNvSpPr>
          <p:nvPr/>
        </p:nvSpPr>
        <p:spPr>
          <a:xfrm>
            <a:off x="2701506" y="2593743"/>
            <a:ext cx="3729037" cy="1799407"/>
          </a:xfrm>
          <a:prstGeom prst="rect">
            <a:avLst/>
          </a:prstGeom>
          <a:solidFill>
            <a:srgbClr val="383838"/>
          </a:solidFill>
          <a:ln>
            <a:noFill/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449116" indent="0"/>
            <a:r>
              <a:rPr lang="en-US" b="1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20F0502020204030204" pitchFamily="49" charset="0"/>
              </a:rPr>
              <a:t>...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</a:rPr>
              <a:t>)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 </a:t>
            </a:r>
            <a:r>
              <a:rPr lang="en-US" dirty="0">
                <a:solidFill>
                  <a:schemeClr val="accent6"/>
                </a:solidFill>
              </a:rPr>
              <a:t>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res := </a:t>
            </a:r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  <a:p>
            <a:pPr marL="449116" indent="0"/>
            <a:r>
              <a:rPr lang="en-US" b="1" dirty="0">
                <a:solidFill>
                  <a:srgbClr val="DF307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_, n :=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 </a:t>
            </a:r>
            <a:r>
              <a:rPr lang="en-US" dirty="0" err="1">
                <a:solidFill>
                  <a:schemeClr val="accent6"/>
                </a:solidFill>
              </a:rPr>
              <a:t>nums</a:t>
            </a:r>
            <a:r>
              <a:rPr lang="en-US" dirty="0">
                <a:solidFill>
                  <a:schemeClr val="accent6"/>
                </a:solidFill>
              </a:rPr>
              <a:t> {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  res += n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  }</a:t>
            </a:r>
          </a:p>
          <a:p>
            <a:pPr marL="449116" indent="0"/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 </a:t>
            </a:r>
            <a:r>
              <a:rPr lang="en-US" dirty="0">
                <a:solidFill>
                  <a:schemeClr val="accent6"/>
                </a:solidFill>
              </a:rPr>
              <a:t>res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49116" indent="0"/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</a:t>
            </a:r>
            <a:r>
              <a:rPr lang="en" dirty="0">
                <a:solidFill>
                  <a:schemeClr val="accent2"/>
                </a:solidFill>
              </a:rPr>
              <a:t>‘Go’;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730AC2-9DAD-4B14-BF43-F2F39751CF96}"/>
              </a:ext>
            </a:extLst>
          </p:cNvPr>
          <p:cNvSpPr txBox="1"/>
          <p:nvPr/>
        </p:nvSpPr>
        <p:spPr>
          <a:xfrm>
            <a:off x="1143248" y="1183421"/>
            <a:ext cx="1493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Creators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ECFB4C-B413-46AF-AD59-63DA7C38E12E}"/>
              </a:ext>
            </a:extLst>
          </p:cNvPr>
          <p:cNvSpPr txBox="1"/>
          <p:nvPr/>
        </p:nvSpPr>
        <p:spPr>
          <a:xfrm>
            <a:off x="1143250" y="1462454"/>
            <a:ext cx="766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1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Golang most common known as Go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was conceived by three prominent computer scientists at Google: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Robert Griesemer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Rob Pike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Ken Thompson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" sz="11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83CDE-7CD6-4C97-BE12-B18BA05D1ADF}"/>
              </a:ext>
            </a:extLst>
          </p:cNvPr>
          <p:cNvSpPr txBox="1"/>
          <p:nvPr/>
        </p:nvSpPr>
        <p:spPr>
          <a:xfrm>
            <a:off x="1143250" y="2306806"/>
            <a:ext cx="7661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was born in 2007 out of the frustration with existing programming languages when dealing with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large-scale systems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distributed computing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at Google. </a:t>
            </a:r>
          </a:p>
          <a:p>
            <a:pPr algn="just"/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goal was to create a language that combined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efficiency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simplicity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and 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concurrency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 address the challenges of developing scalable and maintainable software.</a:t>
            </a:r>
            <a:endParaRPr lang="en-US" sz="11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4B82EA-AC37-4C29-933C-83DBA7A8F9AB}"/>
              </a:ext>
            </a:extLst>
          </p:cNvPr>
          <p:cNvSpPr txBox="1"/>
          <p:nvPr/>
        </p:nvSpPr>
        <p:spPr>
          <a:xfrm>
            <a:off x="1143248" y="2019313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Motivation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D65F54-0A01-46B7-B3D6-944730EFCBE5}"/>
              </a:ext>
            </a:extLst>
          </p:cNvPr>
          <p:cNvSpPr txBox="1"/>
          <p:nvPr/>
        </p:nvSpPr>
        <p:spPr>
          <a:xfrm>
            <a:off x="1143249" y="3263255"/>
            <a:ext cx="1864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Objectives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F2C3CC-D6EB-43E3-A7F5-F4DAC32BC04A}"/>
              </a:ext>
            </a:extLst>
          </p:cNvPr>
          <p:cNvSpPr txBox="1"/>
          <p:nvPr/>
        </p:nvSpPr>
        <p:spPr>
          <a:xfrm>
            <a:off x="1143249" y="3571032"/>
            <a:ext cx="749716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Static typing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run-time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efficiency 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eadability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usability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(like 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igh-performance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networking</a:t>
            </a:r>
            <a:r>
              <a:rPr lang="en-US" sz="1100" b="1" i="0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sz="11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 </a:t>
            </a:r>
            <a:r>
              <a:rPr lang="en-US" sz="1100" b="1" i="0" u="none" strike="noStrike" dirty="0">
                <a:solidFill>
                  <a:schemeClr val="accent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multiprocessing</a:t>
            </a:r>
            <a:r>
              <a:rPr lang="en-US" sz="1100" b="0" i="0" u="none" strike="noStrike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lang="en-US" sz="11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Exercises </a:t>
            </a:r>
            <a:r>
              <a:rPr lang="en" sz="6000" dirty="0">
                <a:solidFill>
                  <a:schemeClr val="accent6"/>
                </a:solidFill>
              </a:rPr>
              <a:t>{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Clone the GitHub Repository and get started!</a:t>
            </a:r>
            <a:endParaRPr dirty="0"/>
          </a:p>
        </p:txBody>
      </p:sp>
      <p:sp>
        <p:nvSpPr>
          <p:cNvPr id="868" name="Google Shape;868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0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Easy to learn and understand &gt;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Quick compilation to machine code &gt;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is open source and free to use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Native concurrency support &gt;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Concurrent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Source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5407044" y="3344474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8" name="Google Shape;2981;p50">
            <a:extLst>
              <a:ext uri="{FF2B5EF4-FFF2-40B4-BE49-F238E27FC236}">
                <a16:creationId xmlns:a16="http://schemas.microsoft.com/office/drawing/2014/main" id="{707F8BA8-2829-455E-AB00-7A12D757E0B0}"/>
              </a:ext>
            </a:extLst>
          </p:cNvPr>
          <p:cNvGrpSpPr/>
          <p:nvPr/>
        </p:nvGrpSpPr>
        <p:grpSpPr>
          <a:xfrm>
            <a:off x="4975234" y="1743901"/>
            <a:ext cx="365736" cy="365741"/>
            <a:chOff x="6559538" y="4194875"/>
            <a:chExt cx="532600" cy="528375"/>
          </a:xfrm>
        </p:grpSpPr>
        <p:sp>
          <p:nvSpPr>
            <p:cNvPr id="69" name="Google Shape;2982;p50">
              <a:extLst>
                <a:ext uri="{FF2B5EF4-FFF2-40B4-BE49-F238E27FC236}">
                  <a16:creationId xmlns:a16="http://schemas.microsoft.com/office/drawing/2014/main" id="{B3AEDB0C-08FB-46DA-84C1-68D455A945F7}"/>
                </a:ext>
              </a:extLst>
            </p:cNvPr>
            <p:cNvSpPr/>
            <p:nvPr/>
          </p:nvSpPr>
          <p:spPr>
            <a:xfrm>
              <a:off x="6728063" y="4223800"/>
              <a:ext cx="334700" cy="335175"/>
            </a:xfrm>
            <a:custGeom>
              <a:avLst/>
              <a:gdLst/>
              <a:ahLst/>
              <a:cxnLst/>
              <a:rect l="l" t="t" r="r" b="b"/>
              <a:pathLst>
                <a:path w="13388" h="13407" extrusionOk="0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83;p50">
              <a:extLst>
                <a:ext uri="{FF2B5EF4-FFF2-40B4-BE49-F238E27FC236}">
                  <a16:creationId xmlns:a16="http://schemas.microsoft.com/office/drawing/2014/main" id="{74E5E3AE-CA92-4E58-A834-3BDDADE1795A}"/>
                </a:ext>
              </a:extLst>
            </p:cNvPr>
            <p:cNvSpPr/>
            <p:nvPr/>
          </p:nvSpPr>
          <p:spPr>
            <a:xfrm>
              <a:off x="6678763" y="4509175"/>
              <a:ext cx="101000" cy="100525"/>
            </a:xfrm>
            <a:custGeom>
              <a:avLst/>
              <a:gdLst/>
              <a:ahLst/>
              <a:cxnLst/>
              <a:rect l="l" t="t" r="r" b="b"/>
              <a:pathLst>
                <a:path w="4040" h="4021" extrusionOk="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84;p50">
              <a:extLst>
                <a:ext uri="{FF2B5EF4-FFF2-40B4-BE49-F238E27FC236}">
                  <a16:creationId xmlns:a16="http://schemas.microsoft.com/office/drawing/2014/main" id="{A08C575F-C430-4EF4-B33F-DA9509874472}"/>
                </a:ext>
              </a:extLst>
            </p:cNvPr>
            <p:cNvSpPr/>
            <p:nvPr/>
          </p:nvSpPr>
          <p:spPr>
            <a:xfrm>
              <a:off x="6891588" y="4298475"/>
              <a:ext cx="110950" cy="82725"/>
            </a:xfrm>
            <a:custGeom>
              <a:avLst/>
              <a:gdLst/>
              <a:ahLst/>
              <a:cxnLst/>
              <a:rect l="l" t="t" r="r" b="b"/>
              <a:pathLst>
                <a:path w="4438" h="3309" extrusionOk="0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85;p50">
              <a:extLst>
                <a:ext uri="{FF2B5EF4-FFF2-40B4-BE49-F238E27FC236}">
                  <a16:creationId xmlns:a16="http://schemas.microsoft.com/office/drawing/2014/main" id="{7B4FC690-A783-47C1-971B-DB919FE2E513}"/>
                </a:ext>
              </a:extLst>
            </p:cNvPr>
            <p:cNvSpPr/>
            <p:nvPr/>
          </p:nvSpPr>
          <p:spPr>
            <a:xfrm>
              <a:off x="6984038" y="4205325"/>
              <a:ext cx="97675" cy="97675"/>
            </a:xfrm>
            <a:custGeom>
              <a:avLst/>
              <a:gdLst/>
              <a:ahLst/>
              <a:cxnLst/>
              <a:rect l="l" t="t" r="r" b="b"/>
              <a:pathLst>
                <a:path w="3907" h="3907" extrusionOk="0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86;p50">
              <a:extLst>
                <a:ext uri="{FF2B5EF4-FFF2-40B4-BE49-F238E27FC236}">
                  <a16:creationId xmlns:a16="http://schemas.microsoft.com/office/drawing/2014/main" id="{B7EA19F8-85D3-4B71-BB85-93026FBD2E39}"/>
                </a:ext>
              </a:extLst>
            </p:cNvPr>
            <p:cNvSpPr/>
            <p:nvPr/>
          </p:nvSpPr>
          <p:spPr>
            <a:xfrm>
              <a:off x="6826663" y="4508225"/>
              <a:ext cx="109525" cy="204325"/>
            </a:xfrm>
            <a:custGeom>
              <a:avLst/>
              <a:gdLst/>
              <a:ahLst/>
              <a:cxnLst/>
              <a:rect l="l" t="t" r="r" b="b"/>
              <a:pathLst>
                <a:path w="4381" h="8173" extrusionOk="0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87;p50">
              <a:extLst>
                <a:ext uri="{FF2B5EF4-FFF2-40B4-BE49-F238E27FC236}">
                  <a16:creationId xmlns:a16="http://schemas.microsoft.com/office/drawing/2014/main" id="{3CAC9662-9FFA-4BEC-83BD-9F8251A13A1C}"/>
                </a:ext>
              </a:extLst>
            </p:cNvPr>
            <p:cNvSpPr/>
            <p:nvPr/>
          </p:nvSpPr>
          <p:spPr>
            <a:xfrm>
              <a:off x="6573988" y="4364700"/>
              <a:ext cx="204350" cy="96150"/>
            </a:xfrm>
            <a:custGeom>
              <a:avLst/>
              <a:gdLst/>
              <a:ahLst/>
              <a:cxnLst/>
              <a:rect l="l" t="t" r="r" b="b"/>
              <a:pathLst>
                <a:path w="8174" h="3846" extrusionOk="0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88;p50">
              <a:extLst>
                <a:ext uri="{FF2B5EF4-FFF2-40B4-BE49-F238E27FC236}">
                  <a16:creationId xmlns:a16="http://schemas.microsoft.com/office/drawing/2014/main" id="{6B1F25CB-C488-4219-9427-DD757AB65D99}"/>
                </a:ext>
              </a:extLst>
            </p:cNvPr>
            <p:cNvSpPr/>
            <p:nvPr/>
          </p:nvSpPr>
          <p:spPr>
            <a:xfrm>
              <a:off x="6711938" y="4448975"/>
              <a:ext cx="126125" cy="124450"/>
            </a:xfrm>
            <a:custGeom>
              <a:avLst/>
              <a:gdLst/>
              <a:ahLst/>
              <a:cxnLst/>
              <a:rect l="l" t="t" r="r" b="b"/>
              <a:pathLst>
                <a:path w="5045" h="4978" extrusionOk="0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89;p50">
              <a:extLst>
                <a:ext uri="{FF2B5EF4-FFF2-40B4-BE49-F238E27FC236}">
                  <a16:creationId xmlns:a16="http://schemas.microsoft.com/office/drawing/2014/main" id="{B634914E-0A5A-4A34-A957-750055E9A728}"/>
                </a:ext>
              </a:extLst>
            </p:cNvPr>
            <p:cNvSpPr/>
            <p:nvPr/>
          </p:nvSpPr>
          <p:spPr>
            <a:xfrm>
              <a:off x="6846088" y="43295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90;p50">
              <a:extLst>
                <a:ext uri="{FF2B5EF4-FFF2-40B4-BE49-F238E27FC236}">
                  <a16:creationId xmlns:a16="http://schemas.microsoft.com/office/drawing/2014/main" id="{339EC052-631F-40E3-AB0C-1E43595F9C67}"/>
                </a:ext>
              </a:extLst>
            </p:cNvPr>
            <p:cNvSpPr/>
            <p:nvPr/>
          </p:nvSpPr>
          <p:spPr>
            <a:xfrm>
              <a:off x="6773288" y="4359650"/>
              <a:ext cx="69975" cy="77250"/>
            </a:xfrm>
            <a:custGeom>
              <a:avLst/>
              <a:gdLst/>
              <a:ahLst/>
              <a:cxnLst/>
              <a:rect l="l" t="t" r="r" b="b"/>
              <a:pathLst>
                <a:path w="2799" h="3090" extrusionOk="0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91;p50">
              <a:extLst>
                <a:ext uri="{FF2B5EF4-FFF2-40B4-BE49-F238E27FC236}">
                  <a16:creationId xmlns:a16="http://schemas.microsoft.com/office/drawing/2014/main" id="{E3AD6948-1E4D-49DC-9698-433DD7C616E3}"/>
                </a:ext>
              </a:extLst>
            </p:cNvPr>
            <p:cNvSpPr/>
            <p:nvPr/>
          </p:nvSpPr>
          <p:spPr>
            <a:xfrm>
              <a:off x="6878338" y="4288150"/>
              <a:ext cx="137950" cy="103000"/>
            </a:xfrm>
            <a:custGeom>
              <a:avLst/>
              <a:gdLst/>
              <a:ahLst/>
              <a:cxnLst/>
              <a:rect l="l" t="t" r="r" b="b"/>
              <a:pathLst>
                <a:path w="5518" h="4120" extrusionOk="0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92;p50">
              <a:extLst>
                <a:ext uri="{FF2B5EF4-FFF2-40B4-BE49-F238E27FC236}">
                  <a16:creationId xmlns:a16="http://schemas.microsoft.com/office/drawing/2014/main" id="{7A80BD29-BF4C-4AB8-9AA8-C010943BCE76}"/>
                </a:ext>
              </a:extLst>
            </p:cNvPr>
            <p:cNvSpPr/>
            <p:nvPr/>
          </p:nvSpPr>
          <p:spPr>
            <a:xfrm>
              <a:off x="6559538" y="4637825"/>
              <a:ext cx="93450" cy="85200"/>
            </a:xfrm>
            <a:custGeom>
              <a:avLst/>
              <a:gdLst/>
              <a:ahLst/>
              <a:cxnLst/>
              <a:rect l="l" t="t" r="r" b="b"/>
              <a:pathLst>
                <a:path w="3738" h="3408" extrusionOk="0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93;p50">
              <a:extLst>
                <a:ext uri="{FF2B5EF4-FFF2-40B4-BE49-F238E27FC236}">
                  <a16:creationId xmlns:a16="http://schemas.microsoft.com/office/drawing/2014/main" id="{4CC9FABF-8047-4348-8F89-B3748AE82E9D}"/>
                </a:ext>
              </a:extLst>
            </p:cNvPr>
            <p:cNvSpPr/>
            <p:nvPr/>
          </p:nvSpPr>
          <p:spPr>
            <a:xfrm>
              <a:off x="6663538" y="4638225"/>
              <a:ext cx="92025" cy="84400"/>
            </a:xfrm>
            <a:custGeom>
              <a:avLst/>
              <a:gdLst/>
              <a:ahLst/>
              <a:cxnLst/>
              <a:rect l="l" t="t" r="r" b="b"/>
              <a:pathLst>
                <a:path w="3681" h="3376" extrusionOk="0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94;p50">
              <a:extLst>
                <a:ext uri="{FF2B5EF4-FFF2-40B4-BE49-F238E27FC236}">
                  <a16:creationId xmlns:a16="http://schemas.microsoft.com/office/drawing/2014/main" id="{36D705C5-1D42-4220-A6DA-00DED4057ABB}"/>
                </a:ext>
              </a:extLst>
            </p:cNvPr>
            <p:cNvSpPr/>
            <p:nvPr/>
          </p:nvSpPr>
          <p:spPr>
            <a:xfrm>
              <a:off x="6559638" y="4534775"/>
              <a:ext cx="90225" cy="85350"/>
            </a:xfrm>
            <a:custGeom>
              <a:avLst/>
              <a:gdLst/>
              <a:ahLst/>
              <a:cxnLst/>
              <a:rect l="l" t="t" r="r" b="b"/>
              <a:pathLst>
                <a:path w="3609" h="3414" extrusionOk="0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95;p50">
              <a:extLst>
                <a:ext uri="{FF2B5EF4-FFF2-40B4-BE49-F238E27FC236}">
                  <a16:creationId xmlns:a16="http://schemas.microsoft.com/office/drawing/2014/main" id="{9EEE7A80-3412-4D2D-AF5E-041090A33921}"/>
                </a:ext>
              </a:extLst>
            </p:cNvPr>
            <p:cNvSpPr/>
            <p:nvPr/>
          </p:nvSpPr>
          <p:spPr>
            <a:xfrm>
              <a:off x="6561088" y="4194875"/>
              <a:ext cx="531050" cy="528375"/>
            </a:xfrm>
            <a:custGeom>
              <a:avLst/>
              <a:gdLst/>
              <a:ahLst/>
              <a:cxnLst/>
              <a:rect l="l" t="t" r="r" b="b"/>
              <a:pathLst>
                <a:path w="21242" h="21135" extrusionOk="0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2971;p50">
            <a:extLst>
              <a:ext uri="{FF2B5EF4-FFF2-40B4-BE49-F238E27FC236}">
                <a16:creationId xmlns:a16="http://schemas.microsoft.com/office/drawing/2014/main" id="{37103F77-7536-43C0-8932-A0E88AF5957C}"/>
              </a:ext>
            </a:extLst>
          </p:cNvPr>
          <p:cNvGrpSpPr/>
          <p:nvPr/>
        </p:nvGrpSpPr>
        <p:grpSpPr>
          <a:xfrm>
            <a:off x="2313568" y="3353506"/>
            <a:ext cx="365778" cy="297855"/>
            <a:chOff x="5899913" y="4248925"/>
            <a:chExt cx="639025" cy="524300"/>
          </a:xfrm>
        </p:grpSpPr>
        <p:sp>
          <p:nvSpPr>
            <p:cNvPr id="84" name="Google Shape;2972;p50">
              <a:extLst>
                <a:ext uri="{FF2B5EF4-FFF2-40B4-BE49-F238E27FC236}">
                  <a16:creationId xmlns:a16="http://schemas.microsoft.com/office/drawing/2014/main" id="{7CF0615E-F8FA-4C67-8477-6C7EE28E64B2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73;p50">
              <a:extLst>
                <a:ext uri="{FF2B5EF4-FFF2-40B4-BE49-F238E27FC236}">
                  <a16:creationId xmlns:a16="http://schemas.microsoft.com/office/drawing/2014/main" id="{A8072D72-979A-4079-8357-BB7BA11E9A23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74;p50">
              <a:extLst>
                <a:ext uri="{FF2B5EF4-FFF2-40B4-BE49-F238E27FC236}">
                  <a16:creationId xmlns:a16="http://schemas.microsoft.com/office/drawing/2014/main" id="{D0B115B6-2531-4323-8FA2-75B660181D5C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75;p50">
              <a:extLst>
                <a:ext uri="{FF2B5EF4-FFF2-40B4-BE49-F238E27FC236}">
                  <a16:creationId xmlns:a16="http://schemas.microsoft.com/office/drawing/2014/main" id="{6A3CBBC3-433F-4E41-B901-DDA5D6FDEB08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76;p50">
              <a:extLst>
                <a:ext uri="{FF2B5EF4-FFF2-40B4-BE49-F238E27FC236}">
                  <a16:creationId xmlns:a16="http://schemas.microsoft.com/office/drawing/2014/main" id="{0C58823D-B959-4573-9410-BCE3865D4FC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77;p50">
              <a:extLst>
                <a:ext uri="{FF2B5EF4-FFF2-40B4-BE49-F238E27FC236}">
                  <a16:creationId xmlns:a16="http://schemas.microsoft.com/office/drawing/2014/main" id="{159CCC62-CFBC-4A19-A4A5-354E4EC17A3D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78;p50">
              <a:extLst>
                <a:ext uri="{FF2B5EF4-FFF2-40B4-BE49-F238E27FC236}">
                  <a16:creationId xmlns:a16="http://schemas.microsoft.com/office/drawing/2014/main" id="{2393F99F-6E05-4E16-8473-A39CB71844D2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79;p50">
              <a:extLst>
                <a:ext uri="{FF2B5EF4-FFF2-40B4-BE49-F238E27FC236}">
                  <a16:creationId xmlns:a16="http://schemas.microsoft.com/office/drawing/2014/main" id="{F461C81B-FC92-4889-BAFD-09F12891156D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80;p50">
              <a:extLst>
                <a:ext uri="{FF2B5EF4-FFF2-40B4-BE49-F238E27FC236}">
                  <a16:creationId xmlns:a16="http://schemas.microsoft.com/office/drawing/2014/main" id="{A8B14387-A884-4D22-B06C-A8CC6C66911F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607;p50">
            <a:extLst>
              <a:ext uri="{FF2B5EF4-FFF2-40B4-BE49-F238E27FC236}">
                <a16:creationId xmlns:a16="http://schemas.microsoft.com/office/drawing/2014/main" id="{29E3FF9E-E188-4FE1-AACF-68150DF23E54}"/>
              </a:ext>
            </a:extLst>
          </p:cNvPr>
          <p:cNvGrpSpPr/>
          <p:nvPr/>
        </p:nvGrpSpPr>
        <p:grpSpPr>
          <a:xfrm>
            <a:off x="1883255" y="1729761"/>
            <a:ext cx="365731" cy="320750"/>
            <a:chOff x="2363663" y="1358025"/>
            <a:chExt cx="595750" cy="525475"/>
          </a:xfrm>
        </p:grpSpPr>
        <p:sp>
          <p:nvSpPr>
            <p:cNvPr id="94" name="Google Shape;2608;p50">
              <a:extLst>
                <a:ext uri="{FF2B5EF4-FFF2-40B4-BE49-F238E27FC236}">
                  <a16:creationId xmlns:a16="http://schemas.microsoft.com/office/drawing/2014/main" id="{3C565532-CA34-416D-92EB-E3048D9CDEB0}"/>
                </a:ext>
              </a:extLst>
            </p:cNvPr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09;p50">
              <a:extLst>
                <a:ext uri="{FF2B5EF4-FFF2-40B4-BE49-F238E27FC236}">
                  <a16:creationId xmlns:a16="http://schemas.microsoft.com/office/drawing/2014/main" id="{4C091DD2-1D30-4208-9EB7-EA8ACB2D205A}"/>
                </a:ext>
              </a:extLst>
            </p:cNvPr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10;p50">
              <a:extLst>
                <a:ext uri="{FF2B5EF4-FFF2-40B4-BE49-F238E27FC236}">
                  <a16:creationId xmlns:a16="http://schemas.microsoft.com/office/drawing/2014/main" id="{95BD4D63-C2EC-45E3-A8CE-710472B6578F}"/>
                </a:ext>
              </a:extLst>
            </p:cNvPr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11;p50">
              <a:extLst>
                <a:ext uri="{FF2B5EF4-FFF2-40B4-BE49-F238E27FC236}">
                  <a16:creationId xmlns:a16="http://schemas.microsoft.com/office/drawing/2014/main" id="{18326C9A-CCF3-42DE-9882-0C6A12B559F7}"/>
                </a:ext>
              </a:extLst>
            </p:cNvPr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12;p50">
              <a:extLst>
                <a:ext uri="{FF2B5EF4-FFF2-40B4-BE49-F238E27FC236}">
                  <a16:creationId xmlns:a16="http://schemas.microsoft.com/office/drawing/2014/main" id="{79B166AC-3E69-4C43-98F9-CF839BB16259}"/>
                </a:ext>
              </a:extLst>
            </p:cNvPr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13;p50">
              <a:extLst>
                <a:ext uri="{FF2B5EF4-FFF2-40B4-BE49-F238E27FC236}">
                  <a16:creationId xmlns:a16="http://schemas.microsoft.com/office/drawing/2014/main" id="{103D6E9E-C2B2-4F13-9A51-4C5F481B25EE}"/>
                </a:ext>
              </a:extLst>
            </p:cNvPr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14;p50">
              <a:extLst>
                <a:ext uri="{FF2B5EF4-FFF2-40B4-BE49-F238E27FC236}">
                  <a16:creationId xmlns:a16="http://schemas.microsoft.com/office/drawing/2014/main" id="{035C026C-46B2-40D8-99DC-5CCB5A990C99}"/>
                </a:ext>
              </a:extLst>
            </p:cNvPr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15;p50">
              <a:extLst>
                <a:ext uri="{FF2B5EF4-FFF2-40B4-BE49-F238E27FC236}">
                  <a16:creationId xmlns:a16="http://schemas.microsoft.com/office/drawing/2014/main" id="{8F677C3D-7C7E-460D-9D6D-04F163CB312E}"/>
                </a:ext>
              </a:extLst>
            </p:cNvPr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16;p50">
              <a:extLst>
                <a:ext uri="{FF2B5EF4-FFF2-40B4-BE49-F238E27FC236}">
                  <a16:creationId xmlns:a16="http://schemas.microsoft.com/office/drawing/2014/main" id="{AAD96E5C-8A33-4D6C-B746-31A6BB46FFD5}"/>
                </a:ext>
              </a:extLst>
            </p:cNvPr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17;p50">
              <a:extLst>
                <a:ext uri="{FF2B5EF4-FFF2-40B4-BE49-F238E27FC236}">
                  <a16:creationId xmlns:a16="http://schemas.microsoft.com/office/drawing/2014/main" id="{7D3EAE0D-B048-463E-9E1B-44D78B10F216}"/>
                </a:ext>
              </a:extLst>
            </p:cNvPr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18;p50">
              <a:extLst>
                <a:ext uri="{FF2B5EF4-FFF2-40B4-BE49-F238E27FC236}">
                  <a16:creationId xmlns:a16="http://schemas.microsoft.com/office/drawing/2014/main" id="{C4DB2543-C2DC-40C1-883E-607F8EA4732D}"/>
                </a:ext>
              </a:extLst>
            </p:cNvPr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11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Paradigms of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4" y="1261475"/>
            <a:ext cx="1732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Procedural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379701" y="1261475"/>
            <a:ext cx="4184268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Functions-driven procedural language, emphasizing simplicity and efficiency</a:t>
            </a:r>
            <a:endParaRPr lang="pt-PT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4" y="1984000"/>
            <a:ext cx="171966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Concurrent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797580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Supports concurrent programming with goroutines and channels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4" y="2706550"/>
            <a:ext cx="171354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Imperative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243791" y="2693108"/>
            <a:ext cx="445645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Clear sequential execution and control structures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3" y="3429125"/>
            <a:ext cx="207752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Obj-Oriented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002302" y="3429250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Incorporates object-oriented features through structs, interfaces, and composition.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49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Go source code is translated into machine code or bytecode before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73032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is a compiled language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Compiled code is optimized for fast execution 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Compilation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73430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35435" y="4081925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build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7343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Command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Compilation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8" name="Google Shape;484;p29">
            <a:extLst>
              <a:ext uri="{FF2B5EF4-FFF2-40B4-BE49-F238E27FC236}">
                <a16:creationId xmlns:a16="http://schemas.microsoft.com/office/drawing/2014/main" id="{D1ECCC50-E0B4-4CC6-89D3-FC0B32B5C6CB}"/>
              </a:ext>
            </a:extLst>
          </p:cNvPr>
          <p:cNvSpPr txBox="1">
            <a:spLocks/>
          </p:cNvSpPr>
          <p:nvPr/>
        </p:nvSpPr>
        <p:spPr>
          <a:xfrm>
            <a:off x="3954138" y="3189936"/>
            <a:ext cx="5037462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Errors are identified during compilation, not during execution&gt;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49" y="1775113"/>
            <a:ext cx="5035657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There is no direct interpretation of source code during execution 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49" y="1436725"/>
            <a:ext cx="583741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doe</a:t>
            </a:r>
            <a:r>
              <a:rPr lang="en-US" dirty="0"/>
              <a:t>sn’</a:t>
            </a:r>
            <a:r>
              <a:rPr lang="en" dirty="0"/>
              <a:t>t have a traditional interpreter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892175"/>
            <a:ext cx="4711621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Allows quick testing of small code snippets without the need for separate compilation&gt;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4" y="2419850"/>
            <a:ext cx="3765251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Flexibility in Execution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57766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4922183" y="3787438"/>
            <a:ext cx="280568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go run filename.go</a:t>
            </a:r>
            <a:endParaRPr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591548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Go run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9" name="Google Shape;484;p29">
            <a:extLst>
              <a:ext uri="{FF2B5EF4-FFF2-40B4-BE49-F238E27FC236}">
                <a16:creationId xmlns:a16="http://schemas.microsoft.com/office/drawing/2014/main" id="{13459211-7DD1-4126-B22B-377BDA91F274}"/>
              </a:ext>
            </a:extLst>
          </p:cNvPr>
          <p:cNvSpPr txBox="1">
            <a:spLocks/>
          </p:cNvSpPr>
          <p:nvPr/>
        </p:nvSpPr>
        <p:spPr>
          <a:xfrm>
            <a:off x="4922183" y="4139723"/>
            <a:ext cx="4711621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The ‘go run’ command compiles and executes a temporary Go program &gt;</a:t>
            </a:r>
          </a:p>
        </p:txBody>
      </p:sp>
    </p:spTree>
    <p:extLst>
      <p:ext uri="{BB962C8B-B14F-4D97-AF65-F5344CB8AC3E}">
        <p14:creationId xmlns:p14="http://schemas.microsoft.com/office/powerpoint/2010/main" val="34577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Concurrency in </a:t>
            </a:r>
            <a:r>
              <a:rPr lang="en" dirty="0">
                <a:solidFill>
                  <a:schemeClr val="accent2"/>
                </a:solidFill>
              </a:rPr>
              <a:t>‘Go’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1722639" y="1691796"/>
            <a:ext cx="390637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1D5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</a:t>
            </a: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ightweight threads that enable concurrent execution of functions</a:t>
            </a:r>
            <a:endParaRPr dirty="0">
              <a:solidFill>
                <a:srgbClr val="D1D5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3;p33">
            <a:extLst>
              <a:ext uri="{FF2B5EF4-FFF2-40B4-BE49-F238E27FC236}">
                <a16:creationId xmlns:a16="http://schemas.microsoft.com/office/drawing/2014/main" id="{A7CB33A4-0569-4DEA-A3B5-80D5CC8439C0}"/>
              </a:ext>
            </a:extLst>
          </p:cNvPr>
          <p:cNvSpPr txBox="1"/>
          <p:nvPr/>
        </p:nvSpPr>
        <p:spPr>
          <a:xfrm>
            <a:off x="1512790" y="1299262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Goroutines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583;p33">
            <a:extLst>
              <a:ext uri="{FF2B5EF4-FFF2-40B4-BE49-F238E27FC236}">
                <a16:creationId xmlns:a16="http://schemas.microsoft.com/office/drawing/2014/main" id="{A8FC0B35-A5A7-40FC-85AD-82BB5BF60684}"/>
              </a:ext>
            </a:extLst>
          </p:cNvPr>
          <p:cNvSpPr txBox="1"/>
          <p:nvPr/>
        </p:nvSpPr>
        <p:spPr>
          <a:xfrm>
            <a:off x="1512790" y="264775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Channels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Google Shape;643;p34">
            <a:extLst>
              <a:ext uri="{FF2B5EF4-FFF2-40B4-BE49-F238E27FC236}">
                <a16:creationId xmlns:a16="http://schemas.microsoft.com/office/drawing/2014/main" id="{753B6929-A1ED-4FFD-9E43-5F5614F9BAC4}"/>
              </a:ext>
            </a:extLst>
          </p:cNvPr>
          <p:cNvSpPr txBox="1"/>
          <p:nvPr/>
        </p:nvSpPr>
        <p:spPr>
          <a:xfrm>
            <a:off x="1722639" y="2875367"/>
            <a:ext cx="3906374" cy="90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Communication pathways for safe data exchange between goroutines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0701F9-DD3F-4CBA-844B-0FBFA390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25" y="1320742"/>
            <a:ext cx="3004995" cy="19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Go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58439" y="1534350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Memory Managment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654493" y="2124721"/>
            <a:ext cx="5841464" cy="1461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 uses a tracing garbage collector that identifies and reclaims memory that is no longer in use.</a:t>
            </a: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garbage collector operates concurrently with application threads, utilizing parallelism for efficiency.</a:t>
            </a:r>
            <a:r>
              <a:rPr lang="en" sz="1400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</a:t>
            </a:r>
            <a:endParaRPr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 of </a:t>
            </a:r>
            <a:r>
              <a:rPr lang="en" dirty="0">
                <a:solidFill>
                  <a:schemeClr val="accent2"/>
                </a:solidFill>
              </a:rPr>
              <a:t>‘Go’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Fewer existing libraries and smaller community &gt;</a:t>
            </a: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514263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Can lead to unspecified runtime errors, even though pointer arithmetic is not allowed&gt;</a:t>
            </a: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of Pointers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Less expressive syntax, lacks versatility 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Limited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Young Language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" name="Google Shape;3096;p50">
            <a:extLst>
              <a:ext uri="{FF2B5EF4-FFF2-40B4-BE49-F238E27FC236}">
                <a16:creationId xmlns:a16="http://schemas.microsoft.com/office/drawing/2014/main" id="{5C5E232B-5DA8-C3D7-8E6B-E4AC97D3A754}"/>
              </a:ext>
            </a:extLst>
          </p:cNvPr>
          <p:cNvGrpSpPr/>
          <p:nvPr/>
        </p:nvGrpSpPr>
        <p:grpSpPr>
          <a:xfrm>
            <a:off x="1886496" y="1614705"/>
            <a:ext cx="365714" cy="348340"/>
            <a:chOff x="7447163" y="5136800"/>
            <a:chExt cx="929625" cy="895475"/>
          </a:xfrm>
        </p:grpSpPr>
        <p:sp>
          <p:nvSpPr>
            <p:cNvPr id="3" name="Google Shape;3097;p50">
              <a:extLst>
                <a:ext uri="{FF2B5EF4-FFF2-40B4-BE49-F238E27FC236}">
                  <a16:creationId xmlns:a16="http://schemas.microsoft.com/office/drawing/2014/main" id="{50FA3D0F-2D86-39D3-5B4E-3D77282348BA}"/>
                </a:ext>
              </a:extLst>
            </p:cNvPr>
            <p:cNvSpPr/>
            <p:nvPr/>
          </p:nvSpPr>
          <p:spPr>
            <a:xfrm>
              <a:off x="7877113" y="5154575"/>
              <a:ext cx="480700" cy="451525"/>
            </a:xfrm>
            <a:custGeom>
              <a:avLst/>
              <a:gdLst/>
              <a:ahLst/>
              <a:cxnLst/>
              <a:rect l="l" t="t" r="r" b="b"/>
              <a:pathLst>
                <a:path w="19228" h="18061" extrusionOk="0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8;p50">
              <a:extLst>
                <a:ext uri="{FF2B5EF4-FFF2-40B4-BE49-F238E27FC236}">
                  <a16:creationId xmlns:a16="http://schemas.microsoft.com/office/drawing/2014/main" id="{F0FD289F-4CB2-E5AC-B666-5C2BE2573873}"/>
                </a:ext>
              </a:extLst>
            </p:cNvPr>
            <p:cNvSpPr/>
            <p:nvPr/>
          </p:nvSpPr>
          <p:spPr>
            <a:xfrm>
              <a:off x="7730638" y="5408775"/>
              <a:ext cx="362675" cy="352000"/>
            </a:xfrm>
            <a:custGeom>
              <a:avLst/>
              <a:gdLst/>
              <a:ahLst/>
              <a:cxnLst/>
              <a:rect l="l" t="t" r="r" b="b"/>
              <a:pathLst>
                <a:path w="14507" h="14080" extrusionOk="0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9;p50">
              <a:extLst>
                <a:ext uri="{FF2B5EF4-FFF2-40B4-BE49-F238E27FC236}">
                  <a16:creationId xmlns:a16="http://schemas.microsoft.com/office/drawing/2014/main" id="{F5ECDE76-43F0-CAA4-1BC9-DFED0CDD5D38}"/>
                </a:ext>
              </a:extLst>
            </p:cNvPr>
            <p:cNvSpPr/>
            <p:nvPr/>
          </p:nvSpPr>
          <p:spPr>
            <a:xfrm>
              <a:off x="7466613" y="5563125"/>
              <a:ext cx="480225" cy="451850"/>
            </a:xfrm>
            <a:custGeom>
              <a:avLst/>
              <a:gdLst/>
              <a:ahLst/>
              <a:cxnLst/>
              <a:rect l="l" t="t" r="r" b="b"/>
              <a:pathLst>
                <a:path w="19209" h="18074" extrusionOk="0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00;p50">
              <a:extLst>
                <a:ext uri="{FF2B5EF4-FFF2-40B4-BE49-F238E27FC236}">
                  <a16:creationId xmlns:a16="http://schemas.microsoft.com/office/drawing/2014/main" id="{27C95C0F-4F69-E5F4-83A9-1EEE1EBBD24D}"/>
                </a:ext>
              </a:extLst>
            </p:cNvPr>
            <p:cNvSpPr/>
            <p:nvPr/>
          </p:nvSpPr>
          <p:spPr>
            <a:xfrm>
              <a:off x="8072763" y="5281225"/>
              <a:ext cx="47325" cy="34675"/>
            </a:xfrm>
            <a:custGeom>
              <a:avLst/>
              <a:gdLst/>
              <a:ahLst/>
              <a:cxnLst/>
              <a:rect l="l" t="t" r="r" b="b"/>
              <a:pathLst>
                <a:path w="1893" h="1387" extrusionOk="0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01;p50">
              <a:extLst>
                <a:ext uri="{FF2B5EF4-FFF2-40B4-BE49-F238E27FC236}">
                  <a16:creationId xmlns:a16="http://schemas.microsoft.com/office/drawing/2014/main" id="{DD1E741B-FB1C-3CEE-E0C6-7C19DA7ECB5E}"/>
                </a:ext>
              </a:extLst>
            </p:cNvPr>
            <p:cNvSpPr/>
            <p:nvPr/>
          </p:nvSpPr>
          <p:spPr>
            <a:xfrm>
              <a:off x="7447163" y="5136800"/>
              <a:ext cx="929625" cy="895475"/>
            </a:xfrm>
            <a:custGeom>
              <a:avLst/>
              <a:gdLst/>
              <a:ahLst/>
              <a:cxnLst/>
              <a:rect l="l" t="t" r="r" b="b"/>
              <a:pathLst>
                <a:path w="37185" h="35819" extrusionOk="0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02;p50">
              <a:extLst>
                <a:ext uri="{FF2B5EF4-FFF2-40B4-BE49-F238E27FC236}">
                  <a16:creationId xmlns:a16="http://schemas.microsoft.com/office/drawing/2014/main" id="{14B707CB-F742-B582-149F-5A8E18B29753}"/>
                </a:ext>
              </a:extLst>
            </p:cNvPr>
            <p:cNvSpPr/>
            <p:nvPr/>
          </p:nvSpPr>
          <p:spPr>
            <a:xfrm>
              <a:off x="7640388" y="5319875"/>
              <a:ext cx="117775" cy="109200"/>
            </a:xfrm>
            <a:custGeom>
              <a:avLst/>
              <a:gdLst/>
              <a:ahLst/>
              <a:cxnLst/>
              <a:rect l="l" t="t" r="r" b="b"/>
              <a:pathLst>
                <a:path w="4711" h="4368" extrusionOk="0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03;p50">
              <a:extLst>
                <a:ext uri="{FF2B5EF4-FFF2-40B4-BE49-F238E27FC236}">
                  <a16:creationId xmlns:a16="http://schemas.microsoft.com/office/drawing/2014/main" id="{B66380AA-968D-673E-83A3-36B10F7BFE5D}"/>
                </a:ext>
              </a:extLst>
            </p:cNvPr>
            <p:cNvSpPr/>
            <p:nvPr/>
          </p:nvSpPr>
          <p:spPr>
            <a:xfrm>
              <a:off x="7557613" y="5481425"/>
              <a:ext cx="142250" cy="35100"/>
            </a:xfrm>
            <a:custGeom>
              <a:avLst/>
              <a:gdLst/>
              <a:ahLst/>
              <a:cxnLst/>
              <a:rect l="l" t="t" r="r" b="b"/>
              <a:pathLst>
                <a:path w="5690" h="1404" extrusionOk="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4;p50">
              <a:extLst>
                <a:ext uri="{FF2B5EF4-FFF2-40B4-BE49-F238E27FC236}">
                  <a16:creationId xmlns:a16="http://schemas.microsoft.com/office/drawing/2014/main" id="{8695CE4E-7238-E924-CEE2-82B43B016606}"/>
                </a:ext>
              </a:extLst>
            </p:cNvPr>
            <p:cNvSpPr/>
            <p:nvPr/>
          </p:nvSpPr>
          <p:spPr>
            <a:xfrm>
              <a:off x="7808863" y="5233150"/>
              <a:ext cx="35100" cy="137250"/>
            </a:xfrm>
            <a:custGeom>
              <a:avLst/>
              <a:gdLst/>
              <a:ahLst/>
              <a:cxnLst/>
              <a:rect l="l" t="t" r="r" b="b"/>
              <a:pathLst>
                <a:path w="1404" h="5490" extrusionOk="0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5;p50">
              <a:extLst>
                <a:ext uri="{FF2B5EF4-FFF2-40B4-BE49-F238E27FC236}">
                  <a16:creationId xmlns:a16="http://schemas.microsoft.com/office/drawing/2014/main" id="{D2AAB4B7-8CC5-D8F6-CC95-77958E1F5877}"/>
                </a:ext>
              </a:extLst>
            </p:cNvPr>
            <p:cNvSpPr/>
            <p:nvPr/>
          </p:nvSpPr>
          <p:spPr>
            <a:xfrm>
              <a:off x="8066263" y="5740475"/>
              <a:ext cx="117475" cy="108950"/>
            </a:xfrm>
            <a:custGeom>
              <a:avLst/>
              <a:gdLst/>
              <a:ahLst/>
              <a:cxnLst/>
              <a:rect l="l" t="t" r="r" b="b"/>
              <a:pathLst>
                <a:path w="4699" h="4358" extrusionOk="0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6;p50">
              <a:extLst>
                <a:ext uri="{FF2B5EF4-FFF2-40B4-BE49-F238E27FC236}">
                  <a16:creationId xmlns:a16="http://schemas.microsoft.com/office/drawing/2014/main" id="{DC96EFAC-5846-3667-4F14-1803E43D0A1B}"/>
                </a:ext>
              </a:extLst>
            </p:cNvPr>
            <p:cNvSpPr/>
            <p:nvPr/>
          </p:nvSpPr>
          <p:spPr>
            <a:xfrm>
              <a:off x="7981888" y="5802000"/>
              <a:ext cx="35100" cy="134050"/>
            </a:xfrm>
            <a:custGeom>
              <a:avLst/>
              <a:gdLst/>
              <a:ahLst/>
              <a:cxnLst/>
              <a:rect l="l" t="t" r="r" b="b"/>
              <a:pathLst>
                <a:path w="1404" h="5362" extrusionOk="0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7;p50">
              <a:extLst>
                <a:ext uri="{FF2B5EF4-FFF2-40B4-BE49-F238E27FC236}">
                  <a16:creationId xmlns:a16="http://schemas.microsoft.com/office/drawing/2014/main" id="{32A9D7F8-95FA-D211-D522-42C662719465}"/>
                </a:ext>
              </a:extLst>
            </p:cNvPr>
            <p:cNvSpPr/>
            <p:nvPr/>
          </p:nvSpPr>
          <p:spPr>
            <a:xfrm>
              <a:off x="8123138" y="5654175"/>
              <a:ext cx="143200" cy="35650"/>
            </a:xfrm>
            <a:custGeom>
              <a:avLst/>
              <a:gdLst/>
              <a:ahLst/>
              <a:cxnLst/>
              <a:rect l="l" t="t" r="r" b="b"/>
              <a:pathLst>
                <a:path w="5728" h="1426" extrusionOk="0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053;p50">
            <a:extLst>
              <a:ext uri="{FF2B5EF4-FFF2-40B4-BE49-F238E27FC236}">
                <a16:creationId xmlns:a16="http://schemas.microsoft.com/office/drawing/2014/main" id="{C7FD66E3-20FE-BA67-DB74-16CE551D3297}"/>
              </a:ext>
            </a:extLst>
          </p:cNvPr>
          <p:cNvGrpSpPr/>
          <p:nvPr/>
        </p:nvGrpSpPr>
        <p:grpSpPr>
          <a:xfrm>
            <a:off x="2311619" y="2612877"/>
            <a:ext cx="365750" cy="302447"/>
            <a:chOff x="4667413" y="5261950"/>
            <a:chExt cx="475000" cy="389200"/>
          </a:xfrm>
        </p:grpSpPr>
        <p:sp>
          <p:nvSpPr>
            <p:cNvPr id="15" name="Google Shape;3054;p50">
              <a:extLst>
                <a:ext uri="{FF2B5EF4-FFF2-40B4-BE49-F238E27FC236}">
                  <a16:creationId xmlns:a16="http://schemas.microsoft.com/office/drawing/2014/main" id="{EB02E744-2F24-32C4-35BB-3E899BF4B7FB}"/>
                </a:ext>
              </a:extLst>
            </p:cNvPr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5;p50">
              <a:extLst>
                <a:ext uri="{FF2B5EF4-FFF2-40B4-BE49-F238E27FC236}">
                  <a16:creationId xmlns:a16="http://schemas.microsoft.com/office/drawing/2014/main" id="{5517FE2F-111A-0685-48F8-0A754B893811}"/>
                </a:ext>
              </a:extLst>
            </p:cNvPr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6;p50">
              <a:extLst>
                <a:ext uri="{FF2B5EF4-FFF2-40B4-BE49-F238E27FC236}">
                  <a16:creationId xmlns:a16="http://schemas.microsoft.com/office/drawing/2014/main" id="{42358468-49EA-D234-DEB9-255F3A29A350}"/>
                </a:ext>
              </a:extLst>
            </p:cNvPr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57;p50">
              <a:extLst>
                <a:ext uri="{FF2B5EF4-FFF2-40B4-BE49-F238E27FC236}">
                  <a16:creationId xmlns:a16="http://schemas.microsoft.com/office/drawing/2014/main" id="{552BAB58-A9B2-CE3E-7C50-6576EF732774}"/>
                </a:ext>
              </a:extLst>
            </p:cNvPr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58;p50">
              <a:extLst>
                <a:ext uri="{FF2B5EF4-FFF2-40B4-BE49-F238E27FC236}">
                  <a16:creationId xmlns:a16="http://schemas.microsoft.com/office/drawing/2014/main" id="{D8292E84-1D5D-622D-E3FE-70B0E61F2AE0}"/>
                </a:ext>
              </a:extLst>
            </p:cNvPr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59;p50">
              <a:extLst>
                <a:ext uri="{FF2B5EF4-FFF2-40B4-BE49-F238E27FC236}">
                  <a16:creationId xmlns:a16="http://schemas.microsoft.com/office/drawing/2014/main" id="{82A7A20C-3773-CA3B-9D5B-80C06FE45F20}"/>
                </a:ext>
              </a:extLst>
            </p:cNvPr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60;p50">
              <a:extLst>
                <a:ext uri="{FF2B5EF4-FFF2-40B4-BE49-F238E27FC236}">
                  <a16:creationId xmlns:a16="http://schemas.microsoft.com/office/drawing/2014/main" id="{7E8A2720-1B6C-419C-F5C8-17F129E913E4}"/>
                </a:ext>
              </a:extLst>
            </p:cNvPr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61;p50">
              <a:extLst>
                <a:ext uri="{FF2B5EF4-FFF2-40B4-BE49-F238E27FC236}">
                  <a16:creationId xmlns:a16="http://schemas.microsoft.com/office/drawing/2014/main" id="{3DE9439D-ADC4-7115-D74E-807DA5FDF751}"/>
                </a:ext>
              </a:extLst>
            </p:cNvPr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62;p50">
              <a:extLst>
                <a:ext uri="{FF2B5EF4-FFF2-40B4-BE49-F238E27FC236}">
                  <a16:creationId xmlns:a16="http://schemas.microsoft.com/office/drawing/2014/main" id="{068141A8-7DDC-6C37-97EE-A80575933BE2}"/>
                </a:ext>
              </a:extLst>
            </p:cNvPr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63;p50">
              <a:extLst>
                <a:ext uri="{FF2B5EF4-FFF2-40B4-BE49-F238E27FC236}">
                  <a16:creationId xmlns:a16="http://schemas.microsoft.com/office/drawing/2014/main" id="{4AA4FC63-6C05-5CC1-014F-0EB022F65372}"/>
                </a:ext>
              </a:extLst>
            </p:cNvPr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64;p50">
              <a:extLst>
                <a:ext uri="{FF2B5EF4-FFF2-40B4-BE49-F238E27FC236}">
                  <a16:creationId xmlns:a16="http://schemas.microsoft.com/office/drawing/2014/main" id="{730B3B49-3823-A46D-8028-E32F6217EE95}"/>
                </a:ext>
              </a:extLst>
            </p:cNvPr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65;p50">
              <a:extLst>
                <a:ext uri="{FF2B5EF4-FFF2-40B4-BE49-F238E27FC236}">
                  <a16:creationId xmlns:a16="http://schemas.microsoft.com/office/drawing/2014/main" id="{591AC338-8476-FA50-D926-A1E6273F8DF7}"/>
                </a:ext>
              </a:extLst>
            </p:cNvPr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962;p50">
            <a:extLst>
              <a:ext uri="{FF2B5EF4-FFF2-40B4-BE49-F238E27FC236}">
                <a16:creationId xmlns:a16="http://schemas.microsoft.com/office/drawing/2014/main" id="{272CBA8D-1541-DAA1-5BC0-B8DC3341F5B0}"/>
              </a:ext>
            </a:extLst>
          </p:cNvPr>
          <p:cNvGrpSpPr/>
          <p:nvPr/>
        </p:nvGrpSpPr>
        <p:grpSpPr>
          <a:xfrm>
            <a:off x="2773557" y="3574373"/>
            <a:ext cx="277693" cy="365764"/>
            <a:chOff x="5334863" y="4283925"/>
            <a:chExt cx="370900" cy="489775"/>
          </a:xfrm>
        </p:grpSpPr>
        <p:sp>
          <p:nvSpPr>
            <p:cNvPr id="28" name="Google Shape;2963;p50">
              <a:extLst>
                <a:ext uri="{FF2B5EF4-FFF2-40B4-BE49-F238E27FC236}">
                  <a16:creationId xmlns:a16="http://schemas.microsoft.com/office/drawing/2014/main" id="{4348E2FD-9DEB-C7C8-F235-0849FA08D5BA}"/>
                </a:ext>
              </a:extLst>
            </p:cNvPr>
            <p:cNvSpPr/>
            <p:nvPr/>
          </p:nvSpPr>
          <p:spPr>
            <a:xfrm>
              <a:off x="5405013" y="4331875"/>
              <a:ext cx="229450" cy="394425"/>
            </a:xfrm>
            <a:custGeom>
              <a:avLst/>
              <a:gdLst/>
              <a:ahLst/>
              <a:cxnLst/>
              <a:rect l="l" t="t" r="r" b="b"/>
              <a:pathLst>
                <a:path w="9178" h="15777" extrusionOk="0">
                  <a:moveTo>
                    <a:pt x="1" y="1"/>
                  </a:moveTo>
                  <a:lnTo>
                    <a:pt x="1" y="3092"/>
                  </a:lnTo>
                  <a:cubicBezTo>
                    <a:pt x="1" y="5101"/>
                    <a:pt x="1100" y="6941"/>
                    <a:pt x="2864" y="7889"/>
                  </a:cubicBezTo>
                  <a:cubicBezTo>
                    <a:pt x="1100" y="8818"/>
                    <a:pt x="1" y="10657"/>
                    <a:pt x="1" y="12667"/>
                  </a:cubicBezTo>
                  <a:lnTo>
                    <a:pt x="1" y="15777"/>
                  </a:lnTo>
                  <a:lnTo>
                    <a:pt x="9178" y="15777"/>
                  </a:lnTo>
                  <a:lnTo>
                    <a:pt x="9178" y="12667"/>
                  </a:lnTo>
                  <a:cubicBezTo>
                    <a:pt x="9178" y="10657"/>
                    <a:pt x="8078" y="8818"/>
                    <a:pt x="6315" y="7870"/>
                  </a:cubicBezTo>
                  <a:cubicBezTo>
                    <a:pt x="8078" y="6941"/>
                    <a:pt x="9178" y="5101"/>
                    <a:pt x="9178" y="3092"/>
                  </a:cubicBezTo>
                  <a:lnTo>
                    <a:pt x="91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64;p50">
              <a:extLst>
                <a:ext uri="{FF2B5EF4-FFF2-40B4-BE49-F238E27FC236}">
                  <a16:creationId xmlns:a16="http://schemas.microsoft.com/office/drawing/2014/main" id="{7D857919-D05C-BAA5-D5A9-1CBA84ABFE47}"/>
                </a:ext>
              </a:extLst>
            </p:cNvPr>
            <p:cNvSpPr/>
            <p:nvPr/>
          </p:nvSpPr>
          <p:spPr>
            <a:xfrm>
              <a:off x="5366613" y="4293475"/>
              <a:ext cx="306250" cy="38425"/>
            </a:xfrm>
            <a:custGeom>
              <a:avLst/>
              <a:gdLst/>
              <a:ahLst/>
              <a:cxnLst/>
              <a:rect l="l" t="t" r="r" b="b"/>
              <a:pathLst>
                <a:path w="12250" h="1537" extrusionOk="0">
                  <a:moveTo>
                    <a:pt x="1" y="1"/>
                  </a:moveTo>
                  <a:lnTo>
                    <a:pt x="1" y="759"/>
                  </a:lnTo>
                  <a:cubicBezTo>
                    <a:pt x="1" y="1177"/>
                    <a:pt x="342" y="1537"/>
                    <a:pt x="759" y="1537"/>
                  </a:cubicBezTo>
                  <a:lnTo>
                    <a:pt x="11491" y="1537"/>
                  </a:lnTo>
                  <a:cubicBezTo>
                    <a:pt x="11909" y="1537"/>
                    <a:pt x="12250" y="1177"/>
                    <a:pt x="12250" y="759"/>
                  </a:cubicBezTo>
                  <a:lnTo>
                    <a:pt x="122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5;p50">
              <a:extLst>
                <a:ext uri="{FF2B5EF4-FFF2-40B4-BE49-F238E27FC236}">
                  <a16:creationId xmlns:a16="http://schemas.microsoft.com/office/drawing/2014/main" id="{31FF8E4E-6F5B-E5E2-2A7E-FAF36D585600}"/>
                </a:ext>
              </a:extLst>
            </p:cNvPr>
            <p:cNvSpPr/>
            <p:nvPr/>
          </p:nvSpPr>
          <p:spPr>
            <a:xfrm>
              <a:off x="5366638" y="4726275"/>
              <a:ext cx="306700" cy="37950"/>
            </a:xfrm>
            <a:custGeom>
              <a:avLst/>
              <a:gdLst/>
              <a:ahLst/>
              <a:cxnLst/>
              <a:rect l="l" t="t" r="r" b="b"/>
              <a:pathLst>
                <a:path w="12268" h="1518" extrusionOk="0">
                  <a:moveTo>
                    <a:pt x="746" y="0"/>
                  </a:moveTo>
                  <a:cubicBezTo>
                    <a:pt x="342" y="0"/>
                    <a:pt x="0" y="353"/>
                    <a:pt x="19" y="759"/>
                  </a:cubicBezTo>
                  <a:lnTo>
                    <a:pt x="19" y="1518"/>
                  </a:lnTo>
                  <a:lnTo>
                    <a:pt x="12249" y="1518"/>
                  </a:lnTo>
                  <a:lnTo>
                    <a:pt x="12249" y="759"/>
                  </a:lnTo>
                  <a:lnTo>
                    <a:pt x="12268" y="759"/>
                  </a:lnTo>
                  <a:cubicBezTo>
                    <a:pt x="12268" y="353"/>
                    <a:pt x="11944" y="0"/>
                    <a:pt x="11523" y="0"/>
                  </a:cubicBezTo>
                  <a:cubicBezTo>
                    <a:pt x="11512" y="0"/>
                    <a:pt x="11501" y="0"/>
                    <a:pt x="11490" y="1"/>
                  </a:cubicBezTo>
                  <a:lnTo>
                    <a:pt x="777" y="1"/>
                  </a:lnTo>
                  <a:cubicBezTo>
                    <a:pt x="767" y="0"/>
                    <a:pt x="756" y="0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66;p50">
              <a:extLst>
                <a:ext uri="{FF2B5EF4-FFF2-40B4-BE49-F238E27FC236}">
                  <a16:creationId xmlns:a16="http://schemas.microsoft.com/office/drawing/2014/main" id="{D5200138-383F-C497-F887-989830DEF35F}"/>
                </a:ext>
              </a:extLst>
            </p:cNvPr>
            <p:cNvSpPr/>
            <p:nvPr/>
          </p:nvSpPr>
          <p:spPr>
            <a:xfrm>
              <a:off x="5443413" y="4650900"/>
              <a:ext cx="153150" cy="75400"/>
            </a:xfrm>
            <a:custGeom>
              <a:avLst/>
              <a:gdLst/>
              <a:ahLst/>
              <a:cxnLst/>
              <a:rect l="l" t="t" r="r" b="b"/>
              <a:pathLst>
                <a:path w="6126" h="3016" extrusionOk="0">
                  <a:moveTo>
                    <a:pt x="3053" y="1"/>
                  </a:moveTo>
                  <a:lnTo>
                    <a:pt x="2048" y="532"/>
                  </a:lnTo>
                  <a:cubicBezTo>
                    <a:pt x="778" y="1214"/>
                    <a:pt x="1" y="1556"/>
                    <a:pt x="1" y="3016"/>
                  </a:cubicBezTo>
                  <a:lnTo>
                    <a:pt x="6125" y="3016"/>
                  </a:lnTo>
                  <a:cubicBezTo>
                    <a:pt x="6125" y="1556"/>
                    <a:pt x="5329" y="1214"/>
                    <a:pt x="4058" y="532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67;p50">
              <a:extLst>
                <a:ext uri="{FF2B5EF4-FFF2-40B4-BE49-F238E27FC236}">
                  <a16:creationId xmlns:a16="http://schemas.microsoft.com/office/drawing/2014/main" id="{3285D2BC-3A9B-B337-0CAD-F73A44BFD48A}"/>
                </a:ext>
              </a:extLst>
            </p:cNvPr>
            <p:cNvSpPr/>
            <p:nvPr/>
          </p:nvSpPr>
          <p:spPr>
            <a:xfrm>
              <a:off x="5443413" y="4401275"/>
              <a:ext cx="152675" cy="106975"/>
            </a:xfrm>
            <a:custGeom>
              <a:avLst/>
              <a:gdLst/>
              <a:ahLst/>
              <a:cxnLst/>
              <a:rect l="l" t="t" r="r" b="b"/>
              <a:pathLst>
                <a:path w="6107" h="4279" extrusionOk="0">
                  <a:moveTo>
                    <a:pt x="4304" y="0"/>
                  </a:moveTo>
                  <a:cubicBezTo>
                    <a:pt x="3840" y="0"/>
                    <a:pt x="3393" y="184"/>
                    <a:pt x="3053" y="524"/>
                  </a:cubicBezTo>
                  <a:cubicBezTo>
                    <a:pt x="2714" y="849"/>
                    <a:pt x="2269" y="1029"/>
                    <a:pt x="1814" y="1029"/>
                  </a:cubicBezTo>
                  <a:cubicBezTo>
                    <a:pt x="1632" y="1029"/>
                    <a:pt x="1449" y="1001"/>
                    <a:pt x="1271" y="941"/>
                  </a:cubicBezTo>
                  <a:lnTo>
                    <a:pt x="1" y="524"/>
                  </a:lnTo>
                  <a:lnTo>
                    <a:pt x="1" y="524"/>
                  </a:lnTo>
                  <a:cubicBezTo>
                    <a:pt x="57" y="1870"/>
                    <a:pt x="835" y="3103"/>
                    <a:pt x="2048" y="3748"/>
                  </a:cubicBezTo>
                  <a:lnTo>
                    <a:pt x="3053" y="4278"/>
                  </a:lnTo>
                  <a:lnTo>
                    <a:pt x="4058" y="3748"/>
                  </a:lnTo>
                  <a:cubicBezTo>
                    <a:pt x="5253" y="3103"/>
                    <a:pt x="6049" y="1870"/>
                    <a:pt x="6106" y="505"/>
                  </a:cubicBezTo>
                  <a:lnTo>
                    <a:pt x="4855" y="88"/>
                  </a:lnTo>
                  <a:cubicBezTo>
                    <a:pt x="4672" y="29"/>
                    <a:pt x="4487" y="0"/>
                    <a:pt x="4304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68;p50">
              <a:extLst>
                <a:ext uri="{FF2B5EF4-FFF2-40B4-BE49-F238E27FC236}">
                  <a16:creationId xmlns:a16="http://schemas.microsoft.com/office/drawing/2014/main" id="{E07F6353-2AF0-AF77-3333-1AE88FBB72A2}"/>
                </a:ext>
              </a:extLst>
            </p:cNvPr>
            <p:cNvSpPr/>
            <p:nvPr/>
          </p:nvSpPr>
          <p:spPr>
            <a:xfrm>
              <a:off x="5506938" y="4601600"/>
              <a:ext cx="22300" cy="19225"/>
            </a:xfrm>
            <a:custGeom>
              <a:avLst/>
              <a:gdLst/>
              <a:ahLst/>
              <a:cxnLst/>
              <a:rect l="l" t="t" r="r" b="b"/>
              <a:pathLst>
                <a:path w="892" h="769" extrusionOk="0">
                  <a:moveTo>
                    <a:pt x="512" y="1"/>
                  </a:moveTo>
                  <a:cubicBezTo>
                    <a:pt x="171" y="1"/>
                    <a:pt x="0" y="418"/>
                    <a:pt x="247" y="665"/>
                  </a:cubicBezTo>
                  <a:cubicBezTo>
                    <a:pt x="324" y="736"/>
                    <a:pt x="417" y="768"/>
                    <a:pt x="507" y="768"/>
                  </a:cubicBezTo>
                  <a:cubicBezTo>
                    <a:pt x="704" y="768"/>
                    <a:pt x="892" y="614"/>
                    <a:pt x="892" y="380"/>
                  </a:cubicBezTo>
                  <a:cubicBezTo>
                    <a:pt x="892" y="172"/>
                    <a:pt x="721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69;p50">
              <a:extLst>
                <a:ext uri="{FF2B5EF4-FFF2-40B4-BE49-F238E27FC236}">
                  <a16:creationId xmlns:a16="http://schemas.microsoft.com/office/drawing/2014/main" id="{5379941A-19D8-BDD7-C8D5-84133B6C65E7}"/>
                </a:ext>
              </a:extLst>
            </p:cNvPr>
            <p:cNvSpPr/>
            <p:nvPr/>
          </p:nvSpPr>
          <p:spPr>
            <a:xfrm>
              <a:off x="5334863" y="4283925"/>
              <a:ext cx="370900" cy="489775"/>
            </a:xfrm>
            <a:custGeom>
              <a:avLst/>
              <a:gdLst/>
              <a:ahLst/>
              <a:cxnLst/>
              <a:rect l="l" t="t" r="r" b="b"/>
              <a:pathLst>
                <a:path w="14836" h="19591" extrusionOk="0">
                  <a:moveTo>
                    <a:pt x="13141" y="762"/>
                  </a:moveTo>
                  <a:lnTo>
                    <a:pt x="13141" y="1141"/>
                  </a:lnTo>
                  <a:cubicBezTo>
                    <a:pt x="13122" y="1350"/>
                    <a:pt x="12951" y="1521"/>
                    <a:pt x="12742" y="1521"/>
                  </a:cubicBezTo>
                  <a:lnTo>
                    <a:pt x="2029" y="1521"/>
                  </a:lnTo>
                  <a:cubicBezTo>
                    <a:pt x="1821" y="1521"/>
                    <a:pt x="1650" y="1350"/>
                    <a:pt x="1650" y="1141"/>
                  </a:cubicBezTo>
                  <a:lnTo>
                    <a:pt x="1650" y="762"/>
                  </a:lnTo>
                  <a:close/>
                  <a:moveTo>
                    <a:pt x="7395" y="15097"/>
                  </a:moveTo>
                  <a:lnTo>
                    <a:pt x="8381" y="15628"/>
                  </a:lnTo>
                  <a:cubicBezTo>
                    <a:pt x="9405" y="16178"/>
                    <a:pt x="9936" y="16462"/>
                    <a:pt x="10050" y="17297"/>
                  </a:cubicBezTo>
                  <a:lnTo>
                    <a:pt x="4741" y="17297"/>
                  </a:lnTo>
                  <a:cubicBezTo>
                    <a:pt x="4854" y="16462"/>
                    <a:pt x="5385" y="16178"/>
                    <a:pt x="6428" y="15628"/>
                  </a:cubicBezTo>
                  <a:lnTo>
                    <a:pt x="7395" y="15097"/>
                  </a:lnTo>
                  <a:close/>
                  <a:moveTo>
                    <a:pt x="11605" y="2298"/>
                  </a:moveTo>
                  <a:lnTo>
                    <a:pt x="11605" y="5010"/>
                  </a:lnTo>
                  <a:cubicBezTo>
                    <a:pt x="11605" y="6868"/>
                    <a:pt x="10581" y="8574"/>
                    <a:pt x="8931" y="9465"/>
                  </a:cubicBezTo>
                  <a:cubicBezTo>
                    <a:pt x="8666" y="9598"/>
                    <a:pt x="8666" y="9996"/>
                    <a:pt x="8931" y="10129"/>
                  </a:cubicBezTo>
                  <a:cubicBezTo>
                    <a:pt x="10581" y="11001"/>
                    <a:pt x="11605" y="12727"/>
                    <a:pt x="11605" y="14585"/>
                  </a:cubicBezTo>
                  <a:lnTo>
                    <a:pt x="11605" y="17297"/>
                  </a:lnTo>
                  <a:lnTo>
                    <a:pt x="10808" y="17297"/>
                  </a:lnTo>
                  <a:cubicBezTo>
                    <a:pt x="10676" y="15988"/>
                    <a:pt x="9803" y="15514"/>
                    <a:pt x="8723" y="14945"/>
                  </a:cubicBezTo>
                  <a:lnTo>
                    <a:pt x="7566" y="14339"/>
                  </a:lnTo>
                  <a:cubicBezTo>
                    <a:pt x="7509" y="14301"/>
                    <a:pt x="7447" y="14282"/>
                    <a:pt x="7386" y="14282"/>
                  </a:cubicBezTo>
                  <a:cubicBezTo>
                    <a:pt x="7324" y="14282"/>
                    <a:pt x="7263" y="14301"/>
                    <a:pt x="7206" y="14339"/>
                  </a:cubicBezTo>
                  <a:lnTo>
                    <a:pt x="6049" y="14945"/>
                  </a:lnTo>
                  <a:cubicBezTo>
                    <a:pt x="4968" y="15514"/>
                    <a:pt x="4096" y="15988"/>
                    <a:pt x="3963" y="17297"/>
                  </a:cubicBezTo>
                  <a:lnTo>
                    <a:pt x="3186" y="17297"/>
                  </a:lnTo>
                  <a:lnTo>
                    <a:pt x="3186" y="14585"/>
                  </a:lnTo>
                  <a:cubicBezTo>
                    <a:pt x="3186" y="12727"/>
                    <a:pt x="4210" y="11020"/>
                    <a:pt x="5840" y="10129"/>
                  </a:cubicBezTo>
                  <a:lnTo>
                    <a:pt x="5859" y="10129"/>
                  </a:lnTo>
                  <a:cubicBezTo>
                    <a:pt x="6125" y="9977"/>
                    <a:pt x="6125" y="9598"/>
                    <a:pt x="5859" y="9446"/>
                  </a:cubicBezTo>
                  <a:cubicBezTo>
                    <a:pt x="4210" y="8574"/>
                    <a:pt x="3186" y="6868"/>
                    <a:pt x="3186" y="5010"/>
                  </a:cubicBezTo>
                  <a:lnTo>
                    <a:pt x="3186" y="2298"/>
                  </a:lnTo>
                  <a:close/>
                  <a:moveTo>
                    <a:pt x="12761" y="18074"/>
                  </a:moveTo>
                  <a:cubicBezTo>
                    <a:pt x="12970" y="18074"/>
                    <a:pt x="13141" y="18245"/>
                    <a:pt x="13141" y="18453"/>
                  </a:cubicBezTo>
                  <a:lnTo>
                    <a:pt x="13141" y="18832"/>
                  </a:lnTo>
                  <a:lnTo>
                    <a:pt x="1650" y="18832"/>
                  </a:lnTo>
                  <a:lnTo>
                    <a:pt x="1650" y="18453"/>
                  </a:lnTo>
                  <a:cubicBezTo>
                    <a:pt x="1650" y="18245"/>
                    <a:pt x="1821" y="18074"/>
                    <a:pt x="2029" y="18074"/>
                  </a:cubicBezTo>
                  <a:close/>
                  <a:moveTo>
                    <a:pt x="14332" y="1"/>
                  </a:moveTo>
                  <a:cubicBezTo>
                    <a:pt x="14314" y="1"/>
                    <a:pt x="14297" y="2"/>
                    <a:pt x="14278" y="4"/>
                  </a:cubicBezTo>
                  <a:lnTo>
                    <a:pt x="512" y="4"/>
                  </a:lnTo>
                  <a:cubicBezTo>
                    <a:pt x="38" y="23"/>
                    <a:pt x="38" y="724"/>
                    <a:pt x="512" y="762"/>
                  </a:cubicBezTo>
                  <a:lnTo>
                    <a:pt x="892" y="762"/>
                  </a:lnTo>
                  <a:lnTo>
                    <a:pt x="892" y="1141"/>
                  </a:lnTo>
                  <a:cubicBezTo>
                    <a:pt x="892" y="1786"/>
                    <a:pt x="1403" y="2298"/>
                    <a:pt x="2029" y="2298"/>
                  </a:cubicBezTo>
                  <a:lnTo>
                    <a:pt x="2427" y="2298"/>
                  </a:lnTo>
                  <a:lnTo>
                    <a:pt x="2427" y="5010"/>
                  </a:lnTo>
                  <a:cubicBezTo>
                    <a:pt x="2408" y="6925"/>
                    <a:pt x="3357" y="8707"/>
                    <a:pt x="4930" y="9807"/>
                  </a:cubicBezTo>
                  <a:cubicBezTo>
                    <a:pt x="3357" y="10888"/>
                    <a:pt x="2427" y="12670"/>
                    <a:pt x="2427" y="14585"/>
                  </a:cubicBezTo>
                  <a:lnTo>
                    <a:pt x="2427" y="17297"/>
                  </a:lnTo>
                  <a:lnTo>
                    <a:pt x="2029" y="17297"/>
                  </a:lnTo>
                  <a:cubicBezTo>
                    <a:pt x="1403" y="17297"/>
                    <a:pt x="892" y="17808"/>
                    <a:pt x="892" y="18453"/>
                  </a:cubicBezTo>
                  <a:lnTo>
                    <a:pt x="892" y="18832"/>
                  </a:lnTo>
                  <a:lnTo>
                    <a:pt x="493" y="18832"/>
                  </a:lnTo>
                  <a:cubicBezTo>
                    <a:pt x="0" y="18832"/>
                    <a:pt x="0" y="19591"/>
                    <a:pt x="493" y="19591"/>
                  </a:cubicBezTo>
                  <a:lnTo>
                    <a:pt x="14278" y="19591"/>
                  </a:lnTo>
                  <a:cubicBezTo>
                    <a:pt x="14790" y="19591"/>
                    <a:pt x="14790" y="18832"/>
                    <a:pt x="14278" y="18832"/>
                  </a:cubicBezTo>
                  <a:lnTo>
                    <a:pt x="13899" y="18832"/>
                  </a:lnTo>
                  <a:lnTo>
                    <a:pt x="13899" y="18453"/>
                  </a:lnTo>
                  <a:cubicBezTo>
                    <a:pt x="13899" y="17808"/>
                    <a:pt x="13387" y="17297"/>
                    <a:pt x="12761" y="17297"/>
                  </a:cubicBezTo>
                  <a:lnTo>
                    <a:pt x="12382" y="17297"/>
                  </a:lnTo>
                  <a:lnTo>
                    <a:pt x="12382" y="14585"/>
                  </a:lnTo>
                  <a:cubicBezTo>
                    <a:pt x="12382" y="12670"/>
                    <a:pt x="11434" y="10888"/>
                    <a:pt x="9860" y="9788"/>
                  </a:cubicBezTo>
                  <a:cubicBezTo>
                    <a:pt x="11434" y="8707"/>
                    <a:pt x="12382" y="6925"/>
                    <a:pt x="12382" y="5010"/>
                  </a:cubicBezTo>
                  <a:lnTo>
                    <a:pt x="12382" y="2298"/>
                  </a:lnTo>
                  <a:lnTo>
                    <a:pt x="12761" y="2298"/>
                  </a:lnTo>
                  <a:cubicBezTo>
                    <a:pt x="13387" y="2298"/>
                    <a:pt x="13899" y="1786"/>
                    <a:pt x="13899" y="1141"/>
                  </a:cubicBezTo>
                  <a:lnTo>
                    <a:pt x="13899" y="762"/>
                  </a:lnTo>
                  <a:lnTo>
                    <a:pt x="14278" y="762"/>
                  </a:lnTo>
                  <a:cubicBezTo>
                    <a:pt x="14291" y="763"/>
                    <a:pt x="14303" y="763"/>
                    <a:pt x="14315" y="763"/>
                  </a:cubicBezTo>
                  <a:cubicBezTo>
                    <a:pt x="14829" y="763"/>
                    <a:pt x="14835" y="1"/>
                    <a:pt x="14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0;p50">
              <a:extLst>
                <a:ext uri="{FF2B5EF4-FFF2-40B4-BE49-F238E27FC236}">
                  <a16:creationId xmlns:a16="http://schemas.microsoft.com/office/drawing/2014/main" id="{4C905ACF-A02A-2F5F-8B18-8117D12F75DF}"/>
                </a:ext>
              </a:extLst>
            </p:cNvPr>
            <p:cNvSpPr/>
            <p:nvPr/>
          </p:nvSpPr>
          <p:spPr>
            <a:xfrm>
              <a:off x="5433463" y="4391800"/>
              <a:ext cx="172575" cy="191225"/>
            </a:xfrm>
            <a:custGeom>
              <a:avLst/>
              <a:gdLst/>
              <a:ahLst/>
              <a:cxnLst/>
              <a:rect l="l" t="t" r="r" b="b"/>
              <a:pathLst>
                <a:path w="6903" h="7649" extrusionOk="0">
                  <a:moveTo>
                    <a:pt x="4684" y="770"/>
                  </a:moveTo>
                  <a:cubicBezTo>
                    <a:pt x="4836" y="770"/>
                    <a:pt x="4987" y="789"/>
                    <a:pt x="5120" y="827"/>
                  </a:cubicBezTo>
                  <a:lnTo>
                    <a:pt x="6106" y="1150"/>
                  </a:lnTo>
                  <a:cubicBezTo>
                    <a:pt x="5973" y="2287"/>
                    <a:pt x="5272" y="3273"/>
                    <a:pt x="4286" y="3785"/>
                  </a:cubicBezTo>
                  <a:lnTo>
                    <a:pt x="3451" y="4240"/>
                  </a:lnTo>
                  <a:lnTo>
                    <a:pt x="2636" y="3785"/>
                  </a:lnTo>
                  <a:cubicBezTo>
                    <a:pt x="1726" y="3311"/>
                    <a:pt x="1062" y="2458"/>
                    <a:pt x="854" y="1453"/>
                  </a:cubicBezTo>
                  <a:lnTo>
                    <a:pt x="854" y="1453"/>
                  </a:lnTo>
                  <a:lnTo>
                    <a:pt x="1536" y="1681"/>
                  </a:lnTo>
                  <a:cubicBezTo>
                    <a:pt x="1760" y="1752"/>
                    <a:pt x="1989" y="1786"/>
                    <a:pt x="2214" y="1786"/>
                  </a:cubicBezTo>
                  <a:cubicBezTo>
                    <a:pt x="2772" y="1786"/>
                    <a:pt x="3312" y="1574"/>
                    <a:pt x="3717" y="1169"/>
                  </a:cubicBezTo>
                  <a:cubicBezTo>
                    <a:pt x="3982" y="903"/>
                    <a:pt x="4324" y="770"/>
                    <a:pt x="4684" y="770"/>
                  </a:cubicBezTo>
                  <a:close/>
                  <a:moveTo>
                    <a:pt x="4697" y="1"/>
                  </a:moveTo>
                  <a:cubicBezTo>
                    <a:pt x="4140" y="1"/>
                    <a:pt x="3591" y="214"/>
                    <a:pt x="3186" y="619"/>
                  </a:cubicBezTo>
                  <a:cubicBezTo>
                    <a:pt x="2915" y="890"/>
                    <a:pt x="2567" y="1025"/>
                    <a:pt x="2210" y="1025"/>
                  </a:cubicBezTo>
                  <a:cubicBezTo>
                    <a:pt x="2068" y="1025"/>
                    <a:pt x="1924" y="1003"/>
                    <a:pt x="1783" y="960"/>
                  </a:cubicBezTo>
                  <a:lnTo>
                    <a:pt x="512" y="524"/>
                  </a:lnTo>
                  <a:cubicBezTo>
                    <a:pt x="474" y="511"/>
                    <a:pt x="434" y="505"/>
                    <a:pt x="394" y="505"/>
                  </a:cubicBezTo>
                  <a:cubicBezTo>
                    <a:pt x="314" y="505"/>
                    <a:pt x="234" y="530"/>
                    <a:pt x="171" y="581"/>
                  </a:cubicBezTo>
                  <a:cubicBezTo>
                    <a:pt x="57" y="657"/>
                    <a:pt x="0" y="789"/>
                    <a:pt x="19" y="922"/>
                  </a:cubicBezTo>
                  <a:cubicBezTo>
                    <a:pt x="76" y="2420"/>
                    <a:pt x="948" y="3766"/>
                    <a:pt x="2276" y="4468"/>
                  </a:cubicBezTo>
                  <a:lnTo>
                    <a:pt x="3072" y="4904"/>
                  </a:lnTo>
                  <a:lnTo>
                    <a:pt x="3072" y="7236"/>
                  </a:lnTo>
                  <a:cubicBezTo>
                    <a:pt x="3053" y="7511"/>
                    <a:pt x="3257" y="7649"/>
                    <a:pt x="3458" y="7649"/>
                  </a:cubicBezTo>
                  <a:cubicBezTo>
                    <a:pt x="3660" y="7649"/>
                    <a:pt x="3859" y="7511"/>
                    <a:pt x="3831" y="7236"/>
                  </a:cubicBezTo>
                  <a:lnTo>
                    <a:pt x="3831" y="4904"/>
                  </a:lnTo>
                  <a:lnTo>
                    <a:pt x="4627" y="4468"/>
                  </a:lnTo>
                  <a:cubicBezTo>
                    <a:pt x="5954" y="3766"/>
                    <a:pt x="6826" y="2420"/>
                    <a:pt x="6902" y="922"/>
                  </a:cubicBezTo>
                  <a:cubicBezTo>
                    <a:pt x="6902" y="732"/>
                    <a:pt x="6789" y="581"/>
                    <a:pt x="6637" y="524"/>
                  </a:cubicBezTo>
                  <a:lnTo>
                    <a:pt x="5366" y="107"/>
                  </a:lnTo>
                  <a:cubicBezTo>
                    <a:pt x="5148" y="36"/>
                    <a:pt x="4922" y="1"/>
                    <a:pt x="4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295642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1066</Words>
  <Application>Microsoft Office PowerPoint</Application>
  <PresentationFormat>Apresentação no Ecrã (16:9)</PresentationFormat>
  <Paragraphs>241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Roboto Mono</vt:lpstr>
      <vt:lpstr>Consolas</vt:lpstr>
      <vt:lpstr>Fira Code</vt:lpstr>
      <vt:lpstr>Arial</vt:lpstr>
      <vt:lpstr>Programming Language Workshop for Beginners by Slidesgo</vt:lpstr>
      <vt:lpstr>‘Go’ {</vt:lpstr>
      <vt:lpstr>History Of ‘Go’;</vt:lpstr>
      <vt:lpstr>Key Features of ‘Go’{</vt:lpstr>
      <vt:lpstr>Paradigms of ‘Go’ {</vt:lpstr>
      <vt:lpstr>01</vt:lpstr>
      <vt:lpstr>01</vt:lpstr>
      <vt:lpstr>Concurrency in ‘Go’ {</vt:lpstr>
      <vt:lpstr>Go {</vt:lpstr>
      <vt:lpstr>Disadvantages of ‘Go’{</vt:lpstr>
      <vt:lpstr>Syntax { Semantics; </vt:lpstr>
      <vt:lpstr>Syntax/Semantics of ‘Go’{</vt:lpstr>
      <vt:lpstr>Syntax/Semantics of ‘Go’{</vt:lpstr>
      <vt:lpstr>Syntax/Semantics of ‘Go’{</vt:lpstr>
      <vt:lpstr>Syntax/Semantics of ‘Go’{</vt:lpstr>
      <vt:lpstr>Cool { Features; </vt:lpstr>
      <vt:lpstr>Cool Features {</vt:lpstr>
      <vt:lpstr>Cool Features {</vt:lpstr>
      <vt:lpstr>Cool Features {</vt:lpstr>
      <vt:lpstr>Cool Features {</vt:lpstr>
      <vt:lpstr>Exercises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‘Go’ {</dc:title>
  <cp:lastModifiedBy>Rodrigo Aguiar</cp:lastModifiedBy>
  <cp:revision>32</cp:revision>
  <dcterms:modified xsi:type="dcterms:W3CDTF">2023-12-04T22:26:42Z</dcterms:modified>
</cp:coreProperties>
</file>