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301" r:id="rId4"/>
    <p:sldId id="303" r:id="rId5"/>
    <p:sldId id="258" r:id="rId6"/>
    <p:sldId id="300" r:id="rId7"/>
    <p:sldId id="306" r:id="rId8"/>
    <p:sldId id="259" r:id="rId9"/>
    <p:sldId id="318" r:id="rId10"/>
    <p:sldId id="314" r:id="rId11"/>
    <p:sldId id="309" r:id="rId12"/>
    <p:sldId id="310" r:id="rId13"/>
    <p:sldId id="311" r:id="rId14"/>
    <p:sldId id="312" r:id="rId15"/>
    <p:sldId id="313" r:id="rId16"/>
    <p:sldId id="307" r:id="rId17"/>
    <p:sldId id="308" r:id="rId18"/>
    <p:sldId id="315" r:id="rId19"/>
    <p:sldId id="316" r:id="rId20"/>
    <p:sldId id="319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Fira Code" panose="020B0809050000020004" pitchFamily="49" charset="0"/>
      <p:regular r:id="rId27"/>
      <p:bold r:id="rId28"/>
    </p:embeddedFont>
    <p:embeddedFont>
      <p:font typeface="Roboto Mono" panose="00000009000000000000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23B"/>
    <a:srgbClr val="383838"/>
    <a:srgbClr val="D1D5DB"/>
    <a:srgbClr val="959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F6B5C6-B4EF-4923-9D0C-CB58EBBAC096}">
  <a:tblStyle styleId="{65F6B5C6-B4EF-4923-9D0C-CB58EBBAC0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80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77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035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13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78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5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281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406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762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92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e7f9c668d6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e7f9c668d6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05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60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9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7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4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41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60798" y="2767462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&lt;</a:t>
            </a:r>
            <a:r>
              <a:rPr lang="en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Welcome to the world of Go, a programming language designed for simplicity, efficiency, and concurrency. </a:t>
            </a:r>
            <a:r>
              <a:rPr lang="en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Simplicity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Efficiency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B3DF04-B57E-43CD-9C1D-50598BCB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6465094" y="3627969"/>
            <a:ext cx="1775097" cy="667048"/>
          </a:xfrm>
          <a:prstGeom prst="rect">
            <a:avLst/>
          </a:prstGeom>
        </p:spPr>
      </p:pic>
      <p:pic>
        <p:nvPicPr>
          <p:cNvPr id="4" name="Imagem 3" descr="Uma imagem com clipart, Gráficos, desenho, ilustração&#10;&#10;Descrição gerada automaticamente">
            <a:extLst>
              <a:ext uri="{FF2B5EF4-FFF2-40B4-BE49-F238E27FC236}">
                <a16:creationId xmlns:a16="http://schemas.microsoft.com/office/drawing/2014/main" id="{7D0239CE-93D5-C51C-D7E1-C1904FAFE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841" y="448825"/>
            <a:ext cx="2759868" cy="155631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E7F2282-FC61-1390-9269-DD4E190A583A}"/>
              </a:ext>
            </a:extLst>
          </p:cNvPr>
          <p:cNvSpPr txBox="1"/>
          <p:nvPr/>
        </p:nvSpPr>
        <p:spPr>
          <a:xfrm>
            <a:off x="6643687" y="3629918"/>
            <a:ext cx="2450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Rodrigo Aguiar - 108969</a:t>
            </a:r>
          </a:p>
          <a:p>
            <a:r>
              <a:rPr lang="pt-PT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Alexandre Ribeiro - 108122</a:t>
            </a:r>
          </a:p>
          <a:p>
            <a:r>
              <a:rPr lang="pt-PT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Diogo Almeida – 108902</a:t>
            </a:r>
          </a:p>
          <a:p>
            <a:endParaRPr lang="pt-PT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pt-PT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pt-PT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CSLP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49" y="1194150"/>
            <a:ext cx="4920457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Syntax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Semantics;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81390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Syntax/Semantics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72" y="1816104"/>
            <a:ext cx="6050440" cy="250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Go allows both static typing and type infering 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Google Shape;562;p32">
            <a:extLst>
              <a:ext uri="{FF2B5EF4-FFF2-40B4-BE49-F238E27FC236}">
                <a16:creationId xmlns:a16="http://schemas.microsoft.com/office/drawing/2014/main" id="{BB37E316-490B-457A-9168-F46C0CA6BA60}"/>
              </a:ext>
            </a:extLst>
          </p:cNvPr>
          <p:cNvSpPr txBox="1">
            <a:spLocks/>
          </p:cNvSpPr>
          <p:nvPr/>
        </p:nvSpPr>
        <p:spPr>
          <a:xfrm>
            <a:off x="1590925" y="1120576"/>
            <a:ext cx="4097181" cy="68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2000" dirty="0">
                <a:solidFill>
                  <a:schemeClr val="lt2"/>
                </a:solidFill>
              </a:rPr>
              <a:t>Variable Declaration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Google Shape;562;p32">
            <a:extLst>
              <a:ext uri="{FF2B5EF4-FFF2-40B4-BE49-F238E27FC236}">
                <a16:creationId xmlns:a16="http://schemas.microsoft.com/office/drawing/2014/main" id="{53CEB71D-D7AC-4FB4-BD34-DCDD4414E2C4}"/>
              </a:ext>
            </a:extLst>
          </p:cNvPr>
          <p:cNvSpPr txBox="1">
            <a:spLocks/>
          </p:cNvSpPr>
          <p:nvPr/>
        </p:nvSpPr>
        <p:spPr>
          <a:xfrm>
            <a:off x="2802268" y="2645934"/>
            <a:ext cx="3396103" cy="10606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>
              <a:spcBef>
                <a:spcPts val="1000"/>
              </a:spcBef>
            </a:pPr>
            <a:r>
              <a:rPr lang="en-US" b="1" dirty="0">
                <a:solidFill>
                  <a:schemeClr val="accent1"/>
                </a:solidFill>
              </a:rPr>
              <a:t>var </a:t>
            </a:r>
            <a:r>
              <a:rPr lang="en-US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Like C</a:t>
            </a:r>
          </a:p>
          <a:p>
            <a:pPr marL="449116" indent="0">
              <a:spcBef>
                <a:spcPts val="1000"/>
              </a:spcBef>
            </a:pPr>
            <a:r>
              <a:rPr lang="en-US" dirty="0">
                <a:solidFill>
                  <a:schemeClr val="accent6"/>
                </a:solidFill>
              </a:rPr>
              <a:t>y 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Like Python</a:t>
            </a:r>
          </a:p>
          <a:p>
            <a:pPr marL="449116" indent="0">
              <a:spcBef>
                <a:spcPts val="1000"/>
              </a:spcBef>
            </a:pPr>
            <a:endParaRPr lang="en-US" dirty="0">
              <a:solidFill>
                <a:srgbClr val="DF3079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9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81390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Syntax/Semantics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72" y="1816104"/>
            <a:ext cx="6333668" cy="250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Arrays have fixed size, slices have dynamic size 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Google Shape;562;p32">
            <a:extLst>
              <a:ext uri="{FF2B5EF4-FFF2-40B4-BE49-F238E27FC236}">
                <a16:creationId xmlns:a16="http://schemas.microsoft.com/office/drawing/2014/main" id="{BB37E316-490B-457A-9168-F46C0CA6BA60}"/>
              </a:ext>
            </a:extLst>
          </p:cNvPr>
          <p:cNvSpPr txBox="1">
            <a:spLocks/>
          </p:cNvSpPr>
          <p:nvPr/>
        </p:nvSpPr>
        <p:spPr>
          <a:xfrm>
            <a:off x="1590925" y="1120576"/>
            <a:ext cx="4097181" cy="68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2000" dirty="0">
                <a:solidFill>
                  <a:schemeClr val="lt2"/>
                </a:solidFill>
              </a:rPr>
              <a:t>Arrays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Google Shape;562;p32">
            <a:extLst>
              <a:ext uri="{FF2B5EF4-FFF2-40B4-BE49-F238E27FC236}">
                <a16:creationId xmlns:a16="http://schemas.microsoft.com/office/drawing/2014/main" id="{47D1CCCC-ACC9-4998-A5AB-5B478D729591}"/>
              </a:ext>
            </a:extLst>
          </p:cNvPr>
          <p:cNvSpPr txBox="1">
            <a:spLocks/>
          </p:cNvSpPr>
          <p:nvPr/>
        </p:nvSpPr>
        <p:spPr>
          <a:xfrm>
            <a:off x="2068401" y="2472714"/>
            <a:ext cx="5569633" cy="145007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>
              <a:spcBef>
                <a:spcPts val="1000"/>
              </a:spcBef>
            </a:pPr>
            <a:r>
              <a:rPr lang="en-US" dirty="0" err="1">
                <a:solidFill>
                  <a:schemeClr val="accent6"/>
                </a:solidFill>
              </a:rPr>
              <a:t>arr</a:t>
            </a:r>
            <a:r>
              <a:rPr lang="en-US" dirty="0">
                <a:solidFill>
                  <a:schemeClr val="accent6"/>
                </a:solidFill>
              </a:rPr>
              <a:t> := […]</a:t>
            </a:r>
            <a:r>
              <a:rPr lang="en-US" b="1" dirty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var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[5]int</a:t>
            </a:r>
          </a:p>
          <a:p>
            <a:pPr marL="449116" indent="0">
              <a:spcBef>
                <a:spcPts val="1000"/>
              </a:spcBef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49116" indent="0">
              <a:spcBef>
                <a:spcPts val="1000"/>
              </a:spcBef>
            </a:pPr>
            <a:r>
              <a:rPr lang="en-US" dirty="0" err="1">
                <a:solidFill>
                  <a:schemeClr val="accent6"/>
                </a:solidFill>
              </a:rPr>
              <a:t>sli</a:t>
            </a:r>
            <a:r>
              <a:rPr lang="en-US" dirty="0">
                <a:solidFill>
                  <a:schemeClr val="accent6"/>
                </a:solidFill>
              </a:rPr>
              <a:t> := []</a:t>
            </a:r>
            <a:r>
              <a:rPr lang="en-US" b="1" dirty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rgbClr val="DF3079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81390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Syntax/Semantics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634956" y="2158123"/>
            <a:ext cx="3429102" cy="1969994"/>
          </a:xfrm>
          <a:prstGeom prst="rect">
            <a:avLst/>
          </a:prstGeom>
          <a:solidFill>
            <a:srgbClr val="383838"/>
          </a:solidFill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If statement</a:t>
            </a:r>
            <a:endParaRPr lang="en-US" b="1" dirty="0">
              <a:solidFill>
                <a:schemeClr val="accent1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chemeClr val="accent6"/>
                </a:solidFill>
              </a:rPr>
              <a:t> a ==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“ab” </a:t>
            </a:r>
            <a:r>
              <a:rPr lang="en-US" dirty="0">
                <a:solidFill>
                  <a:schemeClr val="accent6"/>
                </a:solidFill>
              </a:rPr>
              <a:t>|| a ==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  <a:r>
              <a:rPr lang="en-US" dirty="0" err="1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bc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doThis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 </a:t>
            </a:r>
            <a:r>
              <a:rPr lang="en-US" b="1" dirty="0">
                <a:solidFill>
                  <a:schemeClr val="accent1"/>
                </a:solidFill>
              </a:rPr>
              <a:t>else if </a:t>
            </a:r>
            <a:r>
              <a:rPr lang="en-US" dirty="0">
                <a:solidFill>
                  <a:schemeClr val="accent6"/>
                </a:solidFill>
              </a:rPr>
              <a:t>a ==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“ac” 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doThat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 </a:t>
            </a:r>
            <a:r>
              <a:rPr lang="en-US" b="1" dirty="0">
                <a:solidFill>
                  <a:schemeClr val="accent1"/>
                </a:solidFill>
              </a:rPr>
              <a:t>else</a:t>
            </a:r>
            <a:r>
              <a:rPr lang="en-US" dirty="0">
                <a:solidFill>
                  <a:schemeClr val="accent6"/>
                </a:solidFill>
              </a:rPr>
              <a:t>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doWhatever</a:t>
            </a:r>
            <a:r>
              <a:rPr lang="en-US" dirty="0">
                <a:solidFill>
                  <a:schemeClr val="accent6"/>
                </a:solidFill>
              </a:rPr>
              <a:t>() 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Google Shape;562;p32">
            <a:extLst>
              <a:ext uri="{FF2B5EF4-FFF2-40B4-BE49-F238E27FC236}">
                <a16:creationId xmlns:a16="http://schemas.microsoft.com/office/drawing/2014/main" id="{BB37E316-490B-457A-9168-F46C0CA6BA60}"/>
              </a:ext>
            </a:extLst>
          </p:cNvPr>
          <p:cNvSpPr txBox="1">
            <a:spLocks/>
          </p:cNvSpPr>
          <p:nvPr/>
        </p:nvSpPr>
        <p:spPr>
          <a:xfrm>
            <a:off x="1590925" y="1125574"/>
            <a:ext cx="4480422" cy="68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2000" dirty="0">
                <a:solidFill>
                  <a:schemeClr val="lt2"/>
                </a:solidFill>
              </a:rPr>
              <a:t>Flow Control – If &amp; Switch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Google Shape;562;p32">
            <a:extLst>
              <a:ext uri="{FF2B5EF4-FFF2-40B4-BE49-F238E27FC236}">
                <a16:creationId xmlns:a16="http://schemas.microsoft.com/office/drawing/2014/main" id="{9AAA81DB-D9F1-4DF1-A3B2-411748670A2D}"/>
              </a:ext>
            </a:extLst>
          </p:cNvPr>
          <p:cNvSpPr txBox="1">
            <a:spLocks/>
          </p:cNvSpPr>
          <p:nvPr/>
        </p:nvSpPr>
        <p:spPr>
          <a:xfrm>
            <a:off x="5575225" y="1952474"/>
            <a:ext cx="2736896" cy="21756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Switch statement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switch </a:t>
            </a:r>
            <a:r>
              <a:rPr lang="en-US" dirty="0">
                <a:solidFill>
                  <a:schemeClr val="accent6"/>
                </a:solidFill>
              </a:rPr>
              <a:t>a {</a:t>
            </a:r>
          </a:p>
          <a:p>
            <a:pPr marL="449116" indent="0"/>
            <a:r>
              <a:rPr lang="en-US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case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“ab”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  <a:r>
              <a:rPr lang="en-US" dirty="0" err="1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bc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doThis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case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“ab”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doThat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default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doWhatever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58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81390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Syntax/Semantics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71" y="1816104"/>
            <a:ext cx="6622779" cy="250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There are no </a:t>
            </a:r>
            <a:r>
              <a:rPr lang="en-US" b="1" dirty="0">
                <a:solidFill>
                  <a:schemeClr val="accent1"/>
                </a:solidFill>
              </a:rPr>
              <a:t>while </a:t>
            </a:r>
            <a:r>
              <a:rPr lang="en" dirty="0">
                <a:solidFill>
                  <a:schemeClr val="accent6"/>
                </a:solidFill>
              </a:rPr>
              <a:t>loops, they must be done with </a:t>
            </a:r>
            <a:r>
              <a:rPr lang="en-US" b="1" dirty="0">
                <a:solidFill>
                  <a:schemeClr val="accent1"/>
                </a:solidFill>
              </a:rPr>
              <a:t>for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Google Shape;562;p32">
            <a:extLst>
              <a:ext uri="{FF2B5EF4-FFF2-40B4-BE49-F238E27FC236}">
                <a16:creationId xmlns:a16="http://schemas.microsoft.com/office/drawing/2014/main" id="{BB37E316-490B-457A-9168-F46C0CA6BA60}"/>
              </a:ext>
            </a:extLst>
          </p:cNvPr>
          <p:cNvSpPr txBox="1">
            <a:spLocks/>
          </p:cNvSpPr>
          <p:nvPr/>
        </p:nvSpPr>
        <p:spPr>
          <a:xfrm>
            <a:off x="1590925" y="1120576"/>
            <a:ext cx="4177861" cy="68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2000" dirty="0">
                <a:solidFill>
                  <a:schemeClr val="lt2"/>
                </a:solidFill>
              </a:rPr>
              <a:t>Flow Control – For &amp; While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Google Shape;562;p32">
            <a:extLst>
              <a:ext uri="{FF2B5EF4-FFF2-40B4-BE49-F238E27FC236}">
                <a16:creationId xmlns:a16="http://schemas.microsoft.com/office/drawing/2014/main" id="{47D1CCCC-ACC9-4998-A5AB-5B478D729591}"/>
              </a:ext>
            </a:extLst>
          </p:cNvPr>
          <p:cNvSpPr txBox="1">
            <a:spLocks/>
          </p:cNvSpPr>
          <p:nvPr/>
        </p:nvSpPr>
        <p:spPr>
          <a:xfrm>
            <a:off x="1590925" y="2672043"/>
            <a:ext cx="3495426" cy="110444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For Loop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for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;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&lt;=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en-US" dirty="0">
                <a:solidFill>
                  <a:schemeClr val="accent6"/>
                </a:solidFill>
              </a:rPr>
              <a:t>;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++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doThis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13" name="Google Shape;562;p32">
            <a:extLst>
              <a:ext uri="{FF2B5EF4-FFF2-40B4-BE49-F238E27FC236}">
                <a16:creationId xmlns:a16="http://schemas.microsoft.com/office/drawing/2014/main" id="{A9817AE3-E912-4FFE-A3DF-536499A01D6E}"/>
              </a:ext>
            </a:extLst>
          </p:cNvPr>
          <p:cNvSpPr txBox="1">
            <a:spLocks/>
          </p:cNvSpPr>
          <p:nvPr/>
        </p:nvSpPr>
        <p:spPr>
          <a:xfrm>
            <a:off x="5339400" y="2672043"/>
            <a:ext cx="3626006" cy="110444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Equivalent to while true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for</a:t>
            </a:r>
            <a:r>
              <a:rPr lang="en-US" dirty="0">
                <a:solidFill>
                  <a:schemeClr val="accent6"/>
                </a:solidFill>
              </a:rPr>
              <a:t>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doThat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3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49" y="1194150"/>
            <a:ext cx="4571997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Cool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Features;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4" y="1295508"/>
            <a:ext cx="6215191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Defer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6"/>
                </a:solidFill>
              </a:rPr>
              <a:t> A statement that allows functions to be executed just before the surrounding function returns 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62;p32">
            <a:extLst>
              <a:ext uri="{FF2B5EF4-FFF2-40B4-BE49-F238E27FC236}">
                <a16:creationId xmlns:a16="http://schemas.microsoft.com/office/drawing/2014/main" id="{80F81A66-4CEB-887A-6788-5BBAE3663344}"/>
              </a:ext>
            </a:extLst>
          </p:cNvPr>
          <p:cNvSpPr txBox="1">
            <a:spLocks/>
          </p:cNvSpPr>
          <p:nvPr/>
        </p:nvSpPr>
        <p:spPr>
          <a:xfrm>
            <a:off x="2879897" y="2873075"/>
            <a:ext cx="3372256" cy="1404600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b="1" dirty="0" err="1">
                <a:solidFill>
                  <a:schemeClr val="accent1"/>
                </a:solidFill>
              </a:rPr>
              <a:t>func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processFile</a:t>
            </a:r>
            <a:r>
              <a:rPr lang="en-US" dirty="0">
                <a:solidFill>
                  <a:schemeClr val="accent6"/>
                </a:solidFill>
              </a:rPr>
              <a:t>()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file :=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openFile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b="1" dirty="0">
                <a:solidFill>
                  <a:schemeClr val="accent1"/>
                </a:solidFill>
              </a:rPr>
              <a:t>defer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file.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close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…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3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324375"/>
            <a:ext cx="5539200" cy="2210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Semicolon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6"/>
                </a:solidFill>
              </a:rPr>
              <a:t> Although discouraged, semicolons can be used to separate statements &gt;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62;p32">
            <a:extLst>
              <a:ext uri="{FF2B5EF4-FFF2-40B4-BE49-F238E27FC236}">
                <a16:creationId xmlns:a16="http://schemas.microsoft.com/office/drawing/2014/main" id="{B22E04CB-AD42-7B10-0A95-34C9411FC6B2}"/>
              </a:ext>
            </a:extLst>
          </p:cNvPr>
          <p:cNvSpPr txBox="1">
            <a:spLocks/>
          </p:cNvSpPr>
          <p:nvPr/>
        </p:nvSpPr>
        <p:spPr>
          <a:xfrm>
            <a:off x="2864037" y="2929748"/>
            <a:ext cx="2992976" cy="1199340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6"/>
                </a:solidFill>
              </a:rPr>
              <a:t> 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en-US" dirty="0">
                <a:solidFill>
                  <a:schemeClr val="accent6"/>
                </a:solidFill>
              </a:rPr>
              <a:t>;</a:t>
            </a:r>
            <a:r>
              <a:rPr lang="en-US" b="1" dirty="0">
                <a:solidFill>
                  <a:schemeClr val="accent1"/>
                </a:solidFill>
              </a:rPr>
              <a:t> y </a:t>
            </a:r>
            <a:r>
              <a:rPr lang="en-US" dirty="0">
                <a:solidFill>
                  <a:schemeClr val="accent6"/>
                </a:solidFill>
              </a:rPr>
              <a:t>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</a:t>
            </a:r>
          </a:p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conventional way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6"/>
                </a:solidFill>
              </a:rPr>
              <a:t> 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y </a:t>
            </a:r>
            <a:r>
              <a:rPr lang="en-US" dirty="0">
                <a:solidFill>
                  <a:schemeClr val="accent6"/>
                </a:solidFill>
              </a:rPr>
              <a:t>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4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324375"/>
            <a:ext cx="3323973" cy="27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Fallthrough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6"/>
                </a:solidFill>
              </a:rPr>
              <a:t> Used in switches, for executing the code block of the next case &gt;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62;p32">
            <a:extLst>
              <a:ext uri="{FF2B5EF4-FFF2-40B4-BE49-F238E27FC236}">
                <a16:creationId xmlns:a16="http://schemas.microsoft.com/office/drawing/2014/main" id="{B22E04CB-AD42-7B10-0A95-34C9411FC6B2}"/>
              </a:ext>
            </a:extLst>
          </p:cNvPr>
          <p:cNvSpPr txBox="1">
            <a:spLocks/>
          </p:cNvSpPr>
          <p:nvPr/>
        </p:nvSpPr>
        <p:spPr>
          <a:xfrm>
            <a:off x="5482356" y="1018100"/>
            <a:ext cx="2992976" cy="3228490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switch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</a:rPr>
              <a:t> {</a:t>
            </a:r>
          </a:p>
          <a:p>
            <a:pPr marL="449116" indent="0"/>
            <a:r>
              <a:rPr lang="en-US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case 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Println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fallthrough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case 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Println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fallthrough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case 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Println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default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doWhatever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66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324375"/>
            <a:ext cx="6724395" cy="27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Ellipsis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6"/>
                </a:solidFill>
              </a:rPr>
              <a:t> Represented by three dots, used in variadic functions &gt;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62;p32">
            <a:extLst>
              <a:ext uri="{FF2B5EF4-FFF2-40B4-BE49-F238E27FC236}">
                <a16:creationId xmlns:a16="http://schemas.microsoft.com/office/drawing/2014/main" id="{B22E04CB-AD42-7B10-0A95-34C9411FC6B2}"/>
              </a:ext>
            </a:extLst>
          </p:cNvPr>
          <p:cNvSpPr txBox="1">
            <a:spLocks/>
          </p:cNvSpPr>
          <p:nvPr/>
        </p:nvSpPr>
        <p:spPr>
          <a:xfrm>
            <a:off x="2701506" y="2593743"/>
            <a:ext cx="3729037" cy="1799407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b="1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nums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kumimoji="0" lang="pt-PT" altLang="pt-PT" sz="1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Roboto Mono" panose="020F0502020204030204" pitchFamily="49" charset="0"/>
              </a:rPr>
              <a:t>...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)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res := 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  <a:p>
            <a:pPr marL="449116" indent="0"/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_, n :=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range </a:t>
            </a:r>
            <a:r>
              <a:rPr lang="en-US" dirty="0" err="1">
                <a:solidFill>
                  <a:schemeClr val="accent6"/>
                </a:solidFill>
              </a:rPr>
              <a:t>nums</a:t>
            </a:r>
            <a:r>
              <a:rPr lang="en-US" dirty="0">
                <a:solidFill>
                  <a:schemeClr val="accent6"/>
                </a:solidFill>
              </a:rPr>
              <a:t>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res += n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}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lang="en-US" dirty="0">
                <a:solidFill>
                  <a:schemeClr val="accent6"/>
                </a:solidFill>
              </a:rPr>
              <a:t>res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4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Of </a:t>
            </a:r>
            <a:r>
              <a:rPr lang="en" dirty="0">
                <a:solidFill>
                  <a:schemeClr val="accent2"/>
                </a:solidFill>
              </a:rPr>
              <a:t>‘Go’;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730AC2-9DAD-4B14-BF43-F2F39751CF96}"/>
              </a:ext>
            </a:extLst>
          </p:cNvPr>
          <p:cNvSpPr txBox="1"/>
          <p:nvPr/>
        </p:nvSpPr>
        <p:spPr>
          <a:xfrm>
            <a:off x="1143248" y="1183421"/>
            <a:ext cx="1493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Creators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ECFB4C-B413-46AF-AD59-63DA7C38E12E}"/>
              </a:ext>
            </a:extLst>
          </p:cNvPr>
          <p:cNvSpPr txBox="1"/>
          <p:nvPr/>
        </p:nvSpPr>
        <p:spPr>
          <a:xfrm>
            <a:off x="1143250" y="1462454"/>
            <a:ext cx="766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Golang most common known as Go 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was conceived by three prominent computer scientists at Google: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Robert Griesemer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Rob Pike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and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Ken Thompson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" sz="1100" dirty="0">
                <a:solidFill>
                  <a:schemeClr val="accent6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A83CDE-7CD6-4C97-BE12-B18BA05D1ADF}"/>
              </a:ext>
            </a:extLst>
          </p:cNvPr>
          <p:cNvSpPr txBox="1"/>
          <p:nvPr/>
        </p:nvSpPr>
        <p:spPr>
          <a:xfrm>
            <a:off x="1143250" y="2306806"/>
            <a:ext cx="7661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 was born in 2007 out of the frustration with existing programming languages when dealing with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large-scale systems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and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distributed computing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at Google. </a:t>
            </a:r>
          </a:p>
          <a:p>
            <a:pPr algn="just"/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goal was to create a language that combined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efficiency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simplicity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and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concurrency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to address the challenges of developing scalable and maintainable software.</a:t>
            </a:r>
            <a:endParaRPr lang="en-US" sz="11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54B82EA-AC37-4C29-933C-83DBA7A8F9AB}"/>
              </a:ext>
            </a:extLst>
          </p:cNvPr>
          <p:cNvSpPr txBox="1"/>
          <p:nvPr/>
        </p:nvSpPr>
        <p:spPr>
          <a:xfrm>
            <a:off x="1143248" y="2019313"/>
            <a:ext cx="1864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Motivation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D65F54-0A01-46B7-B3D6-944730EFCBE5}"/>
              </a:ext>
            </a:extLst>
          </p:cNvPr>
          <p:cNvSpPr txBox="1"/>
          <p:nvPr/>
        </p:nvSpPr>
        <p:spPr>
          <a:xfrm>
            <a:off x="1143249" y="3263255"/>
            <a:ext cx="1864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Objectives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F2C3CC-D6EB-43E3-A7F5-F4DAC32BC04A}"/>
              </a:ext>
            </a:extLst>
          </p:cNvPr>
          <p:cNvSpPr txBox="1"/>
          <p:nvPr/>
        </p:nvSpPr>
        <p:spPr>
          <a:xfrm>
            <a:off x="1143249" y="3571032"/>
            <a:ext cx="749716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Static typing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and 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run-time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efficiency 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(like </a:t>
            </a:r>
            <a:r>
              <a:rPr lang="en-US" sz="1100" b="0" i="0" u="none" strike="noStrike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</a:t>
            </a:r>
            <a:r>
              <a:rPr lang="en-US" sz="1100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eadability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and 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usability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(like </a:t>
            </a:r>
            <a:r>
              <a:rPr lang="en-US" sz="1100" b="0" i="0" u="none" strike="noStrike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igh-performance 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networking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 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multiprocessing</a:t>
            </a:r>
            <a:r>
              <a:rPr lang="en-US" sz="1100" b="0" i="0" u="none" strike="noStrike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en-US" sz="1100" b="0" i="0" dirty="0"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6" name="Google Shape;866;p43"/>
          <p:cNvSpPr txBox="1">
            <a:spLocks noGrp="1"/>
          </p:cNvSpPr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Exercises </a:t>
            </a:r>
            <a:r>
              <a:rPr lang="en" sz="6000" dirty="0">
                <a:solidFill>
                  <a:schemeClr val="accent6"/>
                </a:solidFill>
              </a:rPr>
              <a:t>{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867" name="Google Shape;867;p43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Clone the GitHub Repository and get started!</a:t>
            </a:r>
            <a:endParaRPr dirty="0"/>
          </a:p>
        </p:txBody>
      </p:sp>
      <p:sp>
        <p:nvSpPr>
          <p:cNvPr id="868" name="Google Shape;868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9" name="Google Shape;869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70" name="Google Shape;870;p43"/>
          <p:cNvGrpSpPr/>
          <p:nvPr/>
        </p:nvGrpSpPr>
        <p:grpSpPr>
          <a:xfrm>
            <a:off x="1084825" y="2250725"/>
            <a:ext cx="506100" cy="1952100"/>
            <a:chOff x="1084825" y="2250725"/>
            <a:chExt cx="506100" cy="1952100"/>
          </a:xfrm>
        </p:grpSpPr>
        <p:cxnSp>
          <p:nvCxnSpPr>
            <p:cNvPr id="871" name="Google Shape;871;p43"/>
            <p:cNvCxnSpPr>
              <a:endCxn id="872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2" name="Google Shape;872;p43"/>
            <p:cNvSpPr txBox="1"/>
            <p:nvPr/>
          </p:nvSpPr>
          <p:spPr>
            <a:xfrm>
              <a:off x="1084825" y="3094625"/>
              <a:ext cx="506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6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09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Easy to learn and understand &gt;</a:t>
            </a:r>
            <a:endParaRPr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Quick compilation to machine code &gt;</a:t>
            </a:r>
            <a:endParaRPr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</a:t>
            </a:r>
            <a:endParaRPr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</a:t>
            </a:r>
            <a:endParaRPr dirty="0"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Go is open source and free to use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Native concurrency support &gt;</a:t>
            </a:r>
            <a:endParaRPr dirty="0"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Concurrent</a:t>
            </a: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Source</a:t>
            </a:r>
            <a:endParaRPr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36"/>
          <p:cNvGrpSpPr/>
          <p:nvPr/>
        </p:nvGrpSpPr>
        <p:grpSpPr>
          <a:xfrm>
            <a:off x="5407044" y="3344474"/>
            <a:ext cx="365741" cy="365755"/>
            <a:chOff x="5165638" y="1291400"/>
            <a:chExt cx="431400" cy="431875"/>
          </a:xfrm>
        </p:grpSpPr>
        <p:sp>
          <p:nvSpPr>
            <p:cNvPr id="725" name="Google Shape;725;p36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8" name="Google Shape;2981;p50">
            <a:extLst>
              <a:ext uri="{FF2B5EF4-FFF2-40B4-BE49-F238E27FC236}">
                <a16:creationId xmlns:a16="http://schemas.microsoft.com/office/drawing/2014/main" id="{707F8BA8-2829-455E-AB00-7A12D757E0B0}"/>
              </a:ext>
            </a:extLst>
          </p:cNvPr>
          <p:cNvGrpSpPr/>
          <p:nvPr/>
        </p:nvGrpSpPr>
        <p:grpSpPr>
          <a:xfrm>
            <a:off x="4975234" y="1743901"/>
            <a:ext cx="365736" cy="365741"/>
            <a:chOff x="6559538" y="4194875"/>
            <a:chExt cx="532600" cy="528375"/>
          </a:xfrm>
        </p:grpSpPr>
        <p:sp>
          <p:nvSpPr>
            <p:cNvPr id="69" name="Google Shape;2982;p50">
              <a:extLst>
                <a:ext uri="{FF2B5EF4-FFF2-40B4-BE49-F238E27FC236}">
                  <a16:creationId xmlns:a16="http://schemas.microsoft.com/office/drawing/2014/main" id="{B3AEDB0C-08FB-46DA-84C1-68D455A945F7}"/>
                </a:ext>
              </a:extLst>
            </p:cNvPr>
            <p:cNvSpPr/>
            <p:nvPr/>
          </p:nvSpPr>
          <p:spPr>
            <a:xfrm>
              <a:off x="6728063" y="4223800"/>
              <a:ext cx="334700" cy="335175"/>
            </a:xfrm>
            <a:custGeom>
              <a:avLst/>
              <a:gdLst/>
              <a:ahLst/>
              <a:cxnLst/>
              <a:rect l="l" t="t" r="r" b="b"/>
              <a:pathLst>
                <a:path w="13388" h="13407" extrusionOk="0">
                  <a:moveTo>
                    <a:pt x="10220" y="1"/>
                  </a:moveTo>
                  <a:cubicBezTo>
                    <a:pt x="8267" y="588"/>
                    <a:pt x="5916" y="1631"/>
                    <a:pt x="4096" y="3452"/>
                  </a:cubicBezTo>
                  <a:cubicBezTo>
                    <a:pt x="3337" y="4210"/>
                    <a:pt x="2655" y="4987"/>
                    <a:pt x="2010" y="5822"/>
                  </a:cubicBezTo>
                  <a:cubicBezTo>
                    <a:pt x="1233" y="6808"/>
                    <a:pt x="569" y="7870"/>
                    <a:pt x="0" y="9007"/>
                  </a:cubicBezTo>
                  <a:cubicBezTo>
                    <a:pt x="2029" y="9747"/>
                    <a:pt x="3641" y="11358"/>
                    <a:pt x="4399" y="13406"/>
                  </a:cubicBezTo>
                  <a:cubicBezTo>
                    <a:pt x="5518" y="12837"/>
                    <a:pt x="6580" y="12155"/>
                    <a:pt x="7566" y="11377"/>
                  </a:cubicBezTo>
                  <a:cubicBezTo>
                    <a:pt x="8400" y="10733"/>
                    <a:pt x="9178" y="10050"/>
                    <a:pt x="9936" y="9292"/>
                  </a:cubicBezTo>
                  <a:cubicBezTo>
                    <a:pt x="11756" y="7471"/>
                    <a:pt x="12799" y="5139"/>
                    <a:pt x="13387" y="3167"/>
                  </a:cubicBezTo>
                  <a:lnTo>
                    <a:pt x="10239" y="20"/>
                  </a:lnTo>
                  <a:lnTo>
                    <a:pt x="10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83;p50">
              <a:extLst>
                <a:ext uri="{FF2B5EF4-FFF2-40B4-BE49-F238E27FC236}">
                  <a16:creationId xmlns:a16="http://schemas.microsoft.com/office/drawing/2014/main" id="{74E5E3AE-CA92-4E58-A834-3BDDADE1795A}"/>
                </a:ext>
              </a:extLst>
            </p:cNvPr>
            <p:cNvSpPr/>
            <p:nvPr/>
          </p:nvSpPr>
          <p:spPr>
            <a:xfrm>
              <a:off x="6678763" y="4509175"/>
              <a:ext cx="101000" cy="100525"/>
            </a:xfrm>
            <a:custGeom>
              <a:avLst/>
              <a:gdLst/>
              <a:ahLst/>
              <a:cxnLst/>
              <a:rect l="l" t="t" r="r" b="b"/>
              <a:pathLst>
                <a:path w="4040" h="4021" extrusionOk="0">
                  <a:moveTo>
                    <a:pt x="1839" y="0"/>
                  </a:moveTo>
                  <a:cubicBezTo>
                    <a:pt x="1593" y="152"/>
                    <a:pt x="1384" y="323"/>
                    <a:pt x="1176" y="531"/>
                  </a:cubicBezTo>
                  <a:cubicBezTo>
                    <a:pt x="209" y="1479"/>
                    <a:pt x="0" y="4020"/>
                    <a:pt x="0" y="4020"/>
                  </a:cubicBezTo>
                  <a:cubicBezTo>
                    <a:pt x="0" y="4020"/>
                    <a:pt x="2541" y="3812"/>
                    <a:pt x="3508" y="2864"/>
                  </a:cubicBezTo>
                  <a:cubicBezTo>
                    <a:pt x="3717" y="2655"/>
                    <a:pt x="3887" y="2427"/>
                    <a:pt x="4039" y="2181"/>
                  </a:cubicBezTo>
                  <a:lnTo>
                    <a:pt x="1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84;p50">
              <a:extLst>
                <a:ext uri="{FF2B5EF4-FFF2-40B4-BE49-F238E27FC236}">
                  <a16:creationId xmlns:a16="http://schemas.microsoft.com/office/drawing/2014/main" id="{A08C575F-C430-4EF4-B33F-DA9509874472}"/>
                </a:ext>
              </a:extLst>
            </p:cNvPr>
            <p:cNvSpPr/>
            <p:nvPr/>
          </p:nvSpPr>
          <p:spPr>
            <a:xfrm>
              <a:off x="6891588" y="4298475"/>
              <a:ext cx="110950" cy="82725"/>
            </a:xfrm>
            <a:custGeom>
              <a:avLst/>
              <a:gdLst/>
              <a:ahLst/>
              <a:cxnLst/>
              <a:rect l="l" t="t" r="r" b="b"/>
              <a:pathLst>
                <a:path w="4438" h="3309" extrusionOk="0">
                  <a:moveTo>
                    <a:pt x="2229" y="0"/>
                  </a:moveTo>
                  <a:cubicBezTo>
                    <a:pt x="1807" y="0"/>
                    <a:pt x="1385" y="161"/>
                    <a:pt x="1063" y="484"/>
                  </a:cubicBezTo>
                  <a:cubicBezTo>
                    <a:pt x="1" y="1526"/>
                    <a:pt x="740" y="3309"/>
                    <a:pt x="2219" y="3309"/>
                  </a:cubicBezTo>
                  <a:cubicBezTo>
                    <a:pt x="3698" y="3309"/>
                    <a:pt x="4438" y="1526"/>
                    <a:pt x="3395" y="484"/>
                  </a:cubicBezTo>
                  <a:cubicBezTo>
                    <a:pt x="3073" y="161"/>
                    <a:pt x="2651" y="0"/>
                    <a:pt x="2229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85;p50">
              <a:extLst>
                <a:ext uri="{FF2B5EF4-FFF2-40B4-BE49-F238E27FC236}">
                  <a16:creationId xmlns:a16="http://schemas.microsoft.com/office/drawing/2014/main" id="{7B4FC690-A783-47C1-971B-DB919FE2E513}"/>
                </a:ext>
              </a:extLst>
            </p:cNvPr>
            <p:cNvSpPr/>
            <p:nvPr/>
          </p:nvSpPr>
          <p:spPr>
            <a:xfrm>
              <a:off x="6984038" y="4205325"/>
              <a:ext cx="97675" cy="97675"/>
            </a:xfrm>
            <a:custGeom>
              <a:avLst/>
              <a:gdLst/>
              <a:ahLst/>
              <a:cxnLst/>
              <a:rect l="l" t="t" r="r" b="b"/>
              <a:pathLst>
                <a:path w="3907" h="3907" extrusionOk="0">
                  <a:moveTo>
                    <a:pt x="3907" y="0"/>
                  </a:moveTo>
                  <a:lnTo>
                    <a:pt x="3907" y="0"/>
                  </a:lnTo>
                  <a:cubicBezTo>
                    <a:pt x="2579" y="114"/>
                    <a:pt x="1271" y="360"/>
                    <a:pt x="0" y="759"/>
                  </a:cubicBezTo>
                  <a:lnTo>
                    <a:pt x="3148" y="3906"/>
                  </a:lnTo>
                  <a:cubicBezTo>
                    <a:pt x="3546" y="2636"/>
                    <a:pt x="3793" y="1327"/>
                    <a:pt x="3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86;p50">
              <a:extLst>
                <a:ext uri="{FF2B5EF4-FFF2-40B4-BE49-F238E27FC236}">
                  <a16:creationId xmlns:a16="http://schemas.microsoft.com/office/drawing/2014/main" id="{B7EA19F8-85D3-4B71-BB85-93026FBD2E39}"/>
                </a:ext>
              </a:extLst>
            </p:cNvPr>
            <p:cNvSpPr/>
            <p:nvPr/>
          </p:nvSpPr>
          <p:spPr>
            <a:xfrm>
              <a:off x="6826663" y="4508225"/>
              <a:ext cx="109525" cy="204325"/>
            </a:xfrm>
            <a:custGeom>
              <a:avLst/>
              <a:gdLst/>
              <a:ahLst/>
              <a:cxnLst/>
              <a:rect l="l" t="t" r="r" b="b"/>
              <a:pathLst>
                <a:path w="4381" h="8173" extrusionOk="0">
                  <a:moveTo>
                    <a:pt x="3641" y="0"/>
                  </a:moveTo>
                  <a:cubicBezTo>
                    <a:pt x="2655" y="778"/>
                    <a:pt x="1593" y="1442"/>
                    <a:pt x="474" y="2010"/>
                  </a:cubicBezTo>
                  <a:cubicBezTo>
                    <a:pt x="1214" y="4039"/>
                    <a:pt x="1043" y="6296"/>
                    <a:pt x="0" y="8173"/>
                  </a:cubicBezTo>
                  <a:cubicBezTo>
                    <a:pt x="2882" y="6580"/>
                    <a:pt x="4380" y="3262"/>
                    <a:pt x="3641" y="38"/>
                  </a:cubicBezTo>
                  <a:lnTo>
                    <a:pt x="3641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87;p50">
              <a:extLst>
                <a:ext uri="{FF2B5EF4-FFF2-40B4-BE49-F238E27FC236}">
                  <a16:creationId xmlns:a16="http://schemas.microsoft.com/office/drawing/2014/main" id="{3CAC9662-9FFA-4BEC-83BD-9F8251A13A1C}"/>
                </a:ext>
              </a:extLst>
            </p:cNvPr>
            <p:cNvSpPr/>
            <p:nvPr/>
          </p:nvSpPr>
          <p:spPr>
            <a:xfrm>
              <a:off x="6573988" y="4364700"/>
              <a:ext cx="204350" cy="96150"/>
            </a:xfrm>
            <a:custGeom>
              <a:avLst/>
              <a:gdLst/>
              <a:ahLst/>
              <a:cxnLst/>
              <a:rect l="l" t="t" r="r" b="b"/>
              <a:pathLst>
                <a:path w="8174" h="3846" extrusionOk="0">
                  <a:moveTo>
                    <a:pt x="6502" y="0"/>
                  </a:moveTo>
                  <a:cubicBezTo>
                    <a:pt x="4549" y="0"/>
                    <a:pt x="2658" y="771"/>
                    <a:pt x="1252" y="2177"/>
                  </a:cubicBezTo>
                  <a:cubicBezTo>
                    <a:pt x="759" y="2670"/>
                    <a:pt x="342" y="3220"/>
                    <a:pt x="1" y="3845"/>
                  </a:cubicBezTo>
                  <a:cubicBezTo>
                    <a:pt x="1105" y="3221"/>
                    <a:pt x="2341" y="2904"/>
                    <a:pt x="3584" y="2904"/>
                  </a:cubicBezTo>
                  <a:cubicBezTo>
                    <a:pt x="4454" y="2904"/>
                    <a:pt x="5328" y="3059"/>
                    <a:pt x="6163" y="3371"/>
                  </a:cubicBezTo>
                  <a:cubicBezTo>
                    <a:pt x="6732" y="2234"/>
                    <a:pt x="7396" y="1172"/>
                    <a:pt x="8173" y="186"/>
                  </a:cubicBezTo>
                  <a:lnTo>
                    <a:pt x="8154" y="167"/>
                  </a:lnTo>
                  <a:lnTo>
                    <a:pt x="8154" y="186"/>
                  </a:lnTo>
                  <a:cubicBezTo>
                    <a:pt x="7605" y="61"/>
                    <a:pt x="7051" y="0"/>
                    <a:pt x="6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88;p50">
              <a:extLst>
                <a:ext uri="{FF2B5EF4-FFF2-40B4-BE49-F238E27FC236}">
                  <a16:creationId xmlns:a16="http://schemas.microsoft.com/office/drawing/2014/main" id="{6B1F25CB-C488-4219-9427-DD757AB65D99}"/>
                </a:ext>
              </a:extLst>
            </p:cNvPr>
            <p:cNvSpPr/>
            <p:nvPr/>
          </p:nvSpPr>
          <p:spPr>
            <a:xfrm>
              <a:off x="6711938" y="4448975"/>
              <a:ext cx="126125" cy="124450"/>
            </a:xfrm>
            <a:custGeom>
              <a:avLst/>
              <a:gdLst/>
              <a:ahLst/>
              <a:cxnLst/>
              <a:rect l="l" t="t" r="r" b="b"/>
              <a:pathLst>
                <a:path w="5045" h="4978" extrusionOk="0">
                  <a:moveTo>
                    <a:pt x="645" y="0"/>
                  </a:moveTo>
                  <a:cubicBezTo>
                    <a:pt x="418" y="436"/>
                    <a:pt x="228" y="910"/>
                    <a:pt x="95" y="1384"/>
                  </a:cubicBezTo>
                  <a:cubicBezTo>
                    <a:pt x="1" y="1669"/>
                    <a:pt x="95" y="1972"/>
                    <a:pt x="304" y="2181"/>
                  </a:cubicBezTo>
                  <a:lnTo>
                    <a:pt x="2845" y="4741"/>
                  </a:lnTo>
                  <a:cubicBezTo>
                    <a:pt x="3000" y="4896"/>
                    <a:pt x="3209" y="4978"/>
                    <a:pt x="3423" y="4978"/>
                  </a:cubicBezTo>
                  <a:cubicBezTo>
                    <a:pt x="3495" y="4978"/>
                    <a:pt x="3569" y="4968"/>
                    <a:pt x="3641" y="4949"/>
                  </a:cubicBezTo>
                  <a:cubicBezTo>
                    <a:pt x="4134" y="4798"/>
                    <a:pt x="4589" y="4627"/>
                    <a:pt x="5044" y="4399"/>
                  </a:cubicBezTo>
                  <a:cubicBezTo>
                    <a:pt x="4286" y="2351"/>
                    <a:pt x="2674" y="740"/>
                    <a:pt x="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89;p50">
              <a:extLst>
                <a:ext uri="{FF2B5EF4-FFF2-40B4-BE49-F238E27FC236}">
                  <a16:creationId xmlns:a16="http://schemas.microsoft.com/office/drawing/2014/main" id="{B634914E-0A5A-4A34-A957-750055E9A728}"/>
                </a:ext>
              </a:extLst>
            </p:cNvPr>
            <p:cNvSpPr/>
            <p:nvPr/>
          </p:nvSpPr>
          <p:spPr>
            <a:xfrm>
              <a:off x="6846088" y="43295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1" y="1"/>
                  </a:moveTo>
                  <a:cubicBezTo>
                    <a:pt x="171" y="1"/>
                    <a:pt x="1" y="437"/>
                    <a:pt x="247" y="703"/>
                  </a:cubicBezTo>
                  <a:cubicBezTo>
                    <a:pt x="333" y="789"/>
                    <a:pt x="439" y="827"/>
                    <a:pt x="544" y="827"/>
                  </a:cubicBezTo>
                  <a:cubicBezTo>
                    <a:pt x="760" y="827"/>
                    <a:pt x="968" y="661"/>
                    <a:pt x="968" y="418"/>
                  </a:cubicBezTo>
                  <a:cubicBezTo>
                    <a:pt x="968" y="172"/>
                    <a:pt x="7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90;p50">
              <a:extLst>
                <a:ext uri="{FF2B5EF4-FFF2-40B4-BE49-F238E27FC236}">
                  <a16:creationId xmlns:a16="http://schemas.microsoft.com/office/drawing/2014/main" id="{339EC052-631F-40E3-AB0C-1E43595F9C67}"/>
                </a:ext>
              </a:extLst>
            </p:cNvPr>
            <p:cNvSpPr/>
            <p:nvPr/>
          </p:nvSpPr>
          <p:spPr>
            <a:xfrm>
              <a:off x="6773288" y="4359650"/>
              <a:ext cx="69975" cy="77250"/>
            </a:xfrm>
            <a:custGeom>
              <a:avLst/>
              <a:gdLst/>
              <a:ahLst/>
              <a:cxnLst/>
              <a:rect l="l" t="t" r="r" b="b"/>
              <a:pathLst>
                <a:path w="2799" h="3090" extrusionOk="0">
                  <a:moveTo>
                    <a:pt x="2329" y="0"/>
                  </a:moveTo>
                  <a:cubicBezTo>
                    <a:pt x="2215" y="0"/>
                    <a:pt x="2104" y="48"/>
                    <a:pt x="2021" y="141"/>
                  </a:cubicBezTo>
                  <a:cubicBezTo>
                    <a:pt x="1377" y="881"/>
                    <a:pt x="789" y="1639"/>
                    <a:pt x="239" y="2436"/>
                  </a:cubicBezTo>
                  <a:cubicBezTo>
                    <a:pt x="1" y="2753"/>
                    <a:pt x="289" y="3089"/>
                    <a:pt x="582" y="3089"/>
                  </a:cubicBezTo>
                  <a:cubicBezTo>
                    <a:pt x="708" y="3089"/>
                    <a:pt x="836" y="3026"/>
                    <a:pt x="922" y="2872"/>
                  </a:cubicBezTo>
                  <a:cubicBezTo>
                    <a:pt x="1453" y="2113"/>
                    <a:pt x="2021" y="1374"/>
                    <a:pt x="2647" y="672"/>
                  </a:cubicBezTo>
                  <a:cubicBezTo>
                    <a:pt x="2799" y="502"/>
                    <a:pt x="2780" y="255"/>
                    <a:pt x="2609" y="103"/>
                  </a:cubicBezTo>
                  <a:cubicBezTo>
                    <a:pt x="2523" y="34"/>
                    <a:pt x="2424" y="0"/>
                    <a:pt x="2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91;p50">
              <a:extLst>
                <a:ext uri="{FF2B5EF4-FFF2-40B4-BE49-F238E27FC236}">
                  <a16:creationId xmlns:a16="http://schemas.microsoft.com/office/drawing/2014/main" id="{E3AD6948-1E4D-49DC-9698-433DD7C616E3}"/>
                </a:ext>
              </a:extLst>
            </p:cNvPr>
            <p:cNvSpPr/>
            <p:nvPr/>
          </p:nvSpPr>
          <p:spPr>
            <a:xfrm>
              <a:off x="6878338" y="4288150"/>
              <a:ext cx="137950" cy="103000"/>
            </a:xfrm>
            <a:custGeom>
              <a:avLst/>
              <a:gdLst/>
              <a:ahLst/>
              <a:cxnLst/>
              <a:rect l="l" t="t" r="r" b="b"/>
              <a:pathLst>
                <a:path w="5518" h="4120" extrusionOk="0">
                  <a:moveTo>
                    <a:pt x="2759" y="825"/>
                  </a:moveTo>
                  <a:cubicBezTo>
                    <a:pt x="3077" y="825"/>
                    <a:pt x="3394" y="944"/>
                    <a:pt x="3641" y="1181"/>
                  </a:cubicBezTo>
                  <a:cubicBezTo>
                    <a:pt x="4418" y="1958"/>
                    <a:pt x="3868" y="3305"/>
                    <a:pt x="2749" y="3305"/>
                  </a:cubicBezTo>
                  <a:cubicBezTo>
                    <a:pt x="1650" y="3305"/>
                    <a:pt x="1100" y="1958"/>
                    <a:pt x="1877" y="1181"/>
                  </a:cubicBezTo>
                  <a:cubicBezTo>
                    <a:pt x="2124" y="944"/>
                    <a:pt x="2441" y="825"/>
                    <a:pt x="2759" y="825"/>
                  </a:cubicBezTo>
                  <a:close/>
                  <a:moveTo>
                    <a:pt x="2757" y="1"/>
                  </a:moveTo>
                  <a:cubicBezTo>
                    <a:pt x="2228" y="1"/>
                    <a:pt x="1697" y="204"/>
                    <a:pt x="1289" y="612"/>
                  </a:cubicBezTo>
                  <a:cubicBezTo>
                    <a:pt x="0" y="1901"/>
                    <a:pt x="910" y="4120"/>
                    <a:pt x="2749" y="4120"/>
                  </a:cubicBezTo>
                  <a:cubicBezTo>
                    <a:pt x="4589" y="4120"/>
                    <a:pt x="5518" y="1901"/>
                    <a:pt x="4209" y="612"/>
                  </a:cubicBezTo>
                  <a:cubicBezTo>
                    <a:pt x="3811" y="204"/>
                    <a:pt x="3285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92;p50">
              <a:extLst>
                <a:ext uri="{FF2B5EF4-FFF2-40B4-BE49-F238E27FC236}">
                  <a16:creationId xmlns:a16="http://schemas.microsoft.com/office/drawing/2014/main" id="{7A80BD29-BF4C-4AB8-9AA8-C010943BCE76}"/>
                </a:ext>
              </a:extLst>
            </p:cNvPr>
            <p:cNvSpPr/>
            <p:nvPr/>
          </p:nvSpPr>
          <p:spPr>
            <a:xfrm>
              <a:off x="6559538" y="4637825"/>
              <a:ext cx="93450" cy="85200"/>
            </a:xfrm>
            <a:custGeom>
              <a:avLst/>
              <a:gdLst/>
              <a:ahLst/>
              <a:cxnLst/>
              <a:rect l="l" t="t" r="r" b="b"/>
              <a:pathLst>
                <a:path w="3738" h="3408" extrusionOk="0">
                  <a:moveTo>
                    <a:pt x="3153" y="1"/>
                  </a:moveTo>
                  <a:cubicBezTo>
                    <a:pt x="3059" y="1"/>
                    <a:pt x="2961" y="38"/>
                    <a:pt x="2873" y="126"/>
                  </a:cubicBezTo>
                  <a:lnTo>
                    <a:pt x="294" y="2704"/>
                  </a:lnTo>
                  <a:cubicBezTo>
                    <a:pt x="0" y="2999"/>
                    <a:pt x="277" y="3407"/>
                    <a:pt x="601" y="3407"/>
                  </a:cubicBezTo>
                  <a:cubicBezTo>
                    <a:pt x="695" y="3407"/>
                    <a:pt x="793" y="3373"/>
                    <a:pt x="882" y="3292"/>
                  </a:cubicBezTo>
                  <a:lnTo>
                    <a:pt x="3461" y="713"/>
                  </a:lnTo>
                  <a:cubicBezTo>
                    <a:pt x="3738" y="408"/>
                    <a:pt x="3466" y="1"/>
                    <a:pt x="3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93;p50">
              <a:extLst>
                <a:ext uri="{FF2B5EF4-FFF2-40B4-BE49-F238E27FC236}">
                  <a16:creationId xmlns:a16="http://schemas.microsoft.com/office/drawing/2014/main" id="{4CC9FABF-8047-4348-8F89-B3748AE82E9D}"/>
                </a:ext>
              </a:extLst>
            </p:cNvPr>
            <p:cNvSpPr/>
            <p:nvPr/>
          </p:nvSpPr>
          <p:spPr>
            <a:xfrm>
              <a:off x="6663538" y="4638225"/>
              <a:ext cx="92025" cy="84400"/>
            </a:xfrm>
            <a:custGeom>
              <a:avLst/>
              <a:gdLst/>
              <a:ahLst/>
              <a:cxnLst/>
              <a:rect l="l" t="t" r="r" b="b"/>
              <a:pathLst>
                <a:path w="3681" h="3376" extrusionOk="0">
                  <a:moveTo>
                    <a:pt x="3114" y="0"/>
                  </a:moveTo>
                  <a:cubicBezTo>
                    <a:pt x="3025" y="0"/>
                    <a:pt x="2932" y="33"/>
                    <a:pt x="2847" y="110"/>
                  </a:cubicBezTo>
                  <a:lnTo>
                    <a:pt x="268" y="2688"/>
                  </a:lnTo>
                  <a:cubicBezTo>
                    <a:pt x="0" y="2986"/>
                    <a:pt x="269" y="3376"/>
                    <a:pt x="580" y="3376"/>
                  </a:cubicBezTo>
                  <a:cubicBezTo>
                    <a:pt x="665" y="3376"/>
                    <a:pt x="755" y="3346"/>
                    <a:pt x="837" y="3276"/>
                  </a:cubicBezTo>
                  <a:lnTo>
                    <a:pt x="3416" y="697"/>
                  </a:lnTo>
                  <a:cubicBezTo>
                    <a:pt x="3680" y="389"/>
                    <a:pt x="3420" y="0"/>
                    <a:pt x="3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94;p50">
              <a:extLst>
                <a:ext uri="{FF2B5EF4-FFF2-40B4-BE49-F238E27FC236}">
                  <a16:creationId xmlns:a16="http://schemas.microsoft.com/office/drawing/2014/main" id="{36D705C5-1D42-4220-A6DA-00DED4057ABB}"/>
                </a:ext>
              </a:extLst>
            </p:cNvPr>
            <p:cNvSpPr/>
            <p:nvPr/>
          </p:nvSpPr>
          <p:spPr>
            <a:xfrm>
              <a:off x="6559638" y="4534775"/>
              <a:ext cx="90225" cy="85350"/>
            </a:xfrm>
            <a:custGeom>
              <a:avLst/>
              <a:gdLst/>
              <a:ahLst/>
              <a:cxnLst/>
              <a:rect l="l" t="t" r="r" b="b"/>
              <a:pathLst>
                <a:path w="3609" h="3414" extrusionOk="0">
                  <a:moveTo>
                    <a:pt x="3163" y="0"/>
                  </a:moveTo>
                  <a:cubicBezTo>
                    <a:pt x="3059" y="0"/>
                    <a:pt x="2954" y="38"/>
                    <a:pt x="2869" y="114"/>
                  </a:cubicBezTo>
                  <a:lnTo>
                    <a:pt x="290" y="2693"/>
                  </a:lnTo>
                  <a:cubicBezTo>
                    <a:pt x="0" y="2998"/>
                    <a:pt x="276" y="3413"/>
                    <a:pt x="592" y="3413"/>
                  </a:cubicBezTo>
                  <a:cubicBezTo>
                    <a:pt x="689" y="3413"/>
                    <a:pt x="789" y="3374"/>
                    <a:pt x="878" y="3281"/>
                  </a:cubicBezTo>
                  <a:lnTo>
                    <a:pt x="3457" y="702"/>
                  </a:lnTo>
                  <a:cubicBezTo>
                    <a:pt x="3609" y="550"/>
                    <a:pt x="3609" y="285"/>
                    <a:pt x="3457" y="114"/>
                  </a:cubicBezTo>
                  <a:cubicBezTo>
                    <a:pt x="3372" y="38"/>
                    <a:pt x="3267" y="0"/>
                    <a:pt x="3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95;p50">
              <a:extLst>
                <a:ext uri="{FF2B5EF4-FFF2-40B4-BE49-F238E27FC236}">
                  <a16:creationId xmlns:a16="http://schemas.microsoft.com/office/drawing/2014/main" id="{9EEE7A80-3412-4D2D-AF5E-041090A33921}"/>
                </a:ext>
              </a:extLst>
            </p:cNvPr>
            <p:cNvSpPr/>
            <p:nvPr/>
          </p:nvSpPr>
          <p:spPr>
            <a:xfrm>
              <a:off x="6561088" y="4194875"/>
              <a:ext cx="531050" cy="528375"/>
            </a:xfrm>
            <a:custGeom>
              <a:avLst/>
              <a:gdLst/>
              <a:ahLst/>
              <a:cxnLst/>
              <a:rect l="l" t="t" r="r" b="b"/>
              <a:pathLst>
                <a:path w="21242" h="21135" extrusionOk="0">
                  <a:moveTo>
                    <a:pt x="20369" y="854"/>
                  </a:moveTo>
                  <a:cubicBezTo>
                    <a:pt x="20275" y="1764"/>
                    <a:pt x="20104" y="2656"/>
                    <a:pt x="19857" y="3528"/>
                  </a:cubicBezTo>
                  <a:lnTo>
                    <a:pt x="17696" y="1366"/>
                  </a:lnTo>
                  <a:cubicBezTo>
                    <a:pt x="18587" y="1139"/>
                    <a:pt x="19478" y="968"/>
                    <a:pt x="20369" y="854"/>
                  </a:cubicBezTo>
                  <a:close/>
                  <a:moveTo>
                    <a:pt x="7010" y="7196"/>
                  </a:moveTo>
                  <a:cubicBezTo>
                    <a:pt x="7329" y="7196"/>
                    <a:pt x="7649" y="7218"/>
                    <a:pt x="7969" y="7263"/>
                  </a:cubicBezTo>
                  <a:cubicBezTo>
                    <a:pt x="7419" y="8022"/>
                    <a:pt x="6907" y="8818"/>
                    <a:pt x="6471" y="9652"/>
                  </a:cubicBezTo>
                  <a:cubicBezTo>
                    <a:pt x="5701" y="9408"/>
                    <a:pt x="4898" y="9285"/>
                    <a:pt x="4095" y="9285"/>
                  </a:cubicBezTo>
                  <a:cubicBezTo>
                    <a:pt x="3277" y="9285"/>
                    <a:pt x="2458" y="9413"/>
                    <a:pt x="1673" y="9671"/>
                  </a:cubicBezTo>
                  <a:cubicBezTo>
                    <a:pt x="1806" y="9520"/>
                    <a:pt x="1939" y="9387"/>
                    <a:pt x="2072" y="9254"/>
                  </a:cubicBezTo>
                  <a:cubicBezTo>
                    <a:pt x="3380" y="7929"/>
                    <a:pt x="5171" y="7196"/>
                    <a:pt x="7010" y="7196"/>
                  </a:cubicBezTo>
                  <a:close/>
                  <a:moveTo>
                    <a:pt x="16805" y="1632"/>
                  </a:moveTo>
                  <a:lnTo>
                    <a:pt x="19611" y="4438"/>
                  </a:lnTo>
                  <a:cubicBezTo>
                    <a:pt x="18853" y="6808"/>
                    <a:pt x="17753" y="8742"/>
                    <a:pt x="16331" y="10164"/>
                  </a:cubicBezTo>
                  <a:cubicBezTo>
                    <a:pt x="14833" y="11662"/>
                    <a:pt x="13145" y="12952"/>
                    <a:pt x="11287" y="13994"/>
                  </a:cubicBezTo>
                  <a:cubicBezTo>
                    <a:pt x="10509" y="12174"/>
                    <a:pt x="9068" y="10733"/>
                    <a:pt x="7248" y="9937"/>
                  </a:cubicBezTo>
                  <a:cubicBezTo>
                    <a:pt x="8272" y="8097"/>
                    <a:pt x="9561" y="6410"/>
                    <a:pt x="11078" y="4912"/>
                  </a:cubicBezTo>
                  <a:cubicBezTo>
                    <a:pt x="12500" y="3490"/>
                    <a:pt x="14434" y="2371"/>
                    <a:pt x="16805" y="1632"/>
                  </a:cubicBezTo>
                  <a:close/>
                  <a:moveTo>
                    <a:pt x="6888" y="10676"/>
                  </a:moveTo>
                  <a:cubicBezTo>
                    <a:pt x="7703" y="11037"/>
                    <a:pt x="8443" y="11530"/>
                    <a:pt x="9068" y="12174"/>
                  </a:cubicBezTo>
                  <a:cubicBezTo>
                    <a:pt x="9694" y="12781"/>
                    <a:pt x="10206" y="13539"/>
                    <a:pt x="10547" y="14355"/>
                  </a:cubicBezTo>
                  <a:cubicBezTo>
                    <a:pt x="10225" y="14487"/>
                    <a:pt x="9903" y="14620"/>
                    <a:pt x="9561" y="14715"/>
                  </a:cubicBezTo>
                  <a:lnTo>
                    <a:pt x="9580" y="14715"/>
                  </a:lnTo>
                  <a:cubicBezTo>
                    <a:pt x="9542" y="14725"/>
                    <a:pt x="9504" y="14729"/>
                    <a:pt x="9467" y="14729"/>
                  </a:cubicBezTo>
                  <a:cubicBezTo>
                    <a:pt x="9356" y="14729"/>
                    <a:pt x="9253" y="14687"/>
                    <a:pt x="9182" y="14601"/>
                  </a:cubicBezTo>
                  <a:lnTo>
                    <a:pt x="6622" y="12060"/>
                  </a:lnTo>
                  <a:cubicBezTo>
                    <a:pt x="6528" y="11966"/>
                    <a:pt x="6490" y="11814"/>
                    <a:pt x="6528" y="11662"/>
                  </a:cubicBezTo>
                  <a:cubicBezTo>
                    <a:pt x="6622" y="11340"/>
                    <a:pt x="6736" y="10999"/>
                    <a:pt x="6888" y="10676"/>
                  </a:cubicBezTo>
                  <a:close/>
                  <a:moveTo>
                    <a:pt x="6509" y="13103"/>
                  </a:moveTo>
                  <a:lnTo>
                    <a:pt x="8215" y="14810"/>
                  </a:lnTo>
                  <a:cubicBezTo>
                    <a:pt x="8120" y="14924"/>
                    <a:pt x="8025" y="15037"/>
                    <a:pt x="7931" y="15132"/>
                  </a:cubicBezTo>
                  <a:cubicBezTo>
                    <a:pt x="7362" y="15701"/>
                    <a:pt x="6035" y="16004"/>
                    <a:pt x="5200" y="16118"/>
                  </a:cubicBezTo>
                  <a:cubicBezTo>
                    <a:pt x="5314" y="15284"/>
                    <a:pt x="5617" y="13957"/>
                    <a:pt x="6186" y="13388"/>
                  </a:cubicBezTo>
                  <a:cubicBezTo>
                    <a:pt x="6281" y="13274"/>
                    <a:pt x="6395" y="13179"/>
                    <a:pt x="6509" y="13103"/>
                  </a:cubicBezTo>
                  <a:close/>
                  <a:moveTo>
                    <a:pt x="13979" y="13255"/>
                  </a:moveTo>
                  <a:cubicBezTo>
                    <a:pt x="14283" y="15436"/>
                    <a:pt x="13562" y="17635"/>
                    <a:pt x="11988" y="19171"/>
                  </a:cubicBezTo>
                  <a:cubicBezTo>
                    <a:pt x="11856" y="19304"/>
                    <a:pt x="11723" y="19436"/>
                    <a:pt x="11571" y="19550"/>
                  </a:cubicBezTo>
                  <a:cubicBezTo>
                    <a:pt x="12083" y="17995"/>
                    <a:pt x="12083" y="16327"/>
                    <a:pt x="11590" y="14753"/>
                  </a:cubicBezTo>
                  <a:cubicBezTo>
                    <a:pt x="12425" y="14317"/>
                    <a:pt x="13221" y="13805"/>
                    <a:pt x="13979" y="13255"/>
                  </a:cubicBezTo>
                  <a:close/>
                  <a:moveTo>
                    <a:pt x="20806" y="1"/>
                  </a:moveTo>
                  <a:cubicBezTo>
                    <a:pt x="18701" y="115"/>
                    <a:pt x="13695" y="1120"/>
                    <a:pt x="10490" y="4343"/>
                  </a:cubicBezTo>
                  <a:cubicBezTo>
                    <a:pt x="9789" y="5026"/>
                    <a:pt x="9144" y="5746"/>
                    <a:pt x="8537" y="6524"/>
                  </a:cubicBezTo>
                  <a:cubicBezTo>
                    <a:pt x="8032" y="6423"/>
                    <a:pt x="7525" y="6374"/>
                    <a:pt x="7023" y="6374"/>
                  </a:cubicBezTo>
                  <a:cubicBezTo>
                    <a:pt x="4212" y="6374"/>
                    <a:pt x="1556" y="7904"/>
                    <a:pt x="156" y="10430"/>
                  </a:cubicBezTo>
                  <a:cubicBezTo>
                    <a:pt x="1" y="10726"/>
                    <a:pt x="242" y="11047"/>
                    <a:pt x="533" y="11047"/>
                  </a:cubicBezTo>
                  <a:cubicBezTo>
                    <a:pt x="596" y="11047"/>
                    <a:pt x="661" y="11032"/>
                    <a:pt x="725" y="10999"/>
                  </a:cubicBezTo>
                  <a:cubicBezTo>
                    <a:pt x="1777" y="10418"/>
                    <a:pt x="2945" y="10123"/>
                    <a:pt x="4120" y="10123"/>
                  </a:cubicBezTo>
                  <a:cubicBezTo>
                    <a:pt x="4788" y="10123"/>
                    <a:pt x="5458" y="10218"/>
                    <a:pt x="6110" y="10411"/>
                  </a:cubicBezTo>
                  <a:cubicBezTo>
                    <a:pt x="5959" y="10752"/>
                    <a:pt x="5826" y="11093"/>
                    <a:pt x="5731" y="11435"/>
                  </a:cubicBezTo>
                  <a:cubicBezTo>
                    <a:pt x="5617" y="11814"/>
                    <a:pt x="5693" y="12212"/>
                    <a:pt x="5921" y="12515"/>
                  </a:cubicBezTo>
                  <a:cubicBezTo>
                    <a:pt x="5807" y="12610"/>
                    <a:pt x="5693" y="12705"/>
                    <a:pt x="5598" y="12800"/>
                  </a:cubicBezTo>
                  <a:cubicBezTo>
                    <a:pt x="4537" y="13862"/>
                    <a:pt x="4309" y="16459"/>
                    <a:pt x="4309" y="16573"/>
                  </a:cubicBezTo>
                  <a:cubicBezTo>
                    <a:pt x="4290" y="16801"/>
                    <a:pt x="4480" y="17009"/>
                    <a:pt x="4726" y="17009"/>
                  </a:cubicBezTo>
                  <a:lnTo>
                    <a:pt x="4745" y="17009"/>
                  </a:lnTo>
                  <a:cubicBezTo>
                    <a:pt x="4859" y="17009"/>
                    <a:pt x="7457" y="16782"/>
                    <a:pt x="8518" y="15720"/>
                  </a:cubicBezTo>
                  <a:cubicBezTo>
                    <a:pt x="8613" y="15606"/>
                    <a:pt x="8727" y="15492"/>
                    <a:pt x="8822" y="15379"/>
                  </a:cubicBezTo>
                  <a:cubicBezTo>
                    <a:pt x="9008" y="15503"/>
                    <a:pt x="9226" y="15570"/>
                    <a:pt x="9450" y="15570"/>
                  </a:cubicBezTo>
                  <a:cubicBezTo>
                    <a:pt x="9569" y="15570"/>
                    <a:pt x="9690" y="15551"/>
                    <a:pt x="9808" y="15511"/>
                  </a:cubicBezTo>
                  <a:cubicBezTo>
                    <a:pt x="10149" y="15417"/>
                    <a:pt x="10509" y="15284"/>
                    <a:pt x="10832" y="15132"/>
                  </a:cubicBezTo>
                  <a:lnTo>
                    <a:pt x="10832" y="15132"/>
                  </a:lnTo>
                  <a:cubicBezTo>
                    <a:pt x="11382" y="16934"/>
                    <a:pt x="11173" y="18868"/>
                    <a:pt x="10263" y="20517"/>
                  </a:cubicBezTo>
                  <a:cubicBezTo>
                    <a:pt x="10092" y="20813"/>
                    <a:pt x="10330" y="21135"/>
                    <a:pt x="10620" y="21135"/>
                  </a:cubicBezTo>
                  <a:cubicBezTo>
                    <a:pt x="10683" y="21135"/>
                    <a:pt x="10749" y="21120"/>
                    <a:pt x="10813" y="21086"/>
                  </a:cubicBezTo>
                  <a:cubicBezTo>
                    <a:pt x="13790" y="19436"/>
                    <a:pt x="15383" y="16042"/>
                    <a:pt x="14719" y="12705"/>
                  </a:cubicBezTo>
                  <a:cubicBezTo>
                    <a:pt x="15496" y="12098"/>
                    <a:pt x="16217" y="11454"/>
                    <a:pt x="16899" y="10752"/>
                  </a:cubicBezTo>
                  <a:cubicBezTo>
                    <a:pt x="18492" y="9178"/>
                    <a:pt x="19687" y="7055"/>
                    <a:pt x="20464" y="4457"/>
                  </a:cubicBezTo>
                  <a:cubicBezTo>
                    <a:pt x="20862" y="3149"/>
                    <a:pt x="21109" y="1802"/>
                    <a:pt x="21242" y="437"/>
                  </a:cubicBezTo>
                  <a:cubicBezTo>
                    <a:pt x="21242" y="323"/>
                    <a:pt x="21204" y="210"/>
                    <a:pt x="21109" y="134"/>
                  </a:cubicBezTo>
                  <a:cubicBezTo>
                    <a:pt x="21033" y="39"/>
                    <a:pt x="20919" y="1"/>
                    <a:pt x="20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2971;p50">
            <a:extLst>
              <a:ext uri="{FF2B5EF4-FFF2-40B4-BE49-F238E27FC236}">
                <a16:creationId xmlns:a16="http://schemas.microsoft.com/office/drawing/2014/main" id="{37103F77-7536-43C0-8932-A0E88AF5957C}"/>
              </a:ext>
            </a:extLst>
          </p:cNvPr>
          <p:cNvGrpSpPr/>
          <p:nvPr/>
        </p:nvGrpSpPr>
        <p:grpSpPr>
          <a:xfrm>
            <a:off x="2313568" y="3353506"/>
            <a:ext cx="365778" cy="297855"/>
            <a:chOff x="5899913" y="4248925"/>
            <a:chExt cx="639025" cy="524300"/>
          </a:xfrm>
        </p:grpSpPr>
        <p:sp>
          <p:nvSpPr>
            <p:cNvPr id="84" name="Google Shape;2972;p50">
              <a:extLst>
                <a:ext uri="{FF2B5EF4-FFF2-40B4-BE49-F238E27FC236}">
                  <a16:creationId xmlns:a16="http://schemas.microsoft.com/office/drawing/2014/main" id="{7CF0615E-F8FA-4C67-8477-6C7EE28E64B2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73;p50">
              <a:extLst>
                <a:ext uri="{FF2B5EF4-FFF2-40B4-BE49-F238E27FC236}">
                  <a16:creationId xmlns:a16="http://schemas.microsoft.com/office/drawing/2014/main" id="{A8072D72-979A-4079-8357-BB7BA11E9A23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974;p50">
              <a:extLst>
                <a:ext uri="{FF2B5EF4-FFF2-40B4-BE49-F238E27FC236}">
                  <a16:creationId xmlns:a16="http://schemas.microsoft.com/office/drawing/2014/main" id="{D0B115B6-2531-4323-8FA2-75B660181D5C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975;p50">
              <a:extLst>
                <a:ext uri="{FF2B5EF4-FFF2-40B4-BE49-F238E27FC236}">
                  <a16:creationId xmlns:a16="http://schemas.microsoft.com/office/drawing/2014/main" id="{6A3CBBC3-433F-4E41-B901-DDA5D6FDEB08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76;p50">
              <a:extLst>
                <a:ext uri="{FF2B5EF4-FFF2-40B4-BE49-F238E27FC236}">
                  <a16:creationId xmlns:a16="http://schemas.microsoft.com/office/drawing/2014/main" id="{0C58823D-B959-4573-9410-BCE3865D4FC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77;p50">
              <a:extLst>
                <a:ext uri="{FF2B5EF4-FFF2-40B4-BE49-F238E27FC236}">
                  <a16:creationId xmlns:a16="http://schemas.microsoft.com/office/drawing/2014/main" id="{159CCC62-CFBC-4A19-A4A5-354E4EC17A3D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78;p50">
              <a:extLst>
                <a:ext uri="{FF2B5EF4-FFF2-40B4-BE49-F238E27FC236}">
                  <a16:creationId xmlns:a16="http://schemas.microsoft.com/office/drawing/2014/main" id="{2393F99F-6E05-4E16-8473-A39CB71844D2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79;p50">
              <a:extLst>
                <a:ext uri="{FF2B5EF4-FFF2-40B4-BE49-F238E27FC236}">
                  <a16:creationId xmlns:a16="http://schemas.microsoft.com/office/drawing/2014/main" id="{F461C81B-FC92-4889-BAFD-09F12891156D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80;p50">
              <a:extLst>
                <a:ext uri="{FF2B5EF4-FFF2-40B4-BE49-F238E27FC236}">
                  <a16:creationId xmlns:a16="http://schemas.microsoft.com/office/drawing/2014/main" id="{A8B14387-A884-4D22-B06C-A8CC6C66911F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2607;p50">
            <a:extLst>
              <a:ext uri="{FF2B5EF4-FFF2-40B4-BE49-F238E27FC236}">
                <a16:creationId xmlns:a16="http://schemas.microsoft.com/office/drawing/2014/main" id="{29E3FF9E-E188-4FE1-AACF-68150DF23E54}"/>
              </a:ext>
            </a:extLst>
          </p:cNvPr>
          <p:cNvGrpSpPr/>
          <p:nvPr/>
        </p:nvGrpSpPr>
        <p:grpSpPr>
          <a:xfrm>
            <a:off x="1883255" y="1729761"/>
            <a:ext cx="365731" cy="320750"/>
            <a:chOff x="2363663" y="1358025"/>
            <a:chExt cx="595750" cy="525475"/>
          </a:xfrm>
        </p:grpSpPr>
        <p:sp>
          <p:nvSpPr>
            <p:cNvPr id="94" name="Google Shape;2608;p50">
              <a:extLst>
                <a:ext uri="{FF2B5EF4-FFF2-40B4-BE49-F238E27FC236}">
                  <a16:creationId xmlns:a16="http://schemas.microsoft.com/office/drawing/2014/main" id="{3C565532-CA34-416D-92EB-E3048D9CDEB0}"/>
                </a:ext>
              </a:extLst>
            </p:cNvPr>
            <p:cNvSpPr/>
            <p:nvPr/>
          </p:nvSpPr>
          <p:spPr>
            <a:xfrm>
              <a:off x="2380188" y="1552125"/>
              <a:ext cx="562700" cy="320000"/>
            </a:xfrm>
            <a:custGeom>
              <a:avLst/>
              <a:gdLst/>
              <a:ahLst/>
              <a:cxnLst/>
              <a:rect l="l" t="t" r="r" b="b"/>
              <a:pathLst>
                <a:path w="22508" h="12800" extrusionOk="0">
                  <a:moveTo>
                    <a:pt x="11263" y="1"/>
                  </a:moveTo>
                  <a:cubicBezTo>
                    <a:pt x="5196" y="1"/>
                    <a:pt x="0" y="6410"/>
                    <a:pt x="0" y="6410"/>
                  </a:cubicBezTo>
                  <a:cubicBezTo>
                    <a:pt x="0" y="6410"/>
                    <a:pt x="5196" y="12800"/>
                    <a:pt x="11263" y="12800"/>
                  </a:cubicBezTo>
                  <a:cubicBezTo>
                    <a:pt x="17312" y="12800"/>
                    <a:pt x="22508" y="6410"/>
                    <a:pt x="22508" y="6410"/>
                  </a:cubicBezTo>
                  <a:cubicBezTo>
                    <a:pt x="22508" y="6410"/>
                    <a:pt x="17312" y="1"/>
                    <a:pt x="11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09;p50">
              <a:extLst>
                <a:ext uri="{FF2B5EF4-FFF2-40B4-BE49-F238E27FC236}">
                  <a16:creationId xmlns:a16="http://schemas.microsoft.com/office/drawing/2014/main" id="{4C091DD2-1D30-4208-9EB7-EA8ACB2D205A}"/>
                </a:ext>
              </a:extLst>
            </p:cNvPr>
            <p:cNvSpPr/>
            <p:nvPr/>
          </p:nvSpPr>
          <p:spPr>
            <a:xfrm>
              <a:off x="2538038" y="1597650"/>
              <a:ext cx="245100" cy="228975"/>
            </a:xfrm>
            <a:custGeom>
              <a:avLst/>
              <a:gdLst/>
              <a:ahLst/>
              <a:cxnLst/>
              <a:rect l="l" t="t" r="r" b="b"/>
              <a:pathLst>
                <a:path w="9804" h="9159" extrusionOk="0">
                  <a:moveTo>
                    <a:pt x="4930" y="0"/>
                  </a:moveTo>
                  <a:cubicBezTo>
                    <a:pt x="4934" y="0"/>
                    <a:pt x="4937" y="0"/>
                    <a:pt x="4940" y="0"/>
                  </a:cubicBezTo>
                  <a:lnTo>
                    <a:pt x="4940" y="0"/>
                  </a:lnTo>
                  <a:cubicBezTo>
                    <a:pt x="4943" y="0"/>
                    <a:pt x="4946" y="0"/>
                    <a:pt x="4949" y="0"/>
                  </a:cubicBezTo>
                  <a:close/>
                  <a:moveTo>
                    <a:pt x="4940" y="0"/>
                  </a:moveTo>
                  <a:cubicBezTo>
                    <a:pt x="2138" y="6"/>
                    <a:pt x="1" y="2506"/>
                    <a:pt x="418" y="5271"/>
                  </a:cubicBezTo>
                  <a:cubicBezTo>
                    <a:pt x="764" y="7555"/>
                    <a:pt x="2745" y="9158"/>
                    <a:pt x="4938" y="9158"/>
                  </a:cubicBezTo>
                  <a:cubicBezTo>
                    <a:pt x="5386" y="9158"/>
                    <a:pt x="5842" y="9091"/>
                    <a:pt x="6296" y="8950"/>
                  </a:cubicBezTo>
                  <a:cubicBezTo>
                    <a:pt x="8457" y="8286"/>
                    <a:pt x="9803" y="6125"/>
                    <a:pt x="9462" y="3887"/>
                  </a:cubicBezTo>
                  <a:cubicBezTo>
                    <a:pt x="9121" y="1653"/>
                    <a:pt x="7211" y="5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10;p50">
              <a:extLst>
                <a:ext uri="{FF2B5EF4-FFF2-40B4-BE49-F238E27FC236}">
                  <a16:creationId xmlns:a16="http://schemas.microsoft.com/office/drawing/2014/main" id="{95BD4D63-C2EC-45E3-A8CE-710472B6578F}"/>
                </a:ext>
              </a:extLst>
            </p:cNvPr>
            <p:cNvSpPr/>
            <p:nvPr/>
          </p:nvSpPr>
          <p:spPr>
            <a:xfrm>
              <a:off x="2603938" y="1677750"/>
              <a:ext cx="115200" cy="91525"/>
            </a:xfrm>
            <a:custGeom>
              <a:avLst/>
              <a:gdLst/>
              <a:ahLst/>
              <a:cxnLst/>
              <a:rect l="l" t="t" r="r" b="b"/>
              <a:pathLst>
                <a:path w="4608" h="3661" extrusionOk="0">
                  <a:moveTo>
                    <a:pt x="1122" y="0"/>
                  </a:moveTo>
                  <a:cubicBezTo>
                    <a:pt x="494" y="0"/>
                    <a:pt x="0" y="505"/>
                    <a:pt x="19" y="1138"/>
                  </a:cubicBezTo>
                  <a:cubicBezTo>
                    <a:pt x="19" y="1992"/>
                    <a:pt x="948" y="2560"/>
                    <a:pt x="2313" y="3660"/>
                  </a:cubicBezTo>
                  <a:cubicBezTo>
                    <a:pt x="3641" y="2579"/>
                    <a:pt x="4589" y="2011"/>
                    <a:pt x="4589" y="1138"/>
                  </a:cubicBezTo>
                  <a:cubicBezTo>
                    <a:pt x="4607" y="505"/>
                    <a:pt x="4096" y="0"/>
                    <a:pt x="3485" y="0"/>
                  </a:cubicBezTo>
                  <a:cubicBezTo>
                    <a:pt x="3474" y="0"/>
                    <a:pt x="3462" y="0"/>
                    <a:pt x="3451" y="1"/>
                  </a:cubicBezTo>
                  <a:cubicBezTo>
                    <a:pt x="2579" y="1"/>
                    <a:pt x="2313" y="911"/>
                    <a:pt x="2313" y="911"/>
                  </a:cubicBezTo>
                  <a:cubicBezTo>
                    <a:pt x="2313" y="911"/>
                    <a:pt x="2029" y="1"/>
                    <a:pt x="1157" y="1"/>
                  </a:cubicBezTo>
                  <a:cubicBezTo>
                    <a:pt x="1145" y="0"/>
                    <a:pt x="1134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11;p50">
              <a:extLst>
                <a:ext uri="{FF2B5EF4-FFF2-40B4-BE49-F238E27FC236}">
                  <a16:creationId xmlns:a16="http://schemas.microsoft.com/office/drawing/2014/main" id="{18326C9A-CCF3-42DE-9882-0C6A12B559F7}"/>
                </a:ext>
              </a:extLst>
            </p:cNvPr>
            <p:cNvSpPr/>
            <p:nvPr/>
          </p:nvSpPr>
          <p:spPr>
            <a:xfrm>
              <a:off x="2581163" y="1609050"/>
              <a:ext cx="27050" cy="22750"/>
            </a:xfrm>
            <a:custGeom>
              <a:avLst/>
              <a:gdLst/>
              <a:ahLst/>
              <a:cxnLst/>
              <a:rect l="l" t="t" r="r" b="b"/>
              <a:pathLst>
                <a:path w="1082" h="910" extrusionOk="0">
                  <a:moveTo>
                    <a:pt x="475" y="0"/>
                  </a:moveTo>
                  <a:cubicBezTo>
                    <a:pt x="239" y="0"/>
                    <a:pt x="20" y="183"/>
                    <a:pt x="20" y="454"/>
                  </a:cubicBezTo>
                  <a:cubicBezTo>
                    <a:pt x="1" y="720"/>
                    <a:pt x="209" y="909"/>
                    <a:pt x="475" y="909"/>
                  </a:cubicBezTo>
                  <a:cubicBezTo>
                    <a:pt x="873" y="909"/>
                    <a:pt x="1082" y="416"/>
                    <a:pt x="797" y="132"/>
                  </a:cubicBezTo>
                  <a:cubicBezTo>
                    <a:pt x="700" y="41"/>
                    <a:pt x="586" y="0"/>
                    <a:pt x="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12;p50">
              <a:extLst>
                <a:ext uri="{FF2B5EF4-FFF2-40B4-BE49-F238E27FC236}">
                  <a16:creationId xmlns:a16="http://schemas.microsoft.com/office/drawing/2014/main" id="{79B166AC-3E69-4C43-98F9-CF839BB16259}"/>
                </a:ext>
              </a:extLst>
            </p:cNvPr>
            <p:cNvSpPr/>
            <p:nvPr/>
          </p:nvSpPr>
          <p:spPr>
            <a:xfrm>
              <a:off x="2529513" y="1586350"/>
              <a:ext cx="265950" cy="251650"/>
            </a:xfrm>
            <a:custGeom>
              <a:avLst/>
              <a:gdLst/>
              <a:ahLst/>
              <a:cxnLst/>
              <a:rect l="l" t="t" r="r" b="b"/>
              <a:pathLst>
                <a:path w="10638" h="10066" extrusionOk="0">
                  <a:moveTo>
                    <a:pt x="5293" y="1"/>
                  </a:moveTo>
                  <a:cubicBezTo>
                    <a:pt x="4893" y="1"/>
                    <a:pt x="4485" y="49"/>
                    <a:pt x="4077" y="149"/>
                  </a:cubicBezTo>
                  <a:cubicBezTo>
                    <a:pt x="3549" y="290"/>
                    <a:pt x="3691" y="1035"/>
                    <a:pt x="4184" y="1035"/>
                  </a:cubicBezTo>
                  <a:cubicBezTo>
                    <a:pt x="4222" y="1035"/>
                    <a:pt x="4262" y="1030"/>
                    <a:pt x="4304" y="1021"/>
                  </a:cubicBezTo>
                  <a:cubicBezTo>
                    <a:pt x="4627" y="945"/>
                    <a:pt x="4949" y="907"/>
                    <a:pt x="5290" y="907"/>
                  </a:cubicBezTo>
                  <a:cubicBezTo>
                    <a:pt x="7149" y="907"/>
                    <a:pt x="8779" y="2159"/>
                    <a:pt x="9253" y="3960"/>
                  </a:cubicBezTo>
                  <a:cubicBezTo>
                    <a:pt x="9727" y="5761"/>
                    <a:pt x="8950" y="7657"/>
                    <a:pt x="7338" y="8587"/>
                  </a:cubicBezTo>
                  <a:cubicBezTo>
                    <a:pt x="6645" y="8985"/>
                    <a:pt x="5937" y="9162"/>
                    <a:pt x="5258" y="9162"/>
                  </a:cubicBezTo>
                  <a:cubicBezTo>
                    <a:pt x="2356" y="9162"/>
                    <a:pt x="1" y="5925"/>
                    <a:pt x="1707" y="2974"/>
                  </a:cubicBezTo>
                  <a:cubicBezTo>
                    <a:pt x="1941" y="2597"/>
                    <a:pt x="1622" y="2255"/>
                    <a:pt x="1307" y="2255"/>
                  </a:cubicBezTo>
                  <a:cubicBezTo>
                    <a:pt x="1162" y="2255"/>
                    <a:pt x="1019" y="2327"/>
                    <a:pt x="929" y="2500"/>
                  </a:cubicBezTo>
                  <a:cubicBezTo>
                    <a:pt x="702" y="2898"/>
                    <a:pt x="512" y="3334"/>
                    <a:pt x="398" y="3770"/>
                  </a:cubicBezTo>
                  <a:cubicBezTo>
                    <a:pt x="303" y="4188"/>
                    <a:pt x="247" y="4605"/>
                    <a:pt x="247" y="5022"/>
                  </a:cubicBezTo>
                  <a:cubicBezTo>
                    <a:pt x="247" y="7809"/>
                    <a:pt x="2503" y="10066"/>
                    <a:pt x="5290" y="10066"/>
                  </a:cubicBezTo>
                  <a:cubicBezTo>
                    <a:pt x="8305" y="10066"/>
                    <a:pt x="10637" y="7430"/>
                    <a:pt x="10277" y="4415"/>
                  </a:cubicBezTo>
                  <a:cubicBezTo>
                    <a:pt x="9967" y="1835"/>
                    <a:pt x="7773" y="1"/>
                    <a:pt x="5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13;p50">
              <a:extLst>
                <a:ext uri="{FF2B5EF4-FFF2-40B4-BE49-F238E27FC236}">
                  <a16:creationId xmlns:a16="http://schemas.microsoft.com/office/drawing/2014/main" id="{103D6E9E-C2B2-4F13-9A51-4C5F481B25EE}"/>
                </a:ext>
              </a:extLst>
            </p:cNvPr>
            <p:cNvSpPr/>
            <p:nvPr/>
          </p:nvSpPr>
          <p:spPr>
            <a:xfrm>
              <a:off x="2592538" y="1665900"/>
              <a:ext cx="137975" cy="115325"/>
            </a:xfrm>
            <a:custGeom>
              <a:avLst/>
              <a:gdLst/>
              <a:ahLst/>
              <a:cxnLst/>
              <a:rect l="l" t="t" r="r" b="b"/>
              <a:pathLst>
                <a:path w="5519" h="4613" extrusionOk="0">
                  <a:moveTo>
                    <a:pt x="3940" y="929"/>
                  </a:moveTo>
                  <a:cubicBezTo>
                    <a:pt x="4322" y="929"/>
                    <a:pt x="4609" y="1244"/>
                    <a:pt x="4609" y="1612"/>
                  </a:cubicBezTo>
                  <a:cubicBezTo>
                    <a:pt x="4609" y="1916"/>
                    <a:pt x="4400" y="2219"/>
                    <a:pt x="3907" y="2636"/>
                  </a:cubicBezTo>
                  <a:cubicBezTo>
                    <a:pt x="3680" y="2845"/>
                    <a:pt x="3395" y="3053"/>
                    <a:pt x="3073" y="3300"/>
                  </a:cubicBezTo>
                  <a:lnTo>
                    <a:pt x="2769" y="3546"/>
                  </a:lnTo>
                  <a:lnTo>
                    <a:pt x="2466" y="3300"/>
                  </a:lnTo>
                  <a:cubicBezTo>
                    <a:pt x="1461" y="2522"/>
                    <a:pt x="930" y="2105"/>
                    <a:pt x="930" y="1631"/>
                  </a:cubicBezTo>
                  <a:cubicBezTo>
                    <a:pt x="930" y="1236"/>
                    <a:pt x="1229" y="935"/>
                    <a:pt x="1622" y="930"/>
                  </a:cubicBezTo>
                  <a:lnTo>
                    <a:pt x="1622" y="930"/>
                  </a:lnTo>
                  <a:cubicBezTo>
                    <a:pt x="2127" y="936"/>
                    <a:pt x="2296" y="1461"/>
                    <a:pt x="2333" y="1517"/>
                  </a:cubicBezTo>
                  <a:cubicBezTo>
                    <a:pt x="2400" y="1736"/>
                    <a:pt x="2584" y="1845"/>
                    <a:pt x="2769" y="1845"/>
                  </a:cubicBezTo>
                  <a:cubicBezTo>
                    <a:pt x="2954" y="1845"/>
                    <a:pt x="3139" y="1736"/>
                    <a:pt x="3205" y="1517"/>
                  </a:cubicBezTo>
                  <a:cubicBezTo>
                    <a:pt x="3205" y="1517"/>
                    <a:pt x="3395" y="930"/>
                    <a:pt x="3907" y="930"/>
                  </a:cubicBezTo>
                  <a:cubicBezTo>
                    <a:pt x="3918" y="929"/>
                    <a:pt x="3929" y="929"/>
                    <a:pt x="3940" y="929"/>
                  </a:cubicBezTo>
                  <a:close/>
                  <a:moveTo>
                    <a:pt x="1613" y="1"/>
                  </a:moveTo>
                  <a:cubicBezTo>
                    <a:pt x="722" y="1"/>
                    <a:pt x="1" y="721"/>
                    <a:pt x="20" y="1612"/>
                  </a:cubicBezTo>
                  <a:cubicBezTo>
                    <a:pt x="20" y="2560"/>
                    <a:pt x="797" y="3167"/>
                    <a:pt x="1878" y="4020"/>
                  </a:cubicBezTo>
                  <a:lnTo>
                    <a:pt x="1878" y="4039"/>
                  </a:lnTo>
                  <a:lnTo>
                    <a:pt x="2466" y="4513"/>
                  </a:lnTo>
                  <a:cubicBezTo>
                    <a:pt x="2551" y="4580"/>
                    <a:pt x="2656" y="4613"/>
                    <a:pt x="2760" y="4613"/>
                  </a:cubicBezTo>
                  <a:cubicBezTo>
                    <a:pt x="2864" y="4613"/>
                    <a:pt x="2968" y="4580"/>
                    <a:pt x="3054" y="4513"/>
                  </a:cubicBezTo>
                  <a:lnTo>
                    <a:pt x="3642" y="4039"/>
                  </a:lnTo>
                  <a:cubicBezTo>
                    <a:pt x="3964" y="3774"/>
                    <a:pt x="4248" y="3565"/>
                    <a:pt x="4495" y="3319"/>
                  </a:cubicBezTo>
                  <a:cubicBezTo>
                    <a:pt x="5026" y="2883"/>
                    <a:pt x="5500" y="2352"/>
                    <a:pt x="5500" y="1612"/>
                  </a:cubicBezTo>
                  <a:cubicBezTo>
                    <a:pt x="5519" y="721"/>
                    <a:pt x="4779" y="1"/>
                    <a:pt x="3907" y="1"/>
                  </a:cubicBezTo>
                  <a:cubicBezTo>
                    <a:pt x="3471" y="1"/>
                    <a:pt x="3054" y="190"/>
                    <a:pt x="2750" y="513"/>
                  </a:cubicBezTo>
                  <a:cubicBezTo>
                    <a:pt x="2466" y="190"/>
                    <a:pt x="2049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14;p50">
              <a:extLst>
                <a:ext uri="{FF2B5EF4-FFF2-40B4-BE49-F238E27FC236}">
                  <a16:creationId xmlns:a16="http://schemas.microsoft.com/office/drawing/2014/main" id="{035C026C-46B2-40D8-99DC-5CCB5A990C99}"/>
                </a:ext>
              </a:extLst>
            </p:cNvPr>
            <p:cNvSpPr/>
            <p:nvPr/>
          </p:nvSpPr>
          <p:spPr>
            <a:xfrm>
              <a:off x="2363663" y="1494300"/>
              <a:ext cx="595750" cy="160550"/>
            </a:xfrm>
            <a:custGeom>
              <a:avLst/>
              <a:gdLst/>
              <a:ahLst/>
              <a:cxnLst/>
              <a:rect l="l" t="t" r="r" b="b"/>
              <a:pathLst>
                <a:path w="23830" h="6422" extrusionOk="0">
                  <a:moveTo>
                    <a:pt x="11924" y="1"/>
                  </a:moveTo>
                  <a:cubicBezTo>
                    <a:pt x="6293" y="1"/>
                    <a:pt x="1628" y="4324"/>
                    <a:pt x="320" y="5632"/>
                  </a:cubicBezTo>
                  <a:cubicBezTo>
                    <a:pt x="1" y="5966"/>
                    <a:pt x="303" y="6422"/>
                    <a:pt x="659" y="6422"/>
                  </a:cubicBezTo>
                  <a:cubicBezTo>
                    <a:pt x="767" y="6422"/>
                    <a:pt x="881" y="6379"/>
                    <a:pt x="984" y="6277"/>
                  </a:cubicBezTo>
                  <a:cubicBezTo>
                    <a:pt x="2216" y="5025"/>
                    <a:pt x="6634" y="930"/>
                    <a:pt x="11924" y="930"/>
                  </a:cubicBezTo>
                  <a:cubicBezTo>
                    <a:pt x="17196" y="930"/>
                    <a:pt x="21614" y="5025"/>
                    <a:pt x="22846" y="6277"/>
                  </a:cubicBezTo>
                  <a:cubicBezTo>
                    <a:pt x="22948" y="6379"/>
                    <a:pt x="23062" y="6422"/>
                    <a:pt x="23171" y="6422"/>
                  </a:cubicBezTo>
                  <a:cubicBezTo>
                    <a:pt x="23526" y="6422"/>
                    <a:pt x="23829" y="5966"/>
                    <a:pt x="23510" y="5632"/>
                  </a:cubicBezTo>
                  <a:cubicBezTo>
                    <a:pt x="22201" y="4324"/>
                    <a:pt x="17537" y="1"/>
                    <a:pt x="11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15;p50">
              <a:extLst>
                <a:ext uri="{FF2B5EF4-FFF2-40B4-BE49-F238E27FC236}">
                  <a16:creationId xmlns:a16="http://schemas.microsoft.com/office/drawing/2014/main" id="{8F677C3D-7C7E-460D-9D6D-04F163CB312E}"/>
                </a:ext>
              </a:extLst>
            </p:cNvPr>
            <p:cNvSpPr/>
            <p:nvPr/>
          </p:nvSpPr>
          <p:spPr>
            <a:xfrm>
              <a:off x="2367863" y="1540275"/>
              <a:ext cx="587825" cy="343225"/>
            </a:xfrm>
            <a:custGeom>
              <a:avLst/>
              <a:gdLst/>
              <a:ahLst/>
              <a:cxnLst/>
              <a:rect l="l" t="t" r="r" b="b"/>
              <a:pathLst>
                <a:path w="23513" h="13729" extrusionOk="0">
                  <a:moveTo>
                    <a:pt x="11756" y="930"/>
                  </a:moveTo>
                  <a:cubicBezTo>
                    <a:pt x="14752" y="930"/>
                    <a:pt x="17540" y="2617"/>
                    <a:pt x="19360" y="4040"/>
                  </a:cubicBezTo>
                  <a:cubicBezTo>
                    <a:pt x="20460" y="4893"/>
                    <a:pt x="21465" y="5841"/>
                    <a:pt x="22394" y="6884"/>
                  </a:cubicBezTo>
                  <a:cubicBezTo>
                    <a:pt x="21465" y="7908"/>
                    <a:pt x="20460" y="8856"/>
                    <a:pt x="19360" y="9728"/>
                  </a:cubicBezTo>
                  <a:cubicBezTo>
                    <a:pt x="17540" y="11150"/>
                    <a:pt x="14752" y="12819"/>
                    <a:pt x="11756" y="12819"/>
                  </a:cubicBezTo>
                  <a:cubicBezTo>
                    <a:pt x="8760" y="12819"/>
                    <a:pt x="5954" y="11150"/>
                    <a:pt x="4134" y="9728"/>
                  </a:cubicBezTo>
                  <a:cubicBezTo>
                    <a:pt x="3034" y="8856"/>
                    <a:pt x="2010" y="7908"/>
                    <a:pt x="1081" y="6884"/>
                  </a:cubicBezTo>
                  <a:cubicBezTo>
                    <a:pt x="2010" y="5841"/>
                    <a:pt x="3034" y="4893"/>
                    <a:pt x="4134" y="4040"/>
                  </a:cubicBezTo>
                  <a:cubicBezTo>
                    <a:pt x="5954" y="2617"/>
                    <a:pt x="8741" y="930"/>
                    <a:pt x="11756" y="930"/>
                  </a:cubicBezTo>
                  <a:close/>
                  <a:moveTo>
                    <a:pt x="11756" y="1"/>
                  </a:moveTo>
                  <a:cubicBezTo>
                    <a:pt x="8779" y="1"/>
                    <a:pt x="5916" y="1461"/>
                    <a:pt x="3565" y="3319"/>
                  </a:cubicBezTo>
                  <a:cubicBezTo>
                    <a:pt x="2314" y="4286"/>
                    <a:pt x="1157" y="5386"/>
                    <a:pt x="133" y="6599"/>
                  </a:cubicBezTo>
                  <a:cubicBezTo>
                    <a:pt x="0" y="6770"/>
                    <a:pt x="0" y="6998"/>
                    <a:pt x="133" y="7168"/>
                  </a:cubicBezTo>
                  <a:cubicBezTo>
                    <a:pt x="1157" y="8382"/>
                    <a:pt x="2314" y="9463"/>
                    <a:pt x="3565" y="10430"/>
                  </a:cubicBezTo>
                  <a:cubicBezTo>
                    <a:pt x="5935" y="12269"/>
                    <a:pt x="8779" y="13729"/>
                    <a:pt x="11756" y="13729"/>
                  </a:cubicBezTo>
                  <a:cubicBezTo>
                    <a:pt x="14714" y="13729"/>
                    <a:pt x="17578" y="12288"/>
                    <a:pt x="19948" y="10430"/>
                  </a:cubicBezTo>
                  <a:cubicBezTo>
                    <a:pt x="21199" y="9463"/>
                    <a:pt x="22337" y="8363"/>
                    <a:pt x="23361" y="7149"/>
                  </a:cubicBezTo>
                  <a:cubicBezTo>
                    <a:pt x="23512" y="6979"/>
                    <a:pt x="23512" y="6751"/>
                    <a:pt x="23361" y="6580"/>
                  </a:cubicBezTo>
                  <a:cubicBezTo>
                    <a:pt x="22337" y="5367"/>
                    <a:pt x="21199" y="4286"/>
                    <a:pt x="19948" y="3319"/>
                  </a:cubicBezTo>
                  <a:cubicBezTo>
                    <a:pt x="17578" y="1461"/>
                    <a:pt x="14733" y="1"/>
                    <a:pt x="11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16;p50">
              <a:extLst>
                <a:ext uri="{FF2B5EF4-FFF2-40B4-BE49-F238E27FC236}">
                  <a16:creationId xmlns:a16="http://schemas.microsoft.com/office/drawing/2014/main" id="{AAD96E5C-8A33-4D6C-B746-31A6BB46FFD5}"/>
                </a:ext>
              </a:extLst>
            </p:cNvPr>
            <p:cNvSpPr/>
            <p:nvPr/>
          </p:nvSpPr>
          <p:spPr>
            <a:xfrm>
              <a:off x="2649913" y="1358025"/>
              <a:ext cx="23250" cy="90800"/>
            </a:xfrm>
            <a:custGeom>
              <a:avLst/>
              <a:gdLst/>
              <a:ahLst/>
              <a:cxnLst/>
              <a:rect l="l" t="t" r="r" b="b"/>
              <a:pathLst>
                <a:path w="930" h="3632" extrusionOk="0">
                  <a:moveTo>
                    <a:pt x="458" y="0"/>
                  </a:moveTo>
                  <a:cubicBezTo>
                    <a:pt x="237" y="0"/>
                    <a:pt x="19" y="142"/>
                    <a:pt x="0" y="427"/>
                  </a:cubicBezTo>
                  <a:lnTo>
                    <a:pt x="0" y="3176"/>
                  </a:lnTo>
                  <a:cubicBezTo>
                    <a:pt x="0" y="3423"/>
                    <a:pt x="209" y="3631"/>
                    <a:pt x="474" y="3631"/>
                  </a:cubicBezTo>
                  <a:cubicBezTo>
                    <a:pt x="721" y="3631"/>
                    <a:pt x="929" y="3423"/>
                    <a:pt x="929" y="3176"/>
                  </a:cubicBezTo>
                  <a:lnTo>
                    <a:pt x="929" y="427"/>
                  </a:lnTo>
                  <a:cubicBezTo>
                    <a:pt x="901" y="142"/>
                    <a:pt x="678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17;p50">
              <a:extLst>
                <a:ext uri="{FF2B5EF4-FFF2-40B4-BE49-F238E27FC236}">
                  <a16:creationId xmlns:a16="http://schemas.microsoft.com/office/drawing/2014/main" id="{7D3EAE0D-B048-463E-9E1B-44D78B10F216}"/>
                </a:ext>
              </a:extLst>
            </p:cNvPr>
            <p:cNvSpPr/>
            <p:nvPr/>
          </p:nvSpPr>
          <p:spPr>
            <a:xfrm>
              <a:off x="2480313" y="1401750"/>
              <a:ext cx="65175" cy="83050"/>
            </a:xfrm>
            <a:custGeom>
              <a:avLst/>
              <a:gdLst/>
              <a:ahLst/>
              <a:cxnLst/>
              <a:rect l="l" t="t" r="r" b="b"/>
              <a:pathLst>
                <a:path w="2607" h="3322" extrusionOk="0">
                  <a:moveTo>
                    <a:pt x="626" y="0"/>
                  </a:moveTo>
                  <a:cubicBezTo>
                    <a:pt x="312" y="0"/>
                    <a:pt x="1" y="340"/>
                    <a:pt x="224" y="707"/>
                  </a:cubicBezTo>
                  <a:lnTo>
                    <a:pt x="1589" y="3077"/>
                  </a:lnTo>
                  <a:cubicBezTo>
                    <a:pt x="1684" y="3250"/>
                    <a:pt x="1830" y="3321"/>
                    <a:pt x="1975" y="3321"/>
                  </a:cubicBezTo>
                  <a:cubicBezTo>
                    <a:pt x="2292" y="3321"/>
                    <a:pt x="2606" y="2980"/>
                    <a:pt x="2385" y="2603"/>
                  </a:cubicBezTo>
                  <a:lnTo>
                    <a:pt x="1001" y="233"/>
                  </a:lnTo>
                  <a:cubicBezTo>
                    <a:pt x="907" y="68"/>
                    <a:pt x="766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18;p50">
              <a:extLst>
                <a:ext uri="{FF2B5EF4-FFF2-40B4-BE49-F238E27FC236}">
                  <a16:creationId xmlns:a16="http://schemas.microsoft.com/office/drawing/2014/main" id="{C4DB2543-C2DC-40C1-883E-607F8EA4732D}"/>
                </a:ext>
              </a:extLst>
            </p:cNvPr>
            <p:cNvSpPr/>
            <p:nvPr/>
          </p:nvSpPr>
          <p:spPr>
            <a:xfrm>
              <a:off x="2779788" y="1401750"/>
              <a:ext cx="62625" cy="82375"/>
            </a:xfrm>
            <a:custGeom>
              <a:avLst/>
              <a:gdLst/>
              <a:ahLst/>
              <a:cxnLst/>
              <a:rect l="l" t="t" r="r" b="b"/>
              <a:pathLst>
                <a:path w="2505" h="3295" extrusionOk="0">
                  <a:moveTo>
                    <a:pt x="1889" y="0"/>
                  </a:moveTo>
                  <a:cubicBezTo>
                    <a:pt x="1751" y="0"/>
                    <a:pt x="1612" y="68"/>
                    <a:pt x="1518" y="233"/>
                  </a:cubicBezTo>
                  <a:lnTo>
                    <a:pt x="133" y="2603"/>
                  </a:lnTo>
                  <a:cubicBezTo>
                    <a:pt x="1" y="2830"/>
                    <a:pt x="77" y="3115"/>
                    <a:pt x="304" y="3228"/>
                  </a:cubicBezTo>
                  <a:cubicBezTo>
                    <a:pt x="381" y="3273"/>
                    <a:pt x="463" y="3295"/>
                    <a:pt x="542" y="3295"/>
                  </a:cubicBezTo>
                  <a:cubicBezTo>
                    <a:pt x="696" y="3295"/>
                    <a:pt x="842" y="3215"/>
                    <a:pt x="930" y="3077"/>
                  </a:cubicBezTo>
                  <a:lnTo>
                    <a:pt x="2295" y="707"/>
                  </a:lnTo>
                  <a:cubicBezTo>
                    <a:pt x="2505" y="340"/>
                    <a:pt x="2199" y="0"/>
                    <a:pt x="1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112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Paradigms of </a:t>
            </a: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4" y="1261475"/>
            <a:ext cx="173254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Procedural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3379701" y="1261475"/>
            <a:ext cx="4184268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Functions-driven procedural language, emphasizing simplicity and efficiency</a:t>
            </a:r>
            <a:endParaRPr lang="pt-PT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4" y="1984000"/>
            <a:ext cx="1719666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Concurrent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797580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Supports concurrent programming with goroutines and channels</a:t>
            </a:r>
            <a:endParaRPr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4" y="2706550"/>
            <a:ext cx="171354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Imperative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4243791" y="2693108"/>
            <a:ext cx="4456456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Clear sequential execution and control structures</a:t>
            </a:r>
            <a:endParaRPr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3" y="3429125"/>
            <a:ext cx="207752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Obj-Oriented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5002302" y="3429250"/>
            <a:ext cx="3906374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Incorporates object-oriented features through structs, interfaces, and composition.</a:t>
            </a:r>
            <a:endParaRPr dirty="0">
              <a:solidFill>
                <a:srgbClr val="D1D5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1553675"/>
            <a:ext cx="29249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4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5035657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Go source code is translated into machine code or bytecode before execution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73032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is a compiled language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755463"/>
            <a:ext cx="4711621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Compiled code is optimized for fast execution 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4" y="2419850"/>
            <a:ext cx="3765251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Compilation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73430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4935435" y="4081925"/>
            <a:ext cx="2805688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go build filename.go</a:t>
            </a: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7343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Compilation Command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Compilation in </a:t>
            </a: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8" name="Google Shape;484;p29">
            <a:extLst>
              <a:ext uri="{FF2B5EF4-FFF2-40B4-BE49-F238E27FC236}">
                <a16:creationId xmlns:a16="http://schemas.microsoft.com/office/drawing/2014/main" id="{D1ECCC50-E0B4-4CC6-89D3-FC0B32B5C6CB}"/>
              </a:ext>
            </a:extLst>
          </p:cNvPr>
          <p:cNvSpPr txBox="1">
            <a:spLocks/>
          </p:cNvSpPr>
          <p:nvPr/>
        </p:nvSpPr>
        <p:spPr>
          <a:xfrm>
            <a:off x="3954138" y="3189936"/>
            <a:ext cx="5037462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Errors are identified during compilation, not during execution&gt;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5035657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There is no direct interpretation of source code during execution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49" y="1436725"/>
            <a:ext cx="583741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doe</a:t>
            </a:r>
            <a:r>
              <a:rPr lang="en-US" dirty="0"/>
              <a:t>sn’</a:t>
            </a:r>
            <a:r>
              <a:rPr lang="en" dirty="0"/>
              <a:t>t have a traditional interpreter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892175"/>
            <a:ext cx="4711621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Allows quick testing of small code snippets without the need for separate compilation&gt;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4" y="2419850"/>
            <a:ext cx="3765251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Flexibility in Execution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57766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4922183" y="3787438"/>
            <a:ext cx="2805688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go run filename.go</a:t>
            </a: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59154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Go run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Interpretation in </a:t>
            </a: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9" name="Google Shape;484;p29">
            <a:extLst>
              <a:ext uri="{FF2B5EF4-FFF2-40B4-BE49-F238E27FC236}">
                <a16:creationId xmlns:a16="http://schemas.microsoft.com/office/drawing/2014/main" id="{13459211-7DD1-4126-B22B-377BDA91F274}"/>
              </a:ext>
            </a:extLst>
          </p:cNvPr>
          <p:cNvSpPr txBox="1">
            <a:spLocks/>
          </p:cNvSpPr>
          <p:nvPr/>
        </p:nvSpPr>
        <p:spPr>
          <a:xfrm>
            <a:off x="4922183" y="4139723"/>
            <a:ext cx="4711621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The ‘go run’ command compiles and executes a temporary Go program &gt;</a:t>
            </a:r>
          </a:p>
        </p:txBody>
      </p:sp>
    </p:spTree>
    <p:extLst>
      <p:ext uri="{BB962C8B-B14F-4D97-AF65-F5344CB8AC3E}">
        <p14:creationId xmlns:p14="http://schemas.microsoft.com/office/powerpoint/2010/main" val="345771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Concurrency in </a:t>
            </a: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1722639" y="1691796"/>
            <a:ext cx="3906374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1D5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ightweight threads that enable concurrent execution of functions</a:t>
            </a:r>
            <a:endParaRPr dirty="0">
              <a:solidFill>
                <a:srgbClr val="D1D5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83;p33">
            <a:extLst>
              <a:ext uri="{FF2B5EF4-FFF2-40B4-BE49-F238E27FC236}">
                <a16:creationId xmlns:a16="http://schemas.microsoft.com/office/drawing/2014/main" id="{A7CB33A4-0569-4DEA-A3B5-80D5CC8439C0}"/>
              </a:ext>
            </a:extLst>
          </p:cNvPr>
          <p:cNvSpPr txBox="1"/>
          <p:nvPr/>
        </p:nvSpPr>
        <p:spPr>
          <a:xfrm>
            <a:off x="1512790" y="1299262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Goroutines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583;p33">
            <a:extLst>
              <a:ext uri="{FF2B5EF4-FFF2-40B4-BE49-F238E27FC236}">
                <a16:creationId xmlns:a16="http://schemas.microsoft.com/office/drawing/2014/main" id="{A8FC0B35-A5A7-40FC-85AD-82BB5BF60684}"/>
              </a:ext>
            </a:extLst>
          </p:cNvPr>
          <p:cNvSpPr txBox="1"/>
          <p:nvPr/>
        </p:nvSpPr>
        <p:spPr>
          <a:xfrm>
            <a:off x="1512790" y="264775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Channels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" name="Google Shape;643;p34">
            <a:extLst>
              <a:ext uri="{FF2B5EF4-FFF2-40B4-BE49-F238E27FC236}">
                <a16:creationId xmlns:a16="http://schemas.microsoft.com/office/drawing/2014/main" id="{753B6929-A1ED-4FFD-9E43-5F5614F9BAC4}"/>
              </a:ext>
            </a:extLst>
          </p:cNvPr>
          <p:cNvSpPr txBox="1"/>
          <p:nvPr/>
        </p:nvSpPr>
        <p:spPr>
          <a:xfrm>
            <a:off x="1722639" y="2875367"/>
            <a:ext cx="3906374" cy="90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Communication pathways for safe data exchange between goroutines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0701F9-DD3F-4CBA-844B-0FBFA3903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25" y="1320742"/>
            <a:ext cx="3004995" cy="19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9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Go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58439" y="1534350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Memory Managment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54493" y="2124721"/>
            <a:ext cx="5841464" cy="1461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 uses a tracing garbage collector that identifies and reclaims memory that is no longer in use.</a:t>
            </a:r>
            <a:r>
              <a:rPr lang="e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garbage collector operates concurrently with application threads, utilizing parallelism for efficiency.</a:t>
            </a:r>
            <a:r>
              <a:rPr lang="en" sz="1400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&gt;</a:t>
            </a:r>
            <a:endParaRPr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Fewer existing libraries and smaller community &gt;</a:t>
            </a: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49" y="2638350"/>
            <a:ext cx="5142631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Can lead to unspecified runtime errors, even though pointer arithmetic is not allowed&gt;</a:t>
            </a: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of Pointers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Less expressive syntax, lacks versatility &gt;</a:t>
            </a: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Limited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Young Language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" name="Google Shape;3096;p50">
            <a:extLst>
              <a:ext uri="{FF2B5EF4-FFF2-40B4-BE49-F238E27FC236}">
                <a16:creationId xmlns:a16="http://schemas.microsoft.com/office/drawing/2014/main" id="{5C5E232B-5DA8-C3D7-8E6B-E4AC97D3A754}"/>
              </a:ext>
            </a:extLst>
          </p:cNvPr>
          <p:cNvGrpSpPr/>
          <p:nvPr/>
        </p:nvGrpSpPr>
        <p:grpSpPr>
          <a:xfrm>
            <a:off x="1886496" y="1614705"/>
            <a:ext cx="365714" cy="348340"/>
            <a:chOff x="7447163" y="5136800"/>
            <a:chExt cx="929625" cy="895475"/>
          </a:xfrm>
        </p:grpSpPr>
        <p:sp>
          <p:nvSpPr>
            <p:cNvPr id="3" name="Google Shape;3097;p50">
              <a:extLst>
                <a:ext uri="{FF2B5EF4-FFF2-40B4-BE49-F238E27FC236}">
                  <a16:creationId xmlns:a16="http://schemas.microsoft.com/office/drawing/2014/main" id="{50FA3D0F-2D86-39D3-5B4E-3D77282348BA}"/>
                </a:ext>
              </a:extLst>
            </p:cNvPr>
            <p:cNvSpPr/>
            <p:nvPr/>
          </p:nvSpPr>
          <p:spPr>
            <a:xfrm>
              <a:off x="7877113" y="5154575"/>
              <a:ext cx="480700" cy="451525"/>
            </a:xfrm>
            <a:custGeom>
              <a:avLst/>
              <a:gdLst/>
              <a:ahLst/>
              <a:cxnLst/>
              <a:rect l="l" t="t" r="r" b="b"/>
              <a:pathLst>
                <a:path w="19228" h="18061" extrusionOk="0">
                  <a:moveTo>
                    <a:pt x="12309" y="0"/>
                  </a:moveTo>
                  <a:cubicBezTo>
                    <a:pt x="10700" y="0"/>
                    <a:pt x="9093" y="617"/>
                    <a:pt x="7870" y="1849"/>
                  </a:cubicBezTo>
                  <a:lnTo>
                    <a:pt x="2390" y="7310"/>
                  </a:lnTo>
                  <a:cubicBezTo>
                    <a:pt x="494" y="9206"/>
                    <a:pt x="1" y="12069"/>
                    <a:pt x="1158" y="14477"/>
                  </a:cubicBezTo>
                  <a:lnTo>
                    <a:pt x="4059" y="11595"/>
                  </a:lnTo>
                  <a:cubicBezTo>
                    <a:pt x="4097" y="10913"/>
                    <a:pt x="4381" y="10268"/>
                    <a:pt x="4855" y="9794"/>
                  </a:cubicBezTo>
                  <a:lnTo>
                    <a:pt x="10885" y="3878"/>
                  </a:lnTo>
                  <a:cubicBezTo>
                    <a:pt x="11328" y="3615"/>
                    <a:pt x="11817" y="3488"/>
                    <a:pt x="12302" y="3488"/>
                  </a:cubicBezTo>
                  <a:cubicBezTo>
                    <a:pt x="13144" y="3488"/>
                    <a:pt x="13972" y="3870"/>
                    <a:pt x="14525" y="4580"/>
                  </a:cubicBezTo>
                  <a:cubicBezTo>
                    <a:pt x="15379" y="5698"/>
                    <a:pt x="15284" y="7272"/>
                    <a:pt x="14298" y="8277"/>
                  </a:cubicBezTo>
                  <a:lnTo>
                    <a:pt x="8818" y="13738"/>
                  </a:lnTo>
                  <a:cubicBezTo>
                    <a:pt x="8344" y="14231"/>
                    <a:pt x="7699" y="14515"/>
                    <a:pt x="7017" y="14553"/>
                  </a:cubicBezTo>
                  <a:lnTo>
                    <a:pt x="4135" y="17454"/>
                  </a:lnTo>
                  <a:cubicBezTo>
                    <a:pt x="4998" y="17862"/>
                    <a:pt x="5920" y="18061"/>
                    <a:pt x="6835" y="18061"/>
                  </a:cubicBezTo>
                  <a:cubicBezTo>
                    <a:pt x="8472" y="18061"/>
                    <a:pt x="10086" y="17426"/>
                    <a:pt x="11302" y="16222"/>
                  </a:cubicBezTo>
                  <a:lnTo>
                    <a:pt x="16763" y="10742"/>
                  </a:lnTo>
                  <a:cubicBezTo>
                    <a:pt x="19228" y="8277"/>
                    <a:pt x="19228" y="4295"/>
                    <a:pt x="16763" y="1849"/>
                  </a:cubicBezTo>
                  <a:cubicBezTo>
                    <a:pt x="15530" y="617"/>
                    <a:pt x="13919" y="0"/>
                    <a:pt x="12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98;p50">
              <a:extLst>
                <a:ext uri="{FF2B5EF4-FFF2-40B4-BE49-F238E27FC236}">
                  <a16:creationId xmlns:a16="http://schemas.microsoft.com/office/drawing/2014/main" id="{F0FD289F-4CB2-E5AC-B666-5C2BE2573873}"/>
                </a:ext>
              </a:extLst>
            </p:cNvPr>
            <p:cNvSpPr/>
            <p:nvPr/>
          </p:nvSpPr>
          <p:spPr>
            <a:xfrm>
              <a:off x="7730638" y="5408775"/>
              <a:ext cx="362675" cy="352000"/>
            </a:xfrm>
            <a:custGeom>
              <a:avLst/>
              <a:gdLst/>
              <a:ahLst/>
              <a:cxnLst/>
              <a:rect l="l" t="t" r="r" b="b"/>
              <a:pathLst>
                <a:path w="14507" h="14080" extrusionOk="0">
                  <a:moveTo>
                    <a:pt x="12210" y="0"/>
                  </a:moveTo>
                  <a:cubicBezTo>
                    <a:pt x="11672" y="0"/>
                    <a:pt x="11131" y="204"/>
                    <a:pt x="10714" y="612"/>
                  </a:cubicBezTo>
                  <a:lnTo>
                    <a:pt x="835" y="10491"/>
                  </a:lnTo>
                  <a:cubicBezTo>
                    <a:pt x="1" y="11325"/>
                    <a:pt x="1" y="12653"/>
                    <a:pt x="835" y="13468"/>
                  </a:cubicBezTo>
                  <a:cubicBezTo>
                    <a:pt x="1243" y="13876"/>
                    <a:pt x="1778" y="14079"/>
                    <a:pt x="2314" y="14079"/>
                  </a:cubicBezTo>
                  <a:cubicBezTo>
                    <a:pt x="2850" y="14079"/>
                    <a:pt x="3385" y="13876"/>
                    <a:pt x="3793" y="13468"/>
                  </a:cubicBezTo>
                  <a:cubicBezTo>
                    <a:pt x="5253" y="12008"/>
                    <a:pt x="12212" y="5049"/>
                    <a:pt x="13691" y="3570"/>
                  </a:cubicBezTo>
                  <a:cubicBezTo>
                    <a:pt x="14506" y="2755"/>
                    <a:pt x="14506" y="1427"/>
                    <a:pt x="13691" y="612"/>
                  </a:cubicBezTo>
                  <a:cubicBezTo>
                    <a:pt x="13283" y="204"/>
                    <a:pt x="12748" y="0"/>
                    <a:pt x="12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99;p50">
              <a:extLst>
                <a:ext uri="{FF2B5EF4-FFF2-40B4-BE49-F238E27FC236}">
                  <a16:creationId xmlns:a16="http://schemas.microsoft.com/office/drawing/2014/main" id="{F5ECDE76-43F0-CAA4-1BC9-DFED0CDD5D38}"/>
                </a:ext>
              </a:extLst>
            </p:cNvPr>
            <p:cNvSpPr/>
            <p:nvPr/>
          </p:nvSpPr>
          <p:spPr>
            <a:xfrm>
              <a:off x="7466613" y="5563125"/>
              <a:ext cx="480225" cy="451850"/>
            </a:xfrm>
            <a:custGeom>
              <a:avLst/>
              <a:gdLst/>
              <a:ahLst/>
              <a:cxnLst/>
              <a:rect l="l" t="t" r="r" b="b"/>
              <a:pathLst>
                <a:path w="19209" h="18074" extrusionOk="0">
                  <a:moveTo>
                    <a:pt x="12380" y="0"/>
                  </a:moveTo>
                  <a:cubicBezTo>
                    <a:pt x="10748" y="0"/>
                    <a:pt x="9139" y="639"/>
                    <a:pt x="7926" y="1852"/>
                  </a:cubicBezTo>
                  <a:lnTo>
                    <a:pt x="2465" y="7332"/>
                  </a:lnTo>
                  <a:cubicBezTo>
                    <a:pt x="0" y="9778"/>
                    <a:pt x="0" y="13760"/>
                    <a:pt x="2446" y="16225"/>
                  </a:cubicBezTo>
                  <a:cubicBezTo>
                    <a:pt x="3679" y="17457"/>
                    <a:pt x="5291" y="18073"/>
                    <a:pt x="6902" y="18073"/>
                  </a:cubicBezTo>
                  <a:cubicBezTo>
                    <a:pt x="8514" y="18073"/>
                    <a:pt x="10126" y="17457"/>
                    <a:pt x="11358" y="16225"/>
                  </a:cubicBezTo>
                  <a:lnTo>
                    <a:pt x="16838" y="10764"/>
                  </a:lnTo>
                  <a:cubicBezTo>
                    <a:pt x="18715" y="8868"/>
                    <a:pt x="19208" y="6004"/>
                    <a:pt x="18071" y="3596"/>
                  </a:cubicBezTo>
                  <a:lnTo>
                    <a:pt x="18071" y="3596"/>
                  </a:lnTo>
                  <a:lnTo>
                    <a:pt x="15169" y="6479"/>
                  </a:lnTo>
                  <a:cubicBezTo>
                    <a:pt x="15132" y="7161"/>
                    <a:pt x="14847" y="7806"/>
                    <a:pt x="14354" y="8280"/>
                  </a:cubicBezTo>
                  <a:lnTo>
                    <a:pt x="8893" y="13760"/>
                  </a:lnTo>
                  <a:cubicBezTo>
                    <a:pt x="8341" y="14341"/>
                    <a:pt x="7597" y="14635"/>
                    <a:pt x="6852" y="14635"/>
                  </a:cubicBezTo>
                  <a:cubicBezTo>
                    <a:pt x="6137" y="14635"/>
                    <a:pt x="5421" y="14364"/>
                    <a:pt x="4873" y="13817"/>
                  </a:cubicBezTo>
                  <a:cubicBezTo>
                    <a:pt x="3755" y="12698"/>
                    <a:pt x="3774" y="10878"/>
                    <a:pt x="4930" y="9797"/>
                  </a:cubicBezTo>
                  <a:lnTo>
                    <a:pt x="10410" y="4317"/>
                  </a:lnTo>
                  <a:cubicBezTo>
                    <a:pt x="10884" y="3843"/>
                    <a:pt x="11529" y="3558"/>
                    <a:pt x="12193" y="3502"/>
                  </a:cubicBezTo>
                  <a:lnTo>
                    <a:pt x="15094" y="619"/>
                  </a:lnTo>
                  <a:cubicBezTo>
                    <a:pt x="14226" y="203"/>
                    <a:pt x="13299" y="0"/>
                    <a:pt x="12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00;p50">
              <a:extLst>
                <a:ext uri="{FF2B5EF4-FFF2-40B4-BE49-F238E27FC236}">
                  <a16:creationId xmlns:a16="http://schemas.microsoft.com/office/drawing/2014/main" id="{27C95C0F-4F69-E5F4-83A9-1EEE1EBBD24D}"/>
                </a:ext>
              </a:extLst>
            </p:cNvPr>
            <p:cNvSpPr/>
            <p:nvPr/>
          </p:nvSpPr>
          <p:spPr>
            <a:xfrm>
              <a:off x="8072763" y="5281225"/>
              <a:ext cx="47325" cy="34675"/>
            </a:xfrm>
            <a:custGeom>
              <a:avLst/>
              <a:gdLst/>
              <a:ahLst/>
              <a:cxnLst/>
              <a:rect l="l" t="t" r="r" b="b"/>
              <a:pathLst>
                <a:path w="1893" h="1387" extrusionOk="0">
                  <a:moveTo>
                    <a:pt x="1022" y="1"/>
                  </a:moveTo>
                  <a:cubicBezTo>
                    <a:pt x="473" y="1"/>
                    <a:pt x="0" y="727"/>
                    <a:pt x="537" y="1220"/>
                  </a:cubicBezTo>
                  <a:lnTo>
                    <a:pt x="556" y="1258"/>
                  </a:lnTo>
                  <a:cubicBezTo>
                    <a:pt x="688" y="1348"/>
                    <a:pt x="826" y="1387"/>
                    <a:pt x="958" y="1387"/>
                  </a:cubicBezTo>
                  <a:cubicBezTo>
                    <a:pt x="1469" y="1387"/>
                    <a:pt x="1892" y="799"/>
                    <a:pt x="1561" y="272"/>
                  </a:cubicBezTo>
                  <a:cubicBezTo>
                    <a:pt x="1542" y="253"/>
                    <a:pt x="1523" y="253"/>
                    <a:pt x="1523" y="234"/>
                  </a:cubicBezTo>
                  <a:cubicBezTo>
                    <a:pt x="1367" y="69"/>
                    <a:pt x="1191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01;p50">
              <a:extLst>
                <a:ext uri="{FF2B5EF4-FFF2-40B4-BE49-F238E27FC236}">
                  <a16:creationId xmlns:a16="http://schemas.microsoft.com/office/drawing/2014/main" id="{DD1E741B-FB1C-3CEE-E0C6-7C19DA7ECB5E}"/>
                </a:ext>
              </a:extLst>
            </p:cNvPr>
            <p:cNvSpPr/>
            <p:nvPr/>
          </p:nvSpPr>
          <p:spPr>
            <a:xfrm>
              <a:off x="7447163" y="5136800"/>
              <a:ext cx="929625" cy="895475"/>
            </a:xfrm>
            <a:custGeom>
              <a:avLst/>
              <a:gdLst/>
              <a:ahLst/>
              <a:cxnLst/>
              <a:rect l="l" t="t" r="r" b="b"/>
              <a:pathLst>
                <a:path w="37185" h="35819" extrusionOk="0">
                  <a:moveTo>
                    <a:pt x="29495" y="1418"/>
                  </a:moveTo>
                  <a:cubicBezTo>
                    <a:pt x="30927" y="1418"/>
                    <a:pt x="32359" y="1963"/>
                    <a:pt x="33449" y="3053"/>
                  </a:cubicBezTo>
                  <a:cubicBezTo>
                    <a:pt x="35630" y="5234"/>
                    <a:pt x="35630" y="8780"/>
                    <a:pt x="33449" y="10960"/>
                  </a:cubicBezTo>
                  <a:lnTo>
                    <a:pt x="28007" y="16440"/>
                  </a:lnTo>
                  <a:cubicBezTo>
                    <a:pt x="26936" y="17496"/>
                    <a:pt x="25500" y="18069"/>
                    <a:pt x="24030" y="18069"/>
                  </a:cubicBezTo>
                  <a:cubicBezTo>
                    <a:pt x="23548" y="18069"/>
                    <a:pt x="23062" y="18007"/>
                    <a:pt x="22584" y="17881"/>
                  </a:cubicBezTo>
                  <a:lnTo>
                    <a:pt x="24537" y="15928"/>
                  </a:lnTo>
                  <a:cubicBezTo>
                    <a:pt x="25277" y="15833"/>
                    <a:pt x="25978" y="15473"/>
                    <a:pt x="26509" y="14942"/>
                  </a:cubicBezTo>
                  <a:lnTo>
                    <a:pt x="31989" y="9481"/>
                  </a:lnTo>
                  <a:cubicBezTo>
                    <a:pt x="33221" y="8230"/>
                    <a:pt x="33354" y="6258"/>
                    <a:pt x="32273" y="4854"/>
                  </a:cubicBezTo>
                  <a:cubicBezTo>
                    <a:pt x="31587" y="3975"/>
                    <a:pt x="30548" y="3501"/>
                    <a:pt x="29492" y="3501"/>
                  </a:cubicBezTo>
                  <a:cubicBezTo>
                    <a:pt x="28887" y="3501"/>
                    <a:pt x="28276" y="3657"/>
                    <a:pt x="27723" y="3982"/>
                  </a:cubicBezTo>
                  <a:cubicBezTo>
                    <a:pt x="27191" y="4447"/>
                    <a:pt x="27562" y="5247"/>
                    <a:pt x="28172" y="5247"/>
                  </a:cubicBezTo>
                  <a:cubicBezTo>
                    <a:pt x="28258" y="5247"/>
                    <a:pt x="28349" y="5231"/>
                    <a:pt x="28443" y="5196"/>
                  </a:cubicBezTo>
                  <a:cubicBezTo>
                    <a:pt x="28813" y="4974"/>
                    <a:pt x="29185" y="4877"/>
                    <a:pt x="29538" y="4877"/>
                  </a:cubicBezTo>
                  <a:cubicBezTo>
                    <a:pt x="31207" y="4877"/>
                    <a:pt x="32440" y="7055"/>
                    <a:pt x="30984" y="8495"/>
                  </a:cubicBezTo>
                  <a:lnTo>
                    <a:pt x="26338" y="13141"/>
                  </a:lnTo>
                  <a:cubicBezTo>
                    <a:pt x="26433" y="11529"/>
                    <a:pt x="25163" y="10164"/>
                    <a:pt x="23532" y="10164"/>
                  </a:cubicBezTo>
                  <a:lnTo>
                    <a:pt x="23361" y="10164"/>
                  </a:lnTo>
                  <a:lnTo>
                    <a:pt x="24556" y="8988"/>
                  </a:lnTo>
                  <a:cubicBezTo>
                    <a:pt x="25093" y="8615"/>
                    <a:pt x="24456" y="7796"/>
                    <a:pt x="23930" y="7796"/>
                  </a:cubicBezTo>
                  <a:cubicBezTo>
                    <a:pt x="23787" y="7796"/>
                    <a:pt x="23652" y="7856"/>
                    <a:pt x="23551" y="8002"/>
                  </a:cubicBezTo>
                  <a:lnTo>
                    <a:pt x="21541" y="10012"/>
                  </a:lnTo>
                  <a:cubicBezTo>
                    <a:pt x="21010" y="10543"/>
                    <a:pt x="20669" y="11226"/>
                    <a:pt x="20555" y="11984"/>
                  </a:cubicBezTo>
                  <a:lnTo>
                    <a:pt x="18621" y="13937"/>
                  </a:lnTo>
                  <a:cubicBezTo>
                    <a:pt x="18109" y="12003"/>
                    <a:pt x="18659" y="9936"/>
                    <a:pt x="20062" y="8514"/>
                  </a:cubicBezTo>
                  <a:lnTo>
                    <a:pt x="25542" y="3053"/>
                  </a:lnTo>
                  <a:cubicBezTo>
                    <a:pt x="26632" y="1963"/>
                    <a:pt x="28064" y="1418"/>
                    <a:pt x="29495" y="1418"/>
                  </a:cubicBezTo>
                  <a:close/>
                  <a:moveTo>
                    <a:pt x="23536" y="11546"/>
                  </a:moveTo>
                  <a:cubicBezTo>
                    <a:pt x="24613" y="11546"/>
                    <a:pt x="25541" y="12952"/>
                    <a:pt x="24537" y="13956"/>
                  </a:cubicBezTo>
                  <a:lnTo>
                    <a:pt x="15454" y="23039"/>
                  </a:lnTo>
                  <a:lnTo>
                    <a:pt x="14639" y="23854"/>
                  </a:lnTo>
                  <a:cubicBezTo>
                    <a:pt x="14336" y="24157"/>
                    <a:pt x="13997" y="24284"/>
                    <a:pt x="13670" y="24284"/>
                  </a:cubicBezTo>
                  <a:cubicBezTo>
                    <a:pt x="12587" y="24284"/>
                    <a:pt x="11647" y="22883"/>
                    <a:pt x="12667" y="21863"/>
                  </a:cubicBezTo>
                  <a:lnTo>
                    <a:pt x="22565" y="11984"/>
                  </a:lnTo>
                  <a:cubicBezTo>
                    <a:pt x="22869" y="11675"/>
                    <a:pt x="23210" y="11546"/>
                    <a:pt x="23536" y="11546"/>
                  </a:cubicBezTo>
                  <a:close/>
                  <a:moveTo>
                    <a:pt x="10847" y="22678"/>
                  </a:moveTo>
                  <a:lnTo>
                    <a:pt x="10847" y="22678"/>
                  </a:lnTo>
                  <a:cubicBezTo>
                    <a:pt x="10790" y="23494"/>
                    <a:pt x="11093" y="24271"/>
                    <a:pt x="11662" y="24840"/>
                  </a:cubicBezTo>
                  <a:cubicBezTo>
                    <a:pt x="12186" y="25363"/>
                    <a:pt x="12886" y="25662"/>
                    <a:pt x="13629" y="25662"/>
                  </a:cubicBezTo>
                  <a:cubicBezTo>
                    <a:pt x="13694" y="25662"/>
                    <a:pt x="13759" y="25660"/>
                    <a:pt x="13824" y="25655"/>
                  </a:cubicBezTo>
                  <a:lnTo>
                    <a:pt x="13824" y="25655"/>
                  </a:lnTo>
                  <a:lnTo>
                    <a:pt x="9159" y="30320"/>
                  </a:lnTo>
                  <a:cubicBezTo>
                    <a:pt x="8752" y="30727"/>
                    <a:pt x="8216" y="30931"/>
                    <a:pt x="7678" y="30931"/>
                  </a:cubicBezTo>
                  <a:cubicBezTo>
                    <a:pt x="7140" y="30931"/>
                    <a:pt x="6599" y="30727"/>
                    <a:pt x="6182" y="30320"/>
                  </a:cubicBezTo>
                  <a:cubicBezTo>
                    <a:pt x="5367" y="29485"/>
                    <a:pt x="5367" y="28158"/>
                    <a:pt x="6182" y="27343"/>
                  </a:cubicBezTo>
                  <a:lnTo>
                    <a:pt x="10847" y="22678"/>
                  </a:lnTo>
                  <a:close/>
                  <a:moveTo>
                    <a:pt x="13148" y="17761"/>
                  </a:moveTo>
                  <a:cubicBezTo>
                    <a:pt x="13632" y="17761"/>
                    <a:pt x="14120" y="17825"/>
                    <a:pt x="14601" y="17957"/>
                  </a:cubicBezTo>
                  <a:lnTo>
                    <a:pt x="12667" y="19891"/>
                  </a:lnTo>
                  <a:cubicBezTo>
                    <a:pt x="11909" y="20005"/>
                    <a:pt x="11226" y="20346"/>
                    <a:pt x="10676" y="20877"/>
                  </a:cubicBezTo>
                  <a:lnTo>
                    <a:pt x="5215" y="26357"/>
                  </a:lnTo>
                  <a:cubicBezTo>
                    <a:pt x="3926" y="27741"/>
                    <a:pt x="3964" y="29884"/>
                    <a:pt x="5310" y="31211"/>
                  </a:cubicBezTo>
                  <a:cubicBezTo>
                    <a:pt x="5991" y="31892"/>
                    <a:pt x="6886" y="32233"/>
                    <a:pt x="7783" y="32233"/>
                  </a:cubicBezTo>
                  <a:cubicBezTo>
                    <a:pt x="8635" y="32233"/>
                    <a:pt x="9490" y="31925"/>
                    <a:pt x="10164" y="31306"/>
                  </a:cubicBezTo>
                  <a:lnTo>
                    <a:pt x="15625" y="25826"/>
                  </a:lnTo>
                  <a:cubicBezTo>
                    <a:pt x="16156" y="25295"/>
                    <a:pt x="16516" y="24593"/>
                    <a:pt x="16611" y="23854"/>
                  </a:cubicBezTo>
                  <a:lnTo>
                    <a:pt x="18564" y="21901"/>
                  </a:lnTo>
                  <a:lnTo>
                    <a:pt x="18564" y="21901"/>
                  </a:lnTo>
                  <a:cubicBezTo>
                    <a:pt x="19076" y="23835"/>
                    <a:pt x="18526" y="25902"/>
                    <a:pt x="17104" y="27324"/>
                  </a:cubicBezTo>
                  <a:lnTo>
                    <a:pt x="17123" y="27324"/>
                  </a:lnTo>
                  <a:lnTo>
                    <a:pt x="11643" y="32785"/>
                  </a:lnTo>
                  <a:cubicBezTo>
                    <a:pt x="10553" y="33875"/>
                    <a:pt x="9121" y="34420"/>
                    <a:pt x="7690" y="34420"/>
                  </a:cubicBezTo>
                  <a:cubicBezTo>
                    <a:pt x="6258" y="34420"/>
                    <a:pt x="4827" y="33875"/>
                    <a:pt x="3736" y="32785"/>
                  </a:cubicBezTo>
                  <a:cubicBezTo>
                    <a:pt x="1537" y="30604"/>
                    <a:pt x="1537" y="27058"/>
                    <a:pt x="3736" y="24878"/>
                  </a:cubicBezTo>
                  <a:lnTo>
                    <a:pt x="9197" y="19398"/>
                  </a:lnTo>
                  <a:cubicBezTo>
                    <a:pt x="10265" y="18344"/>
                    <a:pt x="11687" y="17761"/>
                    <a:pt x="13148" y="17761"/>
                  </a:cubicBezTo>
                  <a:close/>
                  <a:moveTo>
                    <a:pt x="29514" y="0"/>
                  </a:moveTo>
                  <a:cubicBezTo>
                    <a:pt x="27727" y="0"/>
                    <a:pt x="25940" y="683"/>
                    <a:pt x="24575" y="2048"/>
                  </a:cubicBezTo>
                  <a:lnTo>
                    <a:pt x="19095" y="7528"/>
                  </a:lnTo>
                  <a:cubicBezTo>
                    <a:pt x="17123" y="9500"/>
                    <a:pt x="16516" y="12439"/>
                    <a:pt x="17521" y="15037"/>
                  </a:cubicBezTo>
                  <a:lnTo>
                    <a:pt x="15720" y="16838"/>
                  </a:lnTo>
                  <a:cubicBezTo>
                    <a:pt x="14890" y="16517"/>
                    <a:pt x="14025" y="16360"/>
                    <a:pt x="13168" y="16360"/>
                  </a:cubicBezTo>
                  <a:cubicBezTo>
                    <a:pt x="11342" y="16360"/>
                    <a:pt x="9553" y="17070"/>
                    <a:pt x="8211" y="18412"/>
                  </a:cubicBezTo>
                  <a:lnTo>
                    <a:pt x="2731" y="23892"/>
                  </a:lnTo>
                  <a:cubicBezTo>
                    <a:pt x="1" y="26622"/>
                    <a:pt x="1" y="31040"/>
                    <a:pt x="2731" y="33771"/>
                  </a:cubicBezTo>
                  <a:cubicBezTo>
                    <a:pt x="4097" y="35136"/>
                    <a:pt x="5888" y="35819"/>
                    <a:pt x="7680" y="35819"/>
                  </a:cubicBezTo>
                  <a:cubicBezTo>
                    <a:pt x="9472" y="35819"/>
                    <a:pt x="11264" y="35136"/>
                    <a:pt x="12629" y="33771"/>
                  </a:cubicBezTo>
                  <a:lnTo>
                    <a:pt x="18109" y="28310"/>
                  </a:lnTo>
                  <a:cubicBezTo>
                    <a:pt x="20062" y="26338"/>
                    <a:pt x="20688" y="23399"/>
                    <a:pt x="19664" y="20801"/>
                  </a:cubicBezTo>
                  <a:lnTo>
                    <a:pt x="21484" y="18981"/>
                  </a:lnTo>
                  <a:cubicBezTo>
                    <a:pt x="22316" y="19309"/>
                    <a:pt x="23184" y="19468"/>
                    <a:pt x="24043" y="19468"/>
                  </a:cubicBezTo>
                  <a:cubicBezTo>
                    <a:pt x="25866" y="19468"/>
                    <a:pt x="27653" y="18753"/>
                    <a:pt x="28993" y="17426"/>
                  </a:cubicBezTo>
                  <a:lnTo>
                    <a:pt x="34454" y="11946"/>
                  </a:lnTo>
                  <a:cubicBezTo>
                    <a:pt x="37184" y="9216"/>
                    <a:pt x="37184" y="4798"/>
                    <a:pt x="34454" y="2048"/>
                  </a:cubicBezTo>
                  <a:cubicBezTo>
                    <a:pt x="33089" y="683"/>
                    <a:pt x="31302" y="0"/>
                    <a:pt x="29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02;p50">
              <a:extLst>
                <a:ext uri="{FF2B5EF4-FFF2-40B4-BE49-F238E27FC236}">
                  <a16:creationId xmlns:a16="http://schemas.microsoft.com/office/drawing/2014/main" id="{14B707CB-F742-B582-149F-5A8E18B29753}"/>
                </a:ext>
              </a:extLst>
            </p:cNvPr>
            <p:cNvSpPr/>
            <p:nvPr/>
          </p:nvSpPr>
          <p:spPr>
            <a:xfrm>
              <a:off x="7640388" y="5319875"/>
              <a:ext cx="117775" cy="109200"/>
            </a:xfrm>
            <a:custGeom>
              <a:avLst/>
              <a:gdLst/>
              <a:ahLst/>
              <a:cxnLst/>
              <a:rect l="l" t="t" r="r" b="b"/>
              <a:pathLst>
                <a:path w="4711" h="4368" extrusionOk="0">
                  <a:moveTo>
                    <a:pt x="988" y="0"/>
                  </a:moveTo>
                  <a:cubicBezTo>
                    <a:pt x="452" y="0"/>
                    <a:pt x="0" y="680"/>
                    <a:pt x="482" y="1191"/>
                  </a:cubicBezTo>
                  <a:lnTo>
                    <a:pt x="3459" y="4168"/>
                  </a:lnTo>
                  <a:cubicBezTo>
                    <a:pt x="3592" y="4301"/>
                    <a:pt x="3767" y="4367"/>
                    <a:pt x="3945" y="4367"/>
                  </a:cubicBezTo>
                  <a:cubicBezTo>
                    <a:pt x="4123" y="4367"/>
                    <a:pt x="4303" y="4301"/>
                    <a:pt x="4445" y="4168"/>
                  </a:cubicBezTo>
                  <a:cubicBezTo>
                    <a:pt x="4711" y="3884"/>
                    <a:pt x="4711" y="3447"/>
                    <a:pt x="4445" y="3182"/>
                  </a:cubicBezTo>
                  <a:lnTo>
                    <a:pt x="1468" y="205"/>
                  </a:lnTo>
                  <a:cubicBezTo>
                    <a:pt x="1316" y="61"/>
                    <a:pt x="1148" y="0"/>
                    <a:pt x="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03;p50">
              <a:extLst>
                <a:ext uri="{FF2B5EF4-FFF2-40B4-BE49-F238E27FC236}">
                  <a16:creationId xmlns:a16="http://schemas.microsoft.com/office/drawing/2014/main" id="{B66380AA-968D-673E-83A3-36B10F7BFE5D}"/>
                </a:ext>
              </a:extLst>
            </p:cNvPr>
            <p:cNvSpPr/>
            <p:nvPr/>
          </p:nvSpPr>
          <p:spPr>
            <a:xfrm>
              <a:off x="7557613" y="5481425"/>
              <a:ext cx="142250" cy="35100"/>
            </a:xfrm>
            <a:custGeom>
              <a:avLst/>
              <a:gdLst/>
              <a:ahLst/>
              <a:cxnLst/>
              <a:rect l="l" t="t" r="r" b="b"/>
              <a:pathLst>
                <a:path w="5690" h="1404" extrusionOk="0">
                  <a:moveTo>
                    <a:pt x="1" y="702"/>
                  </a:moveTo>
                  <a:lnTo>
                    <a:pt x="1" y="721"/>
                  </a:lnTo>
                  <a:cubicBezTo>
                    <a:pt x="1" y="716"/>
                    <a:pt x="1" y="710"/>
                    <a:pt x="1" y="705"/>
                  </a:cubicBezTo>
                  <a:lnTo>
                    <a:pt x="1" y="705"/>
                  </a:lnTo>
                  <a:cubicBezTo>
                    <a:pt x="1" y="704"/>
                    <a:pt x="1" y="703"/>
                    <a:pt x="1" y="702"/>
                  </a:cubicBezTo>
                  <a:close/>
                  <a:moveTo>
                    <a:pt x="721" y="0"/>
                  </a:moveTo>
                  <a:cubicBezTo>
                    <a:pt x="328" y="0"/>
                    <a:pt x="9" y="314"/>
                    <a:pt x="1" y="705"/>
                  </a:cubicBezTo>
                  <a:lnTo>
                    <a:pt x="1" y="705"/>
                  </a:lnTo>
                  <a:cubicBezTo>
                    <a:pt x="22" y="1083"/>
                    <a:pt x="324" y="1403"/>
                    <a:pt x="721" y="1403"/>
                  </a:cubicBezTo>
                  <a:lnTo>
                    <a:pt x="4912" y="1403"/>
                  </a:lnTo>
                  <a:cubicBezTo>
                    <a:pt x="5689" y="1252"/>
                    <a:pt x="5689" y="152"/>
                    <a:pt x="4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04;p50">
              <a:extLst>
                <a:ext uri="{FF2B5EF4-FFF2-40B4-BE49-F238E27FC236}">
                  <a16:creationId xmlns:a16="http://schemas.microsoft.com/office/drawing/2014/main" id="{8695CE4E-7238-E924-CEE2-82B43B016606}"/>
                </a:ext>
              </a:extLst>
            </p:cNvPr>
            <p:cNvSpPr/>
            <p:nvPr/>
          </p:nvSpPr>
          <p:spPr>
            <a:xfrm>
              <a:off x="7808863" y="5233150"/>
              <a:ext cx="35100" cy="137250"/>
            </a:xfrm>
            <a:custGeom>
              <a:avLst/>
              <a:gdLst/>
              <a:ahLst/>
              <a:cxnLst/>
              <a:rect l="l" t="t" r="r" b="b"/>
              <a:pathLst>
                <a:path w="1404" h="5490" extrusionOk="0">
                  <a:moveTo>
                    <a:pt x="695" y="0"/>
                  </a:moveTo>
                  <a:cubicBezTo>
                    <a:pt x="380" y="0"/>
                    <a:pt x="67" y="195"/>
                    <a:pt x="0" y="583"/>
                  </a:cubicBezTo>
                  <a:lnTo>
                    <a:pt x="0" y="4793"/>
                  </a:lnTo>
                  <a:cubicBezTo>
                    <a:pt x="0" y="5257"/>
                    <a:pt x="351" y="5490"/>
                    <a:pt x="702" y="5490"/>
                  </a:cubicBezTo>
                  <a:cubicBezTo>
                    <a:pt x="1053" y="5490"/>
                    <a:pt x="1404" y="5257"/>
                    <a:pt x="1404" y="4793"/>
                  </a:cubicBezTo>
                  <a:lnTo>
                    <a:pt x="1404" y="583"/>
                  </a:lnTo>
                  <a:cubicBezTo>
                    <a:pt x="1328" y="195"/>
                    <a:pt x="1010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05;p50">
              <a:extLst>
                <a:ext uri="{FF2B5EF4-FFF2-40B4-BE49-F238E27FC236}">
                  <a16:creationId xmlns:a16="http://schemas.microsoft.com/office/drawing/2014/main" id="{D2AAB4B7-8CC5-D8F6-CC95-77958E1F5877}"/>
                </a:ext>
              </a:extLst>
            </p:cNvPr>
            <p:cNvSpPr/>
            <p:nvPr/>
          </p:nvSpPr>
          <p:spPr>
            <a:xfrm>
              <a:off x="8066263" y="5740475"/>
              <a:ext cx="117475" cy="108950"/>
            </a:xfrm>
            <a:custGeom>
              <a:avLst/>
              <a:gdLst/>
              <a:ahLst/>
              <a:cxnLst/>
              <a:rect l="l" t="t" r="r" b="b"/>
              <a:pathLst>
                <a:path w="4699" h="4358" extrusionOk="0">
                  <a:moveTo>
                    <a:pt x="759" y="1"/>
                  </a:moveTo>
                  <a:cubicBezTo>
                    <a:pt x="579" y="1"/>
                    <a:pt x="399" y="67"/>
                    <a:pt x="266" y="200"/>
                  </a:cubicBezTo>
                  <a:cubicBezTo>
                    <a:pt x="1" y="465"/>
                    <a:pt x="1" y="920"/>
                    <a:pt x="266" y="1186"/>
                  </a:cubicBezTo>
                  <a:lnTo>
                    <a:pt x="3243" y="4163"/>
                  </a:lnTo>
                  <a:cubicBezTo>
                    <a:pt x="3388" y="4300"/>
                    <a:pt x="3549" y="4357"/>
                    <a:pt x="3704" y="4357"/>
                  </a:cubicBezTo>
                  <a:cubicBezTo>
                    <a:pt x="4236" y="4357"/>
                    <a:pt x="4699" y="3676"/>
                    <a:pt x="4229" y="3177"/>
                  </a:cubicBezTo>
                  <a:lnTo>
                    <a:pt x="1252" y="200"/>
                  </a:lnTo>
                  <a:cubicBezTo>
                    <a:pt x="1119" y="67"/>
                    <a:pt x="939" y="1"/>
                    <a:pt x="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06;p50">
              <a:extLst>
                <a:ext uri="{FF2B5EF4-FFF2-40B4-BE49-F238E27FC236}">
                  <a16:creationId xmlns:a16="http://schemas.microsoft.com/office/drawing/2014/main" id="{DC96EFAC-5846-3667-4F14-1803E43D0A1B}"/>
                </a:ext>
              </a:extLst>
            </p:cNvPr>
            <p:cNvSpPr/>
            <p:nvPr/>
          </p:nvSpPr>
          <p:spPr>
            <a:xfrm>
              <a:off x="7981888" y="5802000"/>
              <a:ext cx="35100" cy="134050"/>
            </a:xfrm>
            <a:custGeom>
              <a:avLst/>
              <a:gdLst/>
              <a:ahLst/>
              <a:cxnLst/>
              <a:rect l="l" t="t" r="r" b="b"/>
              <a:pathLst>
                <a:path w="1404" h="5362" extrusionOk="0">
                  <a:moveTo>
                    <a:pt x="709" y="0"/>
                  </a:moveTo>
                  <a:cubicBezTo>
                    <a:pt x="394" y="0"/>
                    <a:pt x="76" y="194"/>
                    <a:pt x="0" y="583"/>
                  </a:cubicBezTo>
                  <a:lnTo>
                    <a:pt x="0" y="4793"/>
                  </a:lnTo>
                  <a:cubicBezTo>
                    <a:pt x="76" y="5172"/>
                    <a:pt x="394" y="5361"/>
                    <a:pt x="709" y="5361"/>
                  </a:cubicBezTo>
                  <a:cubicBezTo>
                    <a:pt x="1024" y="5361"/>
                    <a:pt x="1337" y="5172"/>
                    <a:pt x="1404" y="4793"/>
                  </a:cubicBezTo>
                  <a:lnTo>
                    <a:pt x="1404" y="583"/>
                  </a:lnTo>
                  <a:cubicBezTo>
                    <a:pt x="1337" y="194"/>
                    <a:pt x="1024" y="0"/>
                    <a:pt x="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07;p50">
              <a:extLst>
                <a:ext uri="{FF2B5EF4-FFF2-40B4-BE49-F238E27FC236}">
                  <a16:creationId xmlns:a16="http://schemas.microsoft.com/office/drawing/2014/main" id="{32A9D7F8-95FA-D211-D522-42C662719465}"/>
                </a:ext>
              </a:extLst>
            </p:cNvPr>
            <p:cNvSpPr/>
            <p:nvPr/>
          </p:nvSpPr>
          <p:spPr>
            <a:xfrm>
              <a:off x="8123138" y="5654175"/>
              <a:ext cx="143200" cy="35650"/>
            </a:xfrm>
            <a:custGeom>
              <a:avLst/>
              <a:gdLst/>
              <a:ahLst/>
              <a:cxnLst/>
              <a:rect l="l" t="t" r="r" b="b"/>
              <a:pathLst>
                <a:path w="5728" h="1426" extrusionOk="0">
                  <a:moveTo>
                    <a:pt x="713" y="1"/>
                  </a:moveTo>
                  <a:cubicBezTo>
                    <a:pt x="328" y="1"/>
                    <a:pt x="1" y="318"/>
                    <a:pt x="1" y="713"/>
                  </a:cubicBezTo>
                  <a:cubicBezTo>
                    <a:pt x="1" y="1123"/>
                    <a:pt x="325" y="1425"/>
                    <a:pt x="708" y="1425"/>
                  </a:cubicBezTo>
                  <a:cubicBezTo>
                    <a:pt x="750" y="1425"/>
                    <a:pt x="792" y="1422"/>
                    <a:pt x="835" y="1414"/>
                  </a:cubicBezTo>
                  <a:lnTo>
                    <a:pt x="5026" y="1414"/>
                  </a:lnTo>
                  <a:cubicBezTo>
                    <a:pt x="5424" y="1414"/>
                    <a:pt x="5727" y="1092"/>
                    <a:pt x="5727" y="713"/>
                  </a:cubicBezTo>
                  <a:cubicBezTo>
                    <a:pt x="5727" y="334"/>
                    <a:pt x="5424" y="30"/>
                    <a:pt x="5026" y="11"/>
                  </a:cubicBezTo>
                  <a:lnTo>
                    <a:pt x="835" y="11"/>
                  </a:lnTo>
                  <a:cubicBezTo>
                    <a:pt x="794" y="4"/>
                    <a:pt x="753" y="1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3053;p50">
            <a:extLst>
              <a:ext uri="{FF2B5EF4-FFF2-40B4-BE49-F238E27FC236}">
                <a16:creationId xmlns:a16="http://schemas.microsoft.com/office/drawing/2014/main" id="{C7FD66E3-20FE-BA67-DB74-16CE551D3297}"/>
              </a:ext>
            </a:extLst>
          </p:cNvPr>
          <p:cNvGrpSpPr/>
          <p:nvPr/>
        </p:nvGrpSpPr>
        <p:grpSpPr>
          <a:xfrm>
            <a:off x="2311619" y="2612877"/>
            <a:ext cx="365750" cy="302447"/>
            <a:chOff x="4667413" y="5261950"/>
            <a:chExt cx="475000" cy="389200"/>
          </a:xfrm>
        </p:grpSpPr>
        <p:sp>
          <p:nvSpPr>
            <p:cNvPr id="15" name="Google Shape;3054;p50">
              <a:extLst>
                <a:ext uri="{FF2B5EF4-FFF2-40B4-BE49-F238E27FC236}">
                  <a16:creationId xmlns:a16="http://schemas.microsoft.com/office/drawing/2014/main" id="{EB02E744-2F24-32C4-35BB-3E899BF4B7FB}"/>
                </a:ext>
              </a:extLst>
            </p:cNvPr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55;p50">
              <a:extLst>
                <a:ext uri="{FF2B5EF4-FFF2-40B4-BE49-F238E27FC236}">
                  <a16:creationId xmlns:a16="http://schemas.microsoft.com/office/drawing/2014/main" id="{5517FE2F-111A-0685-48F8-0A754B893811}"/>
                </a:ext>
              </a:extLst>
            </p:cNvPr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56;p50">
              <a:extLst>
                <a:ext uri="{FF2B5EF4-FFF2-40B4-BE49-F238E27FC236}">
                  <a16:creationId xmlns:a16="http://schemas.microsoft.com/office/drawing/2014/main" id="{42358468-49EA-D234-DEB9-255F3A29A350}"/>
                </a:ext>
              </a:extLst>
            </p:cNvPr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57;p50">
              <a:extLst>
                <a:ext uri="{FF2B5EF4-FFF2-40B4-BE49-F238E27FC236}">
                  <a16:creationId xmlns:a16="http://schemas.microsoft.com/office/drawing/2014/main" id="{552BAB58-A9B2-CE3E-7C50-6576EF732774}"/>
                </a:ext>
              </a:extLst>
            </p:cNvPr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58;p50">
              <a:extLst>
                <a:ext uri="{FF2B5EF4-FFF2-40B4-BE49-F238E27FC236}">
                  <a16:creationId xmlns:a16="http://schemas.microsoft.com/office/drawing/2014/main" id="{D8292E84-1D5D-622D-E3FE-70B0E61F2AE0}"/>
                </a:ext>
              </a:extLst>
            </p:cNvPr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59;p50">
              <a:extLst>
                <a:ext uri="{FF2B5EF4-FFF2-40B4-BE49-F238E27FC236}">
                  <a16:creationId xmlns:a16="http://schemas.microsoft.com/office/drawing/2014/main" id="{82A7A20C-3773-CA3B-9D5B-80C06FE45F20}"/>
                </a:ext>
              </a:extLst>
            </p:cNvPr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60;p50">
              <a:extLst>
                <a:ext uri="{FF2B5EF4-FFF2-40B4-BE49-F238E27FC236}">
                  <a16:creationId xmlns:a16="http://schemas.microsoft.com/office/drawing/2014/main" id="{7E8A2720-1B6C-419C-F5C8-17F129E913E4}"/>
                </a:ext>
              </a:extLst>
            </p:cNvPr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61;p50">
              <a:extLst>
                <a:ext uri="{FF2B5EF4-FFF2-40B4-BE49-F238E27FC236}">
                  <a16:creationId xmlns:a16="http://schemas.microsoft.com/office/drawing/2014/main" id="{3DE9439D-ADC4-7115-D74E-807DA5FDF751}"/>
                </a:ext>
              </a:extLst>
            </p:cNvPr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62;p50">
              <a:extLst>
                <a:ext uri="{FF2B5EF4-FFF2-40B4-BE49-F238E27FC236}">
                  <a16:creationId xmlns:a16="http://schemas.microsoft.com/office/drawing/2014/main" id="{068141A8-7DDC-6C37-97EE-A80575933BE2}"/>
                </a:ext>
              </a:extLst>
            </p:cNvPr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63;p50">
              <a:extLst>
                <a:ext uri="{FF2B5EF4-FFF2-40B4-BE49-F238E27FC236}">
                  <a16:creationId xmlns:a16="http://schemas.microsoft.com/office/drawing/2014/main" id="{4AA4FC63-6C05-5CC1-014F-0EB022F65372}"/>
                </a:ext>
              </a:extLst>
            </p:cNvPr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64;p50">
              <a:extLst>
                <a:ext uri="{FF2B5EF4-FFF2-40B4-BE49-F238E27FC236}">
                  <a16:creationId xmlns:a16="http://schemas.microsoft.com/office/drawing/2014/main" id="{730B3B49-3823-A46D-8028-E32F6217EE95}"/>
                </a:ext>
              </a:extLst>
            </p:cNvPr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65;p50">
              <a:extLst>
                <a:ext uri="{FF2B5EF4-FFF2-40B4-BE49-F238E27FC236}">
                  <a16:creationId xmlns:a16="http://schemas.microsoft.com/office/drawing/2014/main" id="{591AC338-8476-FA50-D926-A1E6273F8DF7}"/>
                </a:ext>
              </a:extLst>
            </p:cNvPr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962;p50">
            <a:extLst>
              <a:ext uri="{FF2B5EF4-FFF2-40B4-BE49-F238E27FC236}">
                <a16:creationId xmlns:a16="http://schemas.microsoft.com/office/drawing/2014/main" id="{272CBA8D-1541-DAA1-5BC0-B8DC3341F5B0}"/>
              </a:ext>
            </a:extLst>
          </p:cNvPr>
          <p:cNvGrpSpPr/>
          <p:nvPr/>
        </p:nvGrpSpPr>
        <p:grpSpPr>
          <a:xfrm>
            <a:off x="2773557" y="3574373"/>
            <a:ext cx="277693" cy="365764"/>
            <a:chOff x="5334863" y="4283925"/>
            <a:chExt cx="370900" cy="489775"/>
          </a:xfrm>
        </p:grpSpPr>
        <p:sp>
          <p:nvSpPr>
            <p:cNvPr id="28" name="Google Shape;2963;p50">
              <a:extLst>
                <a:ext uri="{FF2B5EF4-FFF2-40B4-BE49-F238E27FC236}">
                  <a16:creationId xmlns:a16="http://schemas.microsoft.com/office/drawing/2014/main" id="{4348E2FD-9DEB-C7C8-F235-0849FA08D5BA}"/>
                </a:ext>
              </a:extLst>
            </p:cNvPr>
            <p:cNvSpPr/>
            <p:nvPr/>
          </p:nvSpPr>
          <p:spPr>
            <a:xfrm>
              <a:off x="5405013" y="4331875"/>
              <a:ext cx="229450" cy="394425"/>
            </a:xfrm>
            <a:custGeom>
              <a:avLst/>
              <a:gdLst/>
              <a:ahLst/>
              <a:cxnLst/>
              <a:rect l="l" t="t" r="r" b="b"/>
              <a:pathLst>
                <a:path w="9178" h="15777" extrusionOk="0">
                  <a:moveTo>
                    <a:pt x="1" y="1"/>
                  </a:moveTo>
                  <a:lnTo>
                    <a:pt x="1" y="3092"/>
                  </a:lnTo>
                  <a:cubicBezTo>
                    <a:pt x="1" y="5101"/>
                    <a:pt x="1100" y="6941"/>
                    <a:pt x="2864" y="7889"/>
                  </a:cubicBezTo>
                  <a:cubicBezTo>
                    <a:pt x="1100" y="8818"/>
                    <a:pt x="1" y="10657"/>
                    <a:pt x="1" y="12667"/>
                  </a:cubicBezTo>
                  <a:lnTo>
                    <a:pt x="1" y="15777"/>
                  </a:lnTo>
                  <a:lnTo>
                    <a:pt x="9178" y="15777"/>
                  </a:lnTo>
                  <a:lnTo>
                    <a:pt x="9178" y="12667"/>
                  </a:lnTo>
                  <a:cubicBezTo>
                    <a:pt x="9178" y="10657"/>
                    <a:pt x="8078" y="8818"/>
                    <a:pt x="6315" y="7870"/>
                  </a:cubicBezTo>
                  <a:cubicBezTo>
                    <a:pt x="8078" y="6941"/>
                    <a:pt x="9178" y="5101"/>
                    <a:pt x="9178" y="3092"/>
                  </a:cubicBezTo>
                  <a:lnTo>
                    <a:pt x="9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64;p50">
              <a:extLst>
                <a:ext uri="{FF2B5EF4-FFF2-40B4-BE49-F238E27FC236}">
                  <a16:creationId xmlns:a16="http://schemas.microsoft.com/office/drawing/2014/main" id="{7D857919-D05C-BAA5-D5A9-1CBA84ABFE47}"/>
                </a:ext>
              </a:extLst>
            </p:cNvPr>
            <p:cNvSpPr/>
            <p:nvPr/>
          </p:nvSpPr>
          <p:spPr>
            <a:xfrm>
              <a:off x="5366613" y="4293475"/>
              <a:ext cx="306250" cy="38425"/>
            </a:xfrm>
            <a:custGeom>
              <a:avLst/>
              <a:gdLst/>
              <a:ahLst/>
              <a:cxnLst/>
              <a:rect l="l" t="t" r="r" b="b"/>
              <a:pathLst>
                <a:path w="12250" h="1537" extrusionOk="0">
                  <a:moveTo>
                    <a:pt x="1" y="1"/>
                  </a:moveTo>
                  <a:lnTo>
                    <a:pt x="1" y="759"/>
                  </a:lnTo>
                  <a:cubicBezTo>
                    <a:pt x="1" y="1177"/>
                    <a:pt x="342" y="1537"/>
                    <a:pt x="759" y="1537"/>
                  </a:cubicBezTo>
                  <a:lnTo>
                    <a:pt x="11491" y="1537"/>
                  </a:lnTo>
                  <a:cubicBezTo>
                    <a:pt x="11909" y="1537"/>
                    <a:pt x="12250" y="1177"/>
                    <a:pt x="12250" y="759"/>
                  </a:cubicBezTo>
                  <a:lnTo>
                    <a:pt x="122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65;p50">
              <a:extLst>
                <a:ext uri="{FF2B5EF4-FFF2-40B4-BE49-F238E27FC236}">
                  <a16:creationId xmlns:a16="http://schemas.microsoft.com/office/drawing/2014/main" id="{31FF8E4E-6F5B-E5E2-2A7E-FAF36D585600}"/>
                </a:ext>
              </a:extLst>
            </p:cNvPr>
            <p:cNvSpPr/>
            <p:nvPr/>
          </p:nvSpPr>
          <p:spPr>
            <a:xfrm>
              <a:off x="5366638" y="4726275"/>
              <a:ext cx="306700" cy="37950"/>
            </a:xfrm>
            <a:custGeom>
              <a:avLst/>
              <a:gdLst/>
              <a:ahLst/>
              <a:cxnLst/>
              <a:rect l="l" t="t" r="r" b="b"/>
              <a:pathLst>
                <a:path w="12268" h="1518" extrusionOk="0">
                  <a:moveTo>
                    <a:pt x="746" y="0"/>
                  </a:moveTo>
                  <a:cubicBezTo>
                    <a:pt x="342" y="0"/>
                    <a:pt x="0" y="353"/>
                    <a:pt x="19" y="759"/>
                  </a:cubicBezTo>
                  <a:lnTo>
                    <a:pt x="19" y="1518"/>
                  </a:lnTo>
                  <a:lnTo>
                    <a:pt x="12249" y="1518"/>
                  </a:lnTo>
                  <a:lnTo>
                    <a:pt x="12249" y="759"/>
                  </a:lnTo>
                  <a:lnTo>
                    <a:pt x="12268" y="759"/>
                  </a:lnTo>
                  <a:cubicBezTo>
                    <a:pt x="12268" y="353"/>
                    <a:pt x="11944" y="0"/>
                    <a:pt x="11523" y="0"/>
                  </a:cubicBezTo>
                  <a:cubicBezTo>
                    <a:pt x="11512" y="0"/>
                    <a:pt x="11501" y="0"/>
                    <a:pt x="11490" y="1"/>
                  </a:cubicBezTo>
                  <a:lnTo>
                    <a:pt x="777" y="1"/>
                  </a:lnTo>
                  <a:cubicBezTo>
                    <a:pt x="767" y="0"/>
                    <a:pt x="756" y="0"/>
                    <a:pt x="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66;p50">
              <a:extLst>
                <a:ext uri="{FF2B5EF4-FFF2-40B4-BE49-F238E27FC236}">
                  <a16:creationId xmlns:a16="http://schemas.microsoft.com/office/drawing/2014/main" id="{D5200138-383F-C497-F887-989830DEF35F}"/>
                </a:ext>
              </a:extLst>
            </p:cNvPr>
            <p:cNvSpPr/>
            <p:nvPr/>
          </p:nvSpPr>
          <p:spPr>
            <a:xfrm>
              <a:off x="5443413" y="4650900"/>
              <a:ext cx="153150" cy="75400"/>
            </a:xfrm>
            <a:custGeom>
              <a:avLst/>
              <a:gdLst/>
              <a:ahLst/>
              <a:cxnLst/>
              <a:rect l="l" t="t" r="r" b="b"/>
              <a:pathLst>
                <a:path w="6126" h="3016" extrusionOk="0">
                  <a:moveTo>
                    <a:pt x="3053" y="1"/>
                  </a:moveTo>
                  <a:lnTo>
                    <a:pt x="2048" y="532"/>
                  </a:lnTo>
                  <a:cubicBezTo>
                    <a:pt x="778" y="1214"/>
                    <a:pt x="1" y="1556"/>
                    <a:pt x="1" y="3016"/>
                  </a:cubicBezTo>
                  <a:lnTo>
                    <a:pt x="6125" y="3016"/>
                  </a:lnTo>
                  <a:cubicBezTo>
                    <a:pt x="6125" y="1556"/>
                    <a:pt x="5329" y="1214"/>
                    <a:pt x="4058" y="532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67;p50">
              <a:extLst>
                <a:ext uri="{FF2B5EF4-FFF2-40B4-BE49-F238E27FC236}">
                  <a16:creationId xmlns:a16="http://schemas.microsoft.com/office/drawing/2014/main" id="{3285D2BC-3A9B-B337-0CAD-F73A44BFD48A}"/>
                </a:ext>
              </a:extLst>
            </p:cNvPr>
            <p:cNvSpPr/>
            <p:nvPr/>
          </p:nvSpPr>
          <p:spPr>
            <a:xfrm>
              <a:off x="5443413" y="4401275"/>
              <a:ext cx="152675" cy="106975"/>
            </a:xfrm>
            <a:custGeom>
              <a:avLst/>
              <a:gdLst/>
              <a:ahLst/>
              <a:cxnLst/>
              <a:rect l="l" t="t" r="r" b="b"/>
              <a:pathLst>
                <a:path w="6107" h="4279" extrusionOk="0">
                  <a:moveTo>
                    <a:pt x="4304" y="0"/>
                  </a:moveTo>
                  <a:cubicBezTo>
                    <a:pt x="3840" y="0"/>
                    <a:pt x="3393" y="184"/>
                    <a:pt x="3053" y="524"/>
                  </a:cubicBezTo>
                  <a:cubicBezTo>
                    <a:pt x="2714" y="849"/>
                    <a:pt x="2269" y="1029"/>
                    <a:pt x="1814" y="1029"/>
                  </a:cubicBezTo>
                  <a:cubicBezTo>
                    <a:pt x="1632" y="1029"/>
                    <a:pt x="1449" y="1001"/>
                    <a:pt x="1271" y="941"/>
                  </a:cubicBezTo>
                  <a:lnTo>
                    <a:pt x="1" y="524"/>
                  </a:lnTo>
                  <a:lnTo>
                    <a:pt x="1" y="524"/>
                  </a:lnTo>
                  <a:cubicBezTo>
                    <a:pt x="57" y="1870"/>
                    <a:pt x="835" y="3103"/>
                    <a:pt x="2048" y="3748"/>
                  </a:cubicBezTo>
                  <a:lnTo>
                    <a:pt x="3053" y="4278"/>
                  </a:lnTo>
                  <a:lnTo>
                    <a:pt x="4058" y="3748"/>
                  </a:lnTo>
                  <a:cubicBezTo>
                    <a:pt x="5253" y="3103"/>
                    <a:pt x="6049" y="1870"/>
                    <a:pt x="6106" y="505"/>
                  </a:cubicBezTo>
                  <a:lnTo>
                    <a:pt x="4855" y="88"/>
                  </a:lnTo>
                  <a:cubicBezTo>
                    <a:pt x="4672" y="29"/>
                    <a:pt x="4487" y="0"/>
                    <a:pt x="4304" y="0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68;p50">
              <a:extLst>
                <a:ext uri="{FF2B5EF4-FFF2-40B4-BE49-F238E27FC236}">
                  <a16:creationId xmlns:a16="http://schemas.microsoft.com/office/drawing/2014/main" id="{E07F6353-2AF0-AF77-3333-1AE88FBB72A2}"/>
                </a:ext>
              </a:extLst>
            </p:cNvPr>
            <p:cNvSpPr/>
            <p:nvPr/>
          </p:nvSpPr>
          <p:spPr>
            <a:xfrm>
              <a:off x="5506938" y="4601600"/>
              <a:ext cx="22300" cy="19225"/>
            </a:xfrm>
            <a:custGeom>
              <a:avLst/>
              <a:gdLst/>
              <a:ahLst/>
              <a:cxnLst/>
              <a:rect l="l" t="t" r="r" b="b"/>
              <a:pathLst>
                <a:path w="892" h="769" extrusionOk="0">
                  <a:moveTo>
                    <a:pt x="512" y="1"/>
                  </a:moveTo>
                  <a:cubicBezTo>
                    <a:pt x="171" y="1"/>
                    <a:pt x="0" y="418"/>
                    <a:pt x="247" y="665"/>
                  </a:cubicBezTo>
                  <a:cubicBezTo>
                    <a:pt x="324" y="736"/>
                    <a:pt x="417" y="768"/>
                    <a:pt x="507" y="768"/>
                  </a:cubicBezTo>
                  <a:cubicBezTo>
                    <a:pt x="704" y="768"/>
                    <a:pt x="892" y="614"/>
                    <a:pt x="892" y="380"/>
                  </a:cubicBezTo>
                  <a:cubicBezTo>
                    <a:pt x="892" y="172"/>
                    <a:pt x="721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69;p50">
              <a:extLst>
                <a:ext uri="{FF2B5EF4-FFF2-40B4-BE49-F238E27FC236}">
                  <a16:creationId xmlns:a16="http://schemas.microsoft.com/office/drawing/2014/main" id="{5379941A-19D8-BDD7-C8D5-84133B6C65E7}"/>
                </a:ext>
              </a:extLst>
            </p:cNvPr>
            <p:cNvSpPr/>
            <p:nvPr/>
          </p:nvSpPr>
          <p:spPr>
            <a:xfrm>
              <a:off x="5334863" y="4283925"/>
              <a:ext cx="370900" cy="489775"/>
            </a:xfrm>
            <a:custGeom>
              <a:avLst/>
              <a:gdLst/>
              <a:ahLst/>
              <a:cxnLst/>
              <a:rect l="l" t="t" r="r" b="b"/>
              <a:pathLst>
                <a:path w="14836" h="19591" extrusionOk="0">
                  <a:moveTo>
                    <a:pt x="13141" y="762"/>
                  </a:moveTo>
                  <a:lnTo>
                    <a:pt x="13141" y="1141"/>
                  </a:lnTo>
                  <a:cubicBezTo>
                    <a:pt x="13122" y="1350"/>
                    <a:pt x="12951" y="1521"/>
                    <a:pt x="12742" y="1521"/>
                  </a:cubicBezTo>
                  <a:lnTo>
                    <a:pt x="2029" y="1521"/>
                  </a:lnTo>
                  <a:cubicBezTo>
                    <a:pt x="1821" y="1521"/>
                    <a:pt x="1650" y="1350"/>
                    <a:pt x="1650" y="1141"/>
                  </a:cubicBezTo>
                  <a:lnTo>
                    <a:pt x="1650" y="762"/>
                  </a:lnTo>
                  <a:close/>
                  <a:moveTo>
                    <a:pt x="7395" y="15097"/>
                  </a:moveTo>
                  <a:lnTo>
                    <a:pt x="8381" y="15628"/>
                  </a:lnTo>
                  <a:cubicBezTo>
                    <a:pt x="9405" y="16178"/>
                    <a:pt x="9936" y="16462"/>
                    <a:pt x="10050" y="17297"/>
                  </a:cubicBezTo>
                  <a:lnTo>
                    <a:pt x="4741" y="17297"/>
                  </a:lnTo>
                  <a:cubicBezTo>
                    <a:pt x="4854" y="16462"/>
                    <a:pt x="5385" y="16178"/>
                    <a:pt x="6428" y="15628"/>
                  </a:cubicBezTo>
                  <a:lnTo>
                    <a:pt x="7395" y="15097"/>
                  </a:lnTo>
                  <a:close/>
                  <a:moveTo>
                    <a:pt x="11605" y="2298"/>
                  </a:moveTo>
                  <a:lnTo>
                    <a:pt x="11605" y="5010"/>
                  </a:lnTo>
                  <a:cubicBezTo>
                    <a:pt x="11605" y="6868"/>
                    <a:pt x="10581" y="8574"/>
                    <a:pt x="8931" y="9465"/>
                  </a:cubicBezTo>
                  <a:cubicBezTo>
                    <a:pt x="8666" y="9598"/>
                    <a:pt x="8666" y="9996"/>
                    <a:pt x="8931" y="10129"/>
                  </a:cubicBezTo>
                  <a:cubicBezTo>
                    <a:pt x="10581" y="11001"/>
                    <a:pt x="11605" y="12727"/>
                    <a:pt x="11605" y="14585"/>
                  </a:cubicBezTo>
                  <a:lnTo>
                    <a:pt x="11605" y="17297"/>
                  </a:lnTo>
                  <a:lnTo>
                    <a:pt x="10808" y="17297"/>
                  </a:lnTo>
                  <a:cubicBezTo>
                    <a:pt x="10676" y="15988"/>
                    <a:pt x="9803" y="15514"/>
                    <a:pt x="8723" y="14945"/>
                  </a:cubicBezTo>
                  <a:lnTo>
                    <a:pt x="7566" y="14339"/>
                  </a:lnTo>
                  <a:cubicBezTo>
                    <a:pt x="7509" y="14301"/>
                    <a:pt x="7447" y="14282"/>
                    <a:pt x="7386" y="14282"/>
                  </a:cubicBezTo>
                  <a:cubicBezTo>
                    <a:pt x="7324" y="14282"/>
                    <a:pt x="7263" y="14301"/>
                    <a:pt x="7206" y="14339"/>
                  </a:cubicBezTo>
                  <a:lnTo>
                    <a:pt x="6049" y="14945"/>
                  </a:lnTo>
                  <a:cubicBezTo>
                    <a:pt x="4968" y="15514"/>
                    <a:pt x="4096" y="15988"/>
                    <a:pt x="3963" y="17297"/>
                  </a:cubicBezTo>
                  <a:lnTo>
                    <a:pt x="3186" y="17297"/>
                  </a:lnTo>
                  <a:lnTo>
                    <a:pt x="3186" y="14585"/>
                  </a:lnTo>
                  <a:cubicBezTo>
                    <a:pt x="3186" y="12727"/>
                    <a:pt x="4210" y="11020"/>
                    <a:pt x="5840" y="10129"/>
                  </a:cubicBezTo>
                  <a:lnTo>
                    <a:pt x="5859" y="10129"/>
                  </a:lnTo>
                  <a:cubicBezTo>
                    <a:pt x="6125" y="9977"/>
                    <a:pt x="6125" y="9598"/>
                    <a:pt x="5859" y="9446"/>
                  </a:cubicBezTo>
                  <a:cubicBezTo>
                    <a:pt x="4210" y="8574"/>
                    <a:pt x="3186" y="6868"/>
                    <a:pt x="3186" y="5010"/>
                  </a:cubicBezTo>
                  <a:lnTo>
                    <a:pt x="3186" y="2298"/>
                  </a:lnTo>
                  <a:close/>
                  <a:moveTo>
                    <a:pt x="12761" y="18074"/>
                  </a:moveTo>
                  <a:cubicBezTo>
                    <a:pt x="12970" y="18074"/>
                    <a:pt x="13141" y="18245"/>
                    <a:pt x="13141" y="18453"/>
                  </a:cubicBezTo>
                  <a:lnTo>
                    <a:pt x="13141" y="18832"/>
                  </a:lnTo>
                  <a:lnTo>
                    <a:pt x="1650" y="18832"/>
                  </a:lnTo>
                  <a:lnTo>
                    <a:pt x="1650" y="18453"/>
                  </a:lnTo>
                  <a:cubicBezTo>
                    <a:pt x="1650" y="18245"/>
                    <a:pt x="1821" y="18074"/>
                    <a:pt x="2029" y="18074"/>
                  </a:cubicBezTo>
                  <a:close/>
                  <a:moveTo>
                    <a:pt x="14332" y="1"/>
                  </a:moveTo>
                  <a:cubicBezTo>
                    <a:pt x="14314" y="1"/>
                    <a:pt x="14297" y="2"/>
                    <a:pt x="14278" y="4"/>
                  </a:cubicBezTo>
                  <a:lnTo>
                    <a:pt x="512" y="4"/>
                  </a:lnTo>
                  <a:cubicBezTo>
                    <a:pt x="38" y="23"/>
                    <a:pt x="38" y="724"/>
                    <a:pt x="512" y="762"/>
                  </a:cubicBezTo>
                  <a:lnTo>
                    <a:pt x="892" y="762"/>
                  </a:lnTo>
                  <a:lnTo>
                    <a:pt x="892" y="1141"/>
                  </a:lnTo>
                  <a:cubicBezTo>
                    <a:pt x="892" y="1786"/>
                    <a:pt x="1403" y="2298"/>
                    <a:pt x="2029" y="2298"/>
                  </a:cubicBezTo>
                  <a:lnTo>
                    <a:pt x="2427" y="2298"/>
                  </a:lnTo>
                  <a:lnTo>
                    <a:pt x="2427" y="5010"/>
                  </a:lnTo>
                  <a:cubicBezTo>
                    <a:pt x="2408" y="6925"/>
                    <a:pt x="3357" y="8707"/>
                    <a:pt x="4930" y="9807"/>
                  </a:cubicBezTo>
                  <a:cubicBezTo>
                    <a:pt x="3357" y="10888"/>
                    <a:pt x="2427" y="12670"/>
                    <a:pt x="2427" y="14585"/>
                  </a:cubicBezTo>
                  <a:lnTo>
                    <a:pt x="2427" y="17297"/>
                  </a:lnTo>
                  <a:lnTo>
                    <a:pt x="2029" y="17297"/>
                  </a:lnTo>
                  <a:cubicBezTo>
                    <a:pt x="1403" y="17297"/>
                    <a:pt x="892" y="17808"/>
                    <a:pt x="892" y="18453"/>
                  </a:cubicBezTo>
                  <a:lnTo>
                    <a:pt x="892" y="18832"/>
                  </a:lnTo>
                  <a:lnTo>
                    <a:pt x="493" y="18832"/>
                  </a:lnTo>
                  <a:cubicBezTo>
                    <a:pt x="0" y="18832"/>
                    <a:pt x="0" y="19591"/>
                    <a:pt x="493" y="19591"/>
                  </a:cubicBezTo>
                  <a:lnTo>
                    <a:pt x="14278" y="19591"/>
                  </a:lnTo>
                  <a:cubicBezTo>
                    <a:pt x="14790" y="19591"/>
                    <a:pt x="14790" y="18832"/>
                    <a:pt x="14278" y="18832"/>
                  </a:cubicBezTo>
                  <a:lnTo>
                    <a:pt x="13899" y="18832"/>
                  </a:lnTo>
                  <a:lnTo>
                    <a:pt x="13899" y="18453"/>
                  </a:lnTo>
                  <a:cubicBezTo>
                    <a:pt x="13899" y="17808"/>
                    <a:pt x="13387" y="17297"/>
                    <a:pt x="12761" y="17297"/>
                  </a:cubicBezTo>
                  <a:lnTo>
                    <a:pt x="12382" y="17297"/>
                  </a:lnTo>
                  <a:lnTo>
                    <a:pt x="12382" y="14585"/>
                  </a:lnTo>
                  <a:cubicBezTo>
                    <a:pt x="12382" y="12670"/>
                    <a:pt x="11434" y="10888"/>
                    <a:pt x="9860" y="9788"/>
                  </a:cubicBezTo>
                  <a:cubicBezTo>
                    <a:pt x="11434" y="8707"/>
                    <a:pt x="12382" y="6925"/>
                    <a:pt x="12382" y="5010"/>
                  </a:cubicBezTo>
                  <a:lnTo>
                    <a:pt x="12382" y="2298"/>
                  </a:lnTo>
                  <a:lnTo>
                    <a:pt x="12761" y="2298"/>
                  </a:lnTo>
                  <a:cubicBezTo>
                    <a:pt x="13387" y="2298"/>
                    <a:pt x="13899" y="1786"/>
                    <a:pt x="13899" y="1141"/>
                  </a:cubicBezTo>
                  <a:lnTo>
                    <a:pt x="13899" y="762"/>
                  </a:lnTo>
                  <a:lnTo>
                    <a:pt x="14278" y="762"/>
                  </a:lnTo>
                  <a:cubicBezTo>
                    <a:pt x="14291" y="763"/>
                    <a:pt x="14303" y="763"/>
                    <a:pt x="14315" y="763"/>
                  </a:cubicBezTo>
                  <a:cubicBezTo>
                    <a:pt x="14829" y="763"/>
                    <a:pt x="14835" y="1"/>
                    <a:pt x="14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70;p50">
              <a:extLst>
                <a:ext uri="{FF2B5EF4-FFF2-40B4-BE49-F238E27FC236}">
                  <a16:creationId xmlns:a16="http://schemas.microsoft.com/office/drawing/2014/main" id="{4C905ACF-A02A-2F5F-8B18-8117D12F75DF}"/>
                </a:ext>
              </a:extLst>
            </p:cNvPr>
            <p:cNvSpPr/>
            <p:nvPr/>
          </p:nvSpPr>
          <p:spPr>
            <a:xfrm>
              <a:off x="5433463" y="4391800"/>
              <a:ext cx="172575" cy="191225"/>
            </a:xfrm>
            <a:custGeom>
              <a:avLst/>
              <a:gdLst/>
              <a:ahLst/>
              <a:cxnLst/>
              <a:rect l="l" t="t" r="r" b="b"/>
              <a:pathLst>
                <a:path w="6903" h="7649" extrusionOk="0">
                  <a:moveTo>
                    <a:pt x="4684" y="770"/>
                  </a:moveTo>
                  <a:cubicBezTo>
                    <a:pt x="4836" y="770"/>
                    <a:pt x="4987" y="789"/>
                    <a:pt x="5120" y="827"/>
                  </a:cubicBezTo>
                  <a:lnTo>
                    <a:pt x="6106" y="1150"/>
                  </a:lnTo>
                  <a:cubicBezTo>
                    <a:pt x="5973" y="2287"/>
                    <a:pt x="5272" y="3273"/>
                    <a:pt x="4286" y="3785"/>
                  </a:cubicBezTo>
                  <a:lnTo>
                    <a:pt x="3451" y="4240"/>
                  </a:lnTo>
                  <a:lnTo>
                    <a:pt x="2636" y="3785"/>
                  </a:lnTo>
                  <a:cubicBezTo>
                    <a:pt x="1726" y="3311"/>
                    <a:pt x="1062" y="2458"/>
                    <a:pt x="854" y="1453"/>
                  </a:cubicBezTo>
                  <a:lnTo>
                    <a:pt x="854" y="1453"/>
                  </a:lnTo>
                  <a:lnTo>
                    <a:pt x="1536" y="1681"/>
                  </a:lnTo>
                  <a:cubicBezTo>
                    <a:pt x="1760" y="1752"/>
                    <a:pt x="1989" y="1786"/>
                    <a:pt x="2214" y="1786"/>
                  </a:cubicBezTo>
                  <a:cubicBezTo>
                    <a:pt x="2772" y="1786"/>
                    <a:pt x="3312" y="1574"/>
                    <a:pt x="3717" y="1169"/>
                  </a:cubicBezTo>
                  <a:cubicBezTo>
                    <a:pt x="3982" y="903"/>
                    <a:pt x="4324" y="770"/>
                    <a:pt x="4684" y="770"/>
                  </a:cubicBezTo>
                  <a:close/>
                  <a:moveTo>
                    <a:pt x="4697" y="1"/>
                  </a:moveTo>
                  <a:cubicBezTo>
                    <a:pt x="4140" y="1"/>
                    <a:pt x="3591" y="214"/>
                    <a:pt x="3186" y="619"/>
                  </a:cubicBezTo>
                  <a:cubicBezTo>
                    <a:pt x="2915" y="890"/>
                    <a:pt x="2567" y="1025"/>
                    <a:pt x="2210" y="1025"/>
                  </a:cubicBezTo>
                  <a:cubicBezTo>
                    <a:pt x="2068" y="1025"/>
                    <a:pt x="1924" y="1003"/>
                    <a:pt x="1783" y="960"/>
                  </a:cubicBezTo>
                  <a:lnTo>
                    <a:pt x="512" y="524"/>
                  </a:lnTo>
                  <a:cubicBezTo>
                    <a:pt x="474" y="511"/>
                    <a:pt x="434" y="505"/>
                    <a:pt x="394" y="505"/>
                  </a:cubicBezTo>
                  <a:cubicBezTo>
                    <a:pt x="314" y="505"/>
                    <a:pt x="234" y="530"/>
                    <a:pt x="171" y="581"/>
                  </a:cubicBezTo>
                  <a:cubicBezTo>
                    <a:pt x="57" y="657"/>
                    <a:pt x="0" y="789"/>
                    <a:pt x="19" y="922"/>
                  </a:cubicBezTo>
                  <a:cubicBezTo>
                    <a:pt x="76" y="2420"/>
                    <a:pt x="948" y="3766"/>
                    <a:pt x="2276" y="4468"/>
                  </a:cubicBezTo>
                  <a:lnTo>
                    <a:pt x="3072" y="4904"/>
                  </a:lnTo>
                  <a:lnTo>
                    <a:pt x="3072" y="7236"/>
                  </a:lnTo>
                  <a:cubicBezTo>
                    <a:pt x="3053" y="7511"/>
                    <a:pt x="3257" y="7649"/>
                    <a:pt x="3458" y="7649"/>
                  </a:cubicBezTo>
                  <a:cubicBezTo>
                    <a:pt x="3660" y="7649"/>
                    <a:pt x="3859" y="7511"/>
                    <a:pt x="3831" y="7236"/>
                  </a:cubicBezTo>
                  <a:lnTo>
                    <a:pt x="3831" y="4904"/>
                  </a:lnTo>
                  <a:lnTo>
                    <a:pt x="4627" y="4468"/>
                  </a:lnTo>
                  <a:cubicBezTo>
                    <a:pt x="5954" y="3766"/>
                    <a:pt x="6826" y="2420"/>
                    <a:pt x="6902" y="922"/>
                  </a:cubicBezTo>
                  <a:cubicBezTo>
                    <a:pt x="6902" y="732"/>
                    <a:pt x="6789" y="581"/>
                    <a:pt x="6637" y="524"/>
                  </a:cubicBezTo>
                  <a:lnTo>
                    <a:pt x="5366" y="107"/>
                  </a:lnTo>
                  <a:cubicBezTo>
                    <a:pt x="5148" y="36"/>
                    <a:pt x="4922" y="1"/>
                    <a:pt x="4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295642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1080</Words>
  <Application>Microsoft Office PowerPoint</Application>
  <PresentationFormat>Apresentação no Ecrã (16:9)</PresentationFormat>
  <Paragraphs>247</Paragraphs>
  <Slides>20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Consolas</vt:lpstr>
      <vt:lpstr>Fira Code</vt:lpstr>
      <vt:lpstr>Arial</vt:lpstr>
      <vt:lpstr>Roboto Mono</vt:lpstr>
      <vt:lpstr>Programming Language Workshop for Beginners by Slidesgo</vt:lpstr>
      <vt:lpstr>‘Go’ {</vt:lpstr>
      <vt:lpstr>History Of ‘Go’;</vt:lpstr>
      <vt:lpstr>Key Features of ‘Go’{</vt:lpstr>
      <vt:lpstr>Paradigms of ‘Go’ {</vt:lpstr>
      <vt:lpstr>01</vt:lpstr>
      <vt:lpstr>01</vt:lpstr>
      <vt:lpstr>Concurrency in ‘Go’ {</vt:lpstr>
      <vt:lpstr>Go {</vt:lpstr>
      <vt:lpstr>Disadvantages of ‘Go’{</vt:lpstr>
      <vt:lpstr>Syntax { Semantics; </vt:lpstr>
      <vt:lpstr>Syntax/Semantics of ‘Go’{</vt:lpstr>
      <vt:lpstr>Syntax/Semantics of ‘Go’{</vt:lpstr>
      <vt:lpstr>Syntax/Semantics of ‘Go’{</vt:lpstr>
      <vt:lpstr>Syntax/Semantics of ‘Go’{</vt:lpstr>
      <vt:lpstr>Cool { Features; </vt:lpstr>
      <vt:lpstr>Cool Features {</vt:lpstr>
      <vt:lpstr>Cool Features {</vt:lpstr>
      <vt:lpstr>Cool Features {</vt:lpstr>
      <vt:lpstr>Cool Features {</vt:lpstr>
      <vt:lpstr>Exercises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‘Go’ {</dc:title>
  <cp:lastModifiedBy>Rodrigo Aguiar</cp:lastModifiedBy>
  <cp:revision>33</cp:revision>
  <dcterms:modified xsi:type="dcterms:W3CDTF">2023-12-05T16:12:34Z</dcterms:modified>
</cp:coreProperties>
</file>