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6/3/2017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6/3/2017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6/3/2017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6/3/2017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6/3/2017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6/3/2017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6/3/2017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Analysing and Forecasting Future Order Statistics</a:t>
            </a:r>
            <a:endParaRPr lang="en-GB" dirty="0"/>
          </a:p>
        </p:txBody>
      </p:sp>
      <p:sp>
        <p:nvSpPr>
          <p:cNvPr id="3" name="Subtitle 2"/>
          <p:cNvSpPr>
            <a:spLocks noGrp="1"/>
          </p:cNvSpPr>
          <p:nvPr>
            <p:ph type="subTitle" idx="1"/>
          </p:nvPr>
        </p:nvSpPr>
        <p:spPr/>
        <p:txBody>
          <a:bodyPr/>
          <a:lstStyle/>
          <a:p>
            <a:r>
              <a:rPr lang="en-GB" dirty="0" smtClean="0"/>
              <a:t>Luke Calleja – IT-SWD6.2A – Business Intelligence and Reporting</a:t>
            </a:r>
            <a:endParaRPr lang="en-GB" dirty="0"/>
          </a:p>
        </p:txBody>
      </p:sp>
    </p:spTree>
    <p:extLst>
      <p:ext uri="{BB962C8B-B14F-4D97-AF65-F5344CB8AC3E}">
        <p14:creationId xmlns:p14="http://schemas.microsoft.com/office/powerpoint/2010/main" val="320711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Findings &amp; Results</a:t>
            </a:r>
            <a:endParaRPr lang="en-GB" dirty="0"/>
          </a:p>
        </p:txBody>
      </p:sp>
      <p:sp>
        <p:nvSpPr>
          <p:cNvPr id="9" name="Content Placeholder 8"/>
          <p:cNvSpPr>
            <a:spLocks noGrp="1"/>
          </p:cNvSpPr>
          <p:nvPr>
            <p:ph idx="1"/>
          </p:nvPr>
        </p:nvSpPr>
        <p:spPr/>
        <p:txBody>
          <a:bodyPr/>
          <a:lstStyle/>
          <a:p>
            <a:r>
              <a:rPr lang="en-GB" dirty="0" smtClean="0"/>
              <a:t>The data consisted of a number of orders and clients spread over 12 regions</a:t>
            </a:r>
          </a:p>
          <a:p>
            <a:r>
              <a:rPr lang="en-GB" dirty="0" smtClean="0"/>
              <a:t>There was no order data in neither 1997 nor 1998 for regions Mexico and Sinaloa</a:t>
            </a:r>
          </a:p>
          <a:p>
            <a:r>
              <a:rPr lang="en-GB" dirty="0" smtClean="0"/>
              <a:t>There was also no order for all of the regions except CA, OR and WA in 1997</a:t>
            </a:r>
          </a:p>
          <a:p>
            <a:r>
              <a:rPr lang="en-GB" dirty="0" smtClean="0"/>
              <a:t>This made forecasting slightly less accurate for the other regions</a:t>
            </a:r>
            <a:endParaRPr lang="en-GB" dirty="0"/>
          </a:p>
        </p:txBody>
      </p:sp>
    </p:spTree>
    <p:extLst>
      <p:ext uri="{BB962C8B-B14F-4D97-AF65-F5344CB8AC3E}">
        <p14:creationId xmlns:p14="http://schemas.microsoft.com/office/powerpoint/2010/main" val="5219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of Results</a:t>
            </a:r>
            <a:endParaRPr lang="en-GB" dirty="0"/>
          </a:p>
        </p:txBody>
      </p:sp>
      <p:sp>
        <p:nvSpPr>
          <p:cNvPr id="4" name="Content Placeholder 3"/>
          <p:cNvSpPr>
            <a:spLocks noGrp="1"/>
          </p:cNvSpPr>
          <p:nvPr>
            <p:ph sz="half" idx="1"/>
          </p:nvPr>
        </p:nvSpPr>
        <p:spPr/>
        <p:txBody>
          <a:bodyPr/>
          <a:lstStyle/>
          <a:p>
            <a:r>
              <a:rPr lang="en-GB" dirty="0" smtClean="0"/>
              <a:t>The results were recorded in a table</a:t>
            </a:r>
          </a:p>
          <a:p>
            <a:r>
              <a:rPr lang="en-GB" dirty="0" smtClean="0"/>
              <a:t>1997 saw a lot of regions which did not have any orders recorded</a:t>
            </a:r>
          </a:p>
          <a:p>
            <a:r>
              <a:rPr lang="en-GB" dirty="0" smtClean="0"/>
              <a:t>Of those which did, WA performed the best, with 1997 being a very successful year for that region</a:t>
            </a:r>
          </a:p>
          <a:p>
            <a:r>
              <a:rPr lang="en-GB" dirty="0" smtClean="0"/>
              <a:t>A number of regions seem to be on the decline, with all of them recording drops in orders in the last quarter of 1998</a:t>
            </a:r>
            <a:endParaRPr lang="en-GB"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99253"/>
            <a:ext cx="5334000" cy="2413657"/>
          </a:xfrm>
        </p:spPr>
      </p:pic>
    </p:spTree>
    <p:extLst>
      <p:ext uri="{BB962C8B-B14F-4D97-AF65-F5344CB8AC3E}">
        <p14:creationId xmlns:p14="http://schemas.microsoft.com/office/powerpoint/2010/main" val="406738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of Results</a:t>
            </a:r>
            <a:endParaRPr lang="en-GB" dirty="0"/>
          </a:p>
        </p:txBody>
      </p:sp>
      <p:sp>
        <p:nvSpPr>
          <p:cNvPr id="3" name="Content Placeholder 2"/>
          <p:cNvSpPr>
            <a:spLocks noGrp="1"/>
          </p:cNvSpPr>
          <p:nvPr>
            <p:ph sz="half" idx="1"/>
          </p:nvPr>
        </p:nvSpPr>
        <p:spPr/>
        <p:txBody>
          <a:bodyPr/>
          <a:lstStyle/>
          <a:p>
            <a:r>
              <a:rPr lang="en-GB" dirty="0" smtClean="0"/>
              <a:t>The graph shows the current number of orders (solid line) with the forecast for the next year (dotted line)</a:t>
            </a:r>
          </a:p>
          <a:p>
            <a:r>
              <a:rPr lang="en-GB" dirty="0" smtClean="0"/>
              <a:t>WA, the most successful region, seems to be going on the decline</a:t>
            </a:r>
          </a:p>
          <a:p>
            <a:r>
              <a:rPr lang="en-GB" dirty="0" smtClean="0"/>
              <a:t>BC seems to be going on a small rise, even if the number of orders fell during the last quarter</a:t>
            </a:r>
            <a:endParaRPr lang="en-GB"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197431"/>
            <a:ext cx="5334000" cy="2017300"/>
          </a:xfrm>
        </p:spPr>
      </p:pic>
    </p:spTree>
    <p:extLst>
      <p:ext uri="{BB962C8B-B14F-4D97-AF65-F5344CB8AC3E}">
        <p14:creationId xmlns:p14="http://schemas.microsoft.com/office/powerpoint/2010/main" val="139316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Analysis Of Results</a:t>
            </a:r>
            <a:endParaRPr lang="en-GB" dirty="0"/>
          </a:p>
        </p:txBody>
      </p:sp>
      <p:sp>
        <p:nvSpPr>
          <p:cNvPr id="6" name="Content Placeholder 5"/>
          <p:cNvSpPr>
            <a:spLocks noGrp="1"/>
          </p:cNvSpPr>
          <p:nvPr>
            <p:ph idx="1"/>
          </p:nvPr>
        </p:nvSpPr>
        <p:spPr/>
        <p:txBody>
          <a:bodyPr/>
          <a:lstStyle/>
          <a:p>
            <a:r>
              <a:rPr lang="en-GB" dirty="0" smtClean="0"/>
              <a:t>A particular trend which was noticed across all the regions is that the number of orders dropped significantly during the final quarter of 1998</a:t>
            </a:r>
          </a:p>
          <a:p>
            <a:r>
              <a:rPr lang="en-GB" dirty="0" smtClean="0"/>
              <a:t>This could be due to a number of reasons, such as it being the holiday season and people may not want to spend too much during this period</a:t>
            </a:r>
          </a:p>
          <a:p>
            <a:r>
              <a:rPr lang="en-GB" dirty="0" smtClean="0"/>
              <a:t>There was a little bit of everything throughout the two years. There were regions which had a mix of highs and lows and others were orders dropped each quarter.</a:t>
            </a:r>
          </a:p>
          <a:p>
            <a:r>
              <a:rPr lang="en-GB" dirty="0" smtClean="0"/>
              <a:t>Orders were also negative on the three regions which had sales in both 1997 and 1998. When compared to the quarter of the previous year, only in two quarters (CA Q1 &amp; WA Q2) were there increases in numbers of orders</a:t>
            </a:r>
            <a:endParaRPr lang="en-GB" dirty="0"/>
          </a:p>
        </p:txBody>
      </p:sp>
    </p:spTree>
    <p:extLst>
      <p:ext uri="{BB962C8B-B14F-4D97-AF65-F5344CB8AC3E}">
        <p14:creationId xmlns:p14="http://schemas.microsoft.com/office/powerpoint/2010/main" val="202962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Although not easy, forecasting can be a great tool for businesses to use</a:t>
            </a:r>
          </a:p>
          <a:p>
            <a:r>
              <a:rPr lang="en-GB" dirty="0" smtClean="0"/>
              <a:t>As more time passes by, forecasting can become more accurate, as the data at hand is much more vast and can help give a better indication of what is to come</a:t>
            </a:r>
          </a:p>
          <a:p>
            <a:r>
              <a:rPr lang="en-GB" dirty="0" smtClean="0"/>
              <a:t>It was disappointing that not all the regions had orders</a:t>
            </a:r>
          </a:p>
          <a:p>
            <a:r>
              <a:rPr lang="en-GB" dirty="0" smtClean="0"/>
              <a:t>For future research, it would be better to have a lot more data. A year (or two where applicable) is not enough to predict order numbers.</a:t>
            </a:r>
          </a:p>
          <a:p>
            <a:r>
              <a:rPr lang="en-GB" dirty="0" smtClean="0"/>
              <a:t>Forecasting could have been more accurate had more data been available</a:t>
            </a:r>
            <a:endParaRPr lang="en-GB" dirty="0"/>
          </a:p>
        </p:txBody>
      </p:sp>
    </p:spTree>
    <p:extLst>
      <p:ext uri="{BB962C8B-B14F-4D97-AF65-F5344CB8AC3E}">
        <p14:creationId xmlns:p14="http://schemas.microsoft.com/office/powerpoint/2010/main" val="286143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Any Questions?</a:t>
            </a:r>
            <a:endParaRPr lang="en-GB" dirty="0"/>
          </a:p>
        </p:txBody>
      </p:sp>
      <p:sp>
        <p:nvSpPr>
          <p:cNvPr id="5" name="Text Placeholder 4"/>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209559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Forecasting Order Statistics</a:t>
            </a:r>
            <a:endParaRPr lang="en-GB" dirty="0"/>
          </a:p>
        </p:txBody>
      </p:sp>
      <p:sp>
        <p:nvSpPr>
          <p:cNvPr id="3" name="Content Placeholder 2"/>
          <p:cNvSpPr>
            <a:spLocks noGrp="1"/>
          </p:cNvSpPr>
          <p:nvPr>
            <p:ph idx="1"/>
          </p:nvPr>
        </p:nvSpPr>
        <p:spPr/>
        <p:txBody>
          <a:bodyPr/>
          <a:lstStyle/>
          <a:p>
            <a:r>
              <a:rPr lang="en-GB" dirty="0" smtClean="0"/>
              <a:t>For this research project, it was decided that the forecasting of future number of orders will be done</a:t>
            </a:r>
          </a:p>
          <a:p>
            <a:r>
              <a:rPr lang="en-GB" dirty="0" smtClean="0"/>
              <a:t>The aim of this is for the business to be able to see how their order figures are currently performing and where improvements need to be made</a:t>
            </a:r>
          </a:p>
          <a:p>
            <a:r>
              <a:rPr lang="en-GB" dirty="0" smtClean="0"/>
              <a:t>There are many benefits to forecasting, such as better stock management and much more information about the client can become available</a:t>
            </a:r>
            <a:endParaRPr lang="en-GB" dirty="0"/>
          </a:p>
        </p:txBody>
      </p:sp>
    </p:spTree>
    <p:extLst>
      <p:ext uri="{BB962C8B-B14F-4D97-AF65-F5344CB8AC3E}">
        <p14:creationId xmlns:p14="http://schemas.microsoft.com/office/powerpoint/2010/main" val="139041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Forecast?</a:t>
            </a:r>
            <a:endParaRPr lang="en-GB" dirty="0"/>
          </a:p>
        </p:txBody>
      </p:sp>
      <p:sp>
        <p:nvSpPr>
          <p:cNvPr id="3" name="Content Placeholder 2"/>
          <p:cNvSpPr>
            <a:spLocks noGrp="1"/>
          </p:cNvSpPr>
          <p:nvPr>
            <p:ph idx="1"/>
          </p:nvPr>
        </p:nvSpPr>
        <p:spPr/>
        <p:txBody>
          <a:bodyPr/>
          <a:lstStyle/>
          <a:p>
            <a:r>
              <a:rPr lang="en-GB" dirty="0" smtClean="0"/>
              <a:t>Forecasting can give a great indication of where the business is heading, how it is performing currently and where improvements can be made</a:t>
            </a:r>
          </a:p>
          <a:p>
            <a:r>
              <a:rPr lang="en-GB" dirty="0" smtClean="0"/>
              <a:t>The management of the business can be handled better with forecasting. </a:t>
            </a:r>
          </a:p>
          <a:p>
            <a:r>
              <a:rPr lang="en-GB" dirty="0" smtClean="0"/>
              <a:t>External factors will always have an effect on businesses. Forecasting can allow one to manage negative impacts on a business.</a:t>
            </a:r>
          </a:p>
        </p:txBody>
      </p:sp>
    </p:spTree>
    <p:extLst>
      <p:ext uri="{BB962C8B-B14F-4D97-AF65-F5344CB8AC3E}">
        <p14:creationId xmlns:p14="http://schemas.microsoft.com/office/powerpoint/2010/main" val="257167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Previous Studies</a:t>
            </a:r>
            <a:endParaRPr lang="en-GB" dirty="0"/>
          </a:p>
        </p:txBody>
      </p:sp>
      <p:sp>
        <p:nvSpPr>
          <p:cNvPr id="3" name="Content Placeholder 2"/>
          <p:cNvSpPr>
            <a:spLocks noGrp="1"/>
          </p:cNvSpPr>
          <p:nvPr>
            <p:ph idx="1"/>
          </p:nvPr>
        </p:nvSpPr>
        <p:spPr/>
        <p:txBody>
          <a:bodyPr/>
          <a:lstStyle/>
          <a:p>
            <a:r>
              <a:rPr lang="en-GB" dirty="0" smtClean="0"/>
              <a:t>There are a number of studies and research papers on this subject</a:t>
            </a:r>
          </a:p>
          <a:p>
            <a:r>
              <a:rPr lang="en-GB" dirty="0" smtClean="0"/>
              <a:t>Some reports forecast data based on client information while others base theirs on previous figures.</a:t>
            </a:r>
          </a:p>
          <a:p>
            <a:r>
              <a:rPr lang="en-GB" dirty="0" smtClean="0"/>
              <a:t>For this review, two particular papers were focused on, which are:</a:t>
            </a:r>
          </a:p>
          <a:p>
            <a:pPr lvl="1"/>
            <a:r>
              <a:rPr lang="en-GB" dirty="0" smtClean="0"/>
              <a:t>“Retail Sales Prediction and Item Recommendations Using Customer Demographics at Store Level” by Michael </a:t>
            </a:r>
            <a:r>
              <a:rPr lang="en-GB" dirty="0" err="1" smtClean="0"/>
              <a:t>Giering</a:t>
            </a:r>
            <a:endParaRPr lang="en-GB" dirty="0" smtClean="0"/>
          </a:p>
          <a:p>
            <a:pPr lvl="1"/>
            <a:r>
              <a:rPr lang="en-GB" dirty="0"/>
              <a:t>“An Improved Sales Forecasting Approach by the Integration of Genetic Fuzzy Systems and Data Clustering: Case Study of Printed Circuit Board” by </a:t>
            </a:r>
            <a:r>
              <a:rPr lang="en-GB" dirty="0" err="1" smtClean="0"/>
              <a:t>Esmaeil</a:t>
            </a:r>
            <a:r>
              <a:rPr lang="en-GB" dirty="0" smtClean="0"/>
              <a:t> </a:t>
            </a:r>
            <a:r>
              <a:rPr lang="en-GB" dirty="0" err="1" smtClean="0"/>
              <a:t>Hadavandi</a:t>
            </a:r>
            <a:r>
              <a:rPr lang="en-GB" dirty="0"/>
              <a:t>,  Hassan  </a:t>
            </a:r>
            <a:r>
              <a:rPr lang="en-GB" dirty="0" err="1"/>
              <a:t>Shavandi</a:t>
            </a:r>
            <a:r>
              <a:rPr lang="en-GB" dirty="0"/>
              <a:t>  and  </a:t>
            </a:r>
            <a:r>
              <a:rPr lang="en-GB" dirty="0" err="1"/>
              <a:t>Arash</a:t>
            </a:r>
            <a:r>
              <a:rPr lang="en-GB" dirty="0"/>
              <a:t>  </a:t>
            </a:r>
            <a:r>
              <a:rPr lang="en-GB" dirty="0" err="1"/>
              <a:t>Ghanbari</a:t>
            </a:r>
            <a:endParaRPr lang="en-GB" dirty="0"/>
          </a:p>
        </p:txBody>
      </p:sp>
    </p:spTree>
    <p:extLst>
      <p:ext uri="{BB962C8B-B14F-4D97-AF65-F5344CB8AC3E}">
        <p14:creationId xmlns:p14="http://schemas.microsoft.com/office/powerpoint/2010/main" val="6631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Retail Sales Prediction and Item Recommendations Using Customer </a:t>
            </a:r>
            <a:r>
              <a:rPr lang="en-GB" dirty="0" smtClean="0"/>
              <a:t>Demographics</a:t>
            </a:r>
            <a:endParaRPr lang="en-GB" dirty="0"/>
          </a:p>
        </p:txBody>
      </p:sp>
      <p:sp>
        <p:nvSpPr>
          <p:cNvPr id="3" name="Content Placeholder 2"/>
          <p:cNvSpPr>
            <a:spLocks noGrp="1"/>
          </p:cNvSpPr>
          <p:nvPr>
            <p:ph idx="1"/>
          </p:nvPr>
        </p:nvSpPr>
        <p:spPr/>
        <p:txBody>
          <a:bodyPr/>
          <a:lstStyle/>
          <a:p>
            <a:r>
              <a:rPr lang="en-GB" dirty="0" smtClean="0"/>
              <a:t>This study was conducted by gathering data over an 18 month period in a number of different stores</a:t>
            </a:r>
          </a:p>
          <a:p>
            <a:r>
              <a:rPr lang="en-GB" dirty="0" smtClean="0"/>
              <a:t>This study catered for 600 different items which can be found across the stores. However, certain items were not found in all the stores</a:t>
            </a:r>
          </a:p>
          <a:p>
            <a:r>
              <a:rPr lang="en-GB" dirty="0" smtClean="0"/>
              <a:t>Different customer types were also taken into consideration. These differences included factors such as age and yearly income</a:t>
            </a:r>
          </a:p>
          <a:p>
            <a:r>
              <a:rPr lang="en-GB" dirty="0" smtClean="0"/>
              <a:t>The primary objective of this study was to develop a method to recommend products to different clients.</a:t>
            </a:r>
          </a:p>
          <a:p>
            <a:r>
              <a:rPr lang="en-GB" dirty="0" smtClean="0"/>
              <a:t>This method would be able to suggest a certain product to a client depending on the types of items they buy</a:t>
            </a:r>
          </a:p>
        </p:txBody>
      </p:sp>
    </p:spTree>
    <p:extLst>
      <p:ext uri="{BB962C8B-B14F-4D97-AF65-F5344CB8AC3E}">
        <p14:creationId xmlns:p14="http://schemas.microsoft.com/office/powerpoint/2010/main" val="44243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Retail Sales Prediction and Item Recommendations Using Customer Demographics</a:t>
            </a:r>
          </a:p>
        </p:txBody>
      </p:sp>
      <p:sp>
        <p:nvSpPr>
          <p:cNvPr id="3" name="Content Placeholder 2"/>
          <p:cNvSpPr>
            <a:spLocks noGrp="1"/>
          </p:cNvSpPr>
          <p:nvPr>
            <p:ph idx="1"/>
          </p:nvPr>
        </p:nvSpPr>
        <p:spPr/>
        <p:txBody>
          <a:bodyPr/>
          <a:lstStyle/>
          <a:p>
            <a:r>
              <a:rPr lang="en-GB" dirty="0" smtClean="0"/>
              <a:t>This type of forecasting can increase sales on the whole</a:t>
            </a:r>
          </a:p>
          <a:p>
            <a:r>
              <a:rPr lang="en-GB" dirty="0" smtClean="0"/>
              <a:t>By recommending products to clients, they may be encouraged to buy more than what they initial went in store to buy.</a:t>
            </a:r>
          </a:p>
          <a:p>
            <a:r>
              <a:rPr lang="en-GB" dirty="0" smtClean="0"/>
              <a:t>For example, say a customer came in to buy some shampoo. The customer may also buy some conditioner if it is recommended to them. If it is not, the customer will just come in for what they came for and leave without buying anything else.</a:t>
            </a:r>
          </a:p>
          <a:p>
            <a:r>
              <a:rPr lang="en-GB" dirty="0" smtClean="0"/>
              <a:t>With this product recommendation method, sales can be increased significantly.</a:t>
            </a:r>
          </a:p>
        </p:txBody>
      </p:sp>
    </p:spTree>
    <p:extLst>
      <p:ext uri="{BB962C8B-B14F-4D97-AF65-F5344CB8AC3E}">
        <p14:creationId xmlns:p14="http://schemas.microsoft.com/office/powerpoint/2010/main" val="130852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An Improved Sales Forecasting Approach by the Integration of Genetic Fuzzy </a:t>
            </a:r>
            <a:r>
              <a:rPr lang="en-GB" dirty="0" smtClean="0"/>
              <a:t>Systems</a:t>
            </a:r>
            <a:endParaRPr lang="en-GB" dirty="0"/>
          </a:p>
        </p:txBody>
      </p:sp>
      <p:sp>
        <p:nvSpPr>
          <p:cNvPr id="3" name="Content Placeholder 2"/>
          <p:cNvSpPr>
            <a:spLocks noGrp="1"/>
          </p:cNvSpPr>
          <p:nvPr>
            <p:ph idx="1"/>
          </p:nvPr>
        </p:nvSpPr>
        <p:spPr/>
        <p:txBody>
          <a:bodyPr/>
          <a:lstStyle/>
          <a:p>
            <a:r>
              <a:rPr lang="en-GB" dirty="0" smtClean="0"/>
              <a:t>This report highlighted the importance of sales forecasting</a:t>
            </a:r>
          </a:p>
          <a:p>
            <a:r>
              <a:rPr lang="en-GB" dirty="0" smtClean="0"/>
              <a:t>The method of data clustering was used to be able to create a reliable and accurate sales forecasting system</a:t>
            </a:r>
          </a:p>
          <a:p>
            <a:r>
              <a:rPr lang="en-GB" dirty="0" smtClean="0"/>
              <a:t>A fuzzy system was developed to create an expert system for forecasting</a:t>
            </a:r>
          </a:p>
          <a:p>
            <a:r>
              <a:rPr lang="en-GB" dirty="0" smtClean="0"/>
              <a:t>This system has been successfully applied to a host of different real world scenarios in different areas</a:t>
            </a:r>
          </a:p>
          <a:p>
            <a:r>
              <a:rPr lang="en-GB" dirty="0" smtClean="0"/>
              <a:t>However, despite its accuracy, there a number of tasks which need to be performed which can be very time consuming.</a:t>
            </a:r>
          </a:p>
          <a:p>
            <a:endParaRPr lang="en-GB" dirty="0" smtClean="0"/>
          </a:p>
        </p:txBody>
      </p:sp>
    </p:spTree>
    <p:extLst>
      <p:ext uri="{BB962C8B-B14F-4D97-AF65-F5344CB8AC3E}">
        <p14:creationId xmlns:p14="http://schemas.microsoft.com/office/powerpoint/2010/main" val="401994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methodology</a:t>
            </a:r>
            <a:endParaRPr lang="en-GB" dirty="0"/>
          </a:p>
        </p:txBody>
      </p:sp>
      <p:sp>
        <p:nvSpPr>
          <p:cNvPr id="3" name="Content Placeholder 2"/>
          <p:cNvSpPr>
            <a:spLocks noGrp="1"/>
          </p:cNvSpPr>
          <p:nvPr>
            <p:ph idx="1"/>
          </p:nvPr>
        </p:nvSpPr>
        <p:spPr/>
        <p:txBody>
          <a:bodyPr/>
          <a:lstStyle/>
          <a:p>
            <a:r>
              <a:rPr lang="en-GB" dirty="0" smtClean="0"/>
              <a:t>The research methodology used for this project was CRISP-DM</a:t>
            </a:r>
          </a:p>
          <a:p>
            <a:r>
              <a:rPr lang="en-GB" dirty="0" smtClean="0"/>
              <a:t>CRISP-DM stands for Cross-Industry Process for Data Mining</a:t>
            </a:r>
          </a:p>
          <a:p>
            <a:r>
              <a:rPr lang="en-GB" dirty="0" smtClean="0"/>
              <a:t>The data gathered was from a pre-determined data set of orders from 1998 and 1999</a:t>
            </a:r>
          </a:p>
          <a:p>
            <a:r>
              <a:rPr lang="en-GB" dirty="0" smtClean="0"/>
              <a:t>The orders were split according to region and split into the different quarters of the year.</a:t>
            </a:r>
            <a:endParaRPr lang="en-GB" dirty="0"/>
          </a:p>
        </p:txBody>
      </p:sp>
    </p:spTree>
    <p:extLst>
      <p:ext uri="{BB962C8B-B14F-4D97-AF65-F5344CB8AC3E}">
        <p14:creationId xmlns:p14="http://schemas.microsoft.com/office/powerpoint/2010/main" val="30500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Methodology</a:t>
            </a:r>
            <a:endParaRPr lang="en-GB" dirty="0"/>
          </a:p>
        </p:txBody>
      </p:sp>
      <p:pic>
        <p:nvPicPr>
          <p:cNvPr id="1026" name="Picture 2" descr="Image result for CRISP-D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364814" y="2193925"/>
            <a:ext cx="3975972" cy="4024313"/>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3604" y="2193925"/>
            <a:ext cx="4611191" cy="4024313"/>
          </a:xfrm>
        </p:spPr>
      </p:pic>
    </p:spTree>
    <p:extLst>
      <p:ext uri="{BB962C8B-B14F-4D97-AF65-F5344CB8AC3E}">
        <p14:creationId xmlns:p14="http://schemas.microsoft.com/office/powerpoint/2010/main" val="114453259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138</TotalTime>
  <Words>1024</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Analysing and Forecasting Future Order Statistics</vt:lpstr>
      <vt:lpstr>Forecasting Order Statistics</vt:lpstr>
      <vt:lpstr>Why Forecast?</vt:lpstr>
      <vt:lpstr>Previous Studies</vt:lpstr>
      <vt:lpstr>Retail Sales Prediction and Item Recommendations Using Customer Demographics</vt:lpstr>
      <vt:lpstr>Retail Sales Prediction and Item Recommendations Using Customer Demographics</vt:lpstr>
      <vt:lpstr>An Improved Sales Forecasting Approach by the Integration of Genetic Fuzzy Systems</vt:lpstr>
      <vt:lpstr>Research methodology</vt:lpstr>
      <vt:lpstr>Research Methodology</vt:lpstr>
      <vt:lpstr>Findings &amp; Results</vt:lpstr>
      <vt:lpstr>Analysis of Results</vt:lpstr>
      <vt:lpstr>Analysis of Results</vt:lpstr>
      <vt:lpstr>Analysis Of Results</vt:lpstr>
      <vt:lpstr>Conclusion</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and Forecasting Future Order Statistics</dc:title>
  <dc:creator>Luke Calleja</dc:creator>
  <cp:lastModifiedBy>Luke Calleja</cp:lastModifiedBy>
  <cp:revision>13</cp:revision>
  <dcterms:created xsi:type="dcterms:W3CDTF">2017-06-03T12:24:03Z</dcterms:created>
  <dcterms:modified xsi:type="dcterms:W3CDTF">2017-06-03T14:42:44Z</dcterms:modified>
</cp:coreProperties>
</file>