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5" autoAdjust="0"/>
  </p:normalViewPr>
  <p:slideViewPr>
    <p:cSldViewPr>
      <p:cViewPr>
        <p:scale>
          <a:sx n="100" d="100"/>
          <a:sy n="100" d="100"/>
        </p:scale>
        <p:origin x="-954" y="-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Title 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>
            <a:lvl1pPr>
              <a:lnSpc>
                <a:spcPct val="85000"/>
              </a:lnSpc>
              <a:defRPr sz="7200"/>
            </a:lvl1pPr>
          </a:lstStyle>
          <a:p>
            <a:pPr lvl="0"/>
            <a:r>
              <a:rPr lang="ru-RU"/>
              <a:t>Click to edit Master title style</a:t>
            </a:r>
            <a:endParaRPr lang="en-US"/>
          </a:p>
        </p:txBody>
      </p:sp>
      <p:sp>
        <p:nvSpPr>
          <p:cNvPr id="4" name="Subtitle 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>
            <a:lvl1pPr marL="0" indent="0">
              <a:buNone/>
              <a:defRPr sz="2200">
                <a:solidFill>
                  <a:srgbClr val="A6A6A6"/>
                </a:solidFill>
              </a:defRPr>
            </a:lvl1pPr>
          </a:lstStyle>
          <a:p>
            <a:pPr lvl="0"/>
            <a:r>
              <a:rPr lang="ru-RU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5A33E4-69ED-4ED6-9AEF-EC4865BAF4BA}" type="datetime1">
              <a:rPr lang="ru-RU"/>
              <a:pPr lvl="0"/>
              <a:t>06.09.2019</a:t>
            </a:fld>
            <a:endParaRPr lang="ru-RU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6320C2-70DE-42A1-9299-366CD12E9DC4}" type="slidenum">
              <a:t>‹#›</a:t>
            </a:fld>
            <a:endParaRPr lang="ru-RU"/>
          </a:p>
        </p:txBody>
      </p:sp>
      <p:sp>
        <p:nvSpPr>
          <p:cNvPr id="8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E547B9-3905-4ACB-BC29-4371CF6FC797}" type="datetime1">
              <a:rPr lang="ru-RU"/>
              <a:pPr lvl="0"/>
              <a:t>06.09.2019</a:t>
            </a:fld>
            <a:endParaRPr lang="ru-RU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2457B0-98B6-4977-8553-2C21FD56588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3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61996" y="381003"/>
            <a:ext cx="7734296" cy="589755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99D56-2C4F-4B94-8697-E8C650151ED3}" type="datetime1">
              <a:rPr lang="ru-RU"/>
              <a:pPr lvl="0"/>
              <a:t>06.09.2019</a:t>
            </a:fld>
            <a:endParaRPr lang="ru-RU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8BF260-76BA-4300-9D7A-FB1801F81C3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5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9A2DF9-1022-435B-8FC4-86B590778144}" type="datetime1">
              <a:rPr lang="ru-RU"/>
              <a:pPr lvl="0"/>
              <a:t>06.09.2019</a:t>
            </a:fld>
            <a:endParaRPr lang="ru-RU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1678A2-D1D1-45FB-9B29-5C74184C90B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2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>
            <a:lvl1pPr>
              <a:lnSpc>
                <a:spcPct val="85000"/>
              </a:lnSpc>
              <a:defRPr sz="7200"/>
            </a:lvl1pPr>
          </a:lstStyle>
          <a:p>
            <a:pPr lvl="0"/>
            <a:r>
              <a:rPr lang="ru-RU"/>
              <a:t>Click to edit Master title style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>
            <a:lvl1pPr marL="0" indent="0">
              <a:buNone/>
              <a:defRPr sz="2200">
                <a:solidFill>
                  <a:srgbClr val="A6A6A6"/>
                </a:solidFill>
              </a:defRPr>
            </a:lvl1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F51224-4D26-4AF6-BEC6-0190499D2E98}" type="datetime1">
              <a:rPr lang="ru-RU"/>
              <a:pPr lvl="0"/>
              <a:t>06.09.2019</a:t>
            </a:fld>
            <a:endParaRPr lang="ru-RU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D8FF46-37D8-47C2-978D-651BEAE85E3E}" type="slidenum">
              <a:t>‹#›</a:t>
            </a:fld>
            <a:endParaRPr lang="ru-RU"/>
          </a:p>
        </p:txBody>
      </p:sp>
      <p:sp>
        <p:nvSpPr>
          <p:cNvPr id="8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1261872" y="1828800"/>
            <a:ext cx="44805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6126480" y="1828800"/>
            <a:ext cx="44805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403F0A-DE95-483D-A81A-9164B59F9E55}" type="datetime1">
              <a:rPr lang="ru-RU"/>
              <a:pPr lvl="0"/>
              <a:t>06.09.2019</a:t>
            </a:fld>
            <a:endParaRPr lang="ru-RU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3F0159-44B4-442E-BEF9-549C2D2BB7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7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1261872" y="1717883"/>
            <a:ext cx="4480560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1261872" y="2507549"/>
            <a:ext cx="4480560" cy="3664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3"/>
          </p:nvPr>
        </p:nvSpPr>
        <p:spPr>
          <a:xfrm>
            <a:off x="6126480" y="1717883"/>
            <a:ext cx="4480560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4"/>
          </p:nvPr>
        </p:nvSpPr>
        <p:spPr>
          <a:xfrm>
            <a:off x="6126480" y="2507549"/>
            <a:ext cx="4480560" cy="3664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B1882E-EEC2-429F-8E54-6E10396C8AA5}" type="datetime1">
              <a:rPr lang="ru-RU"/>
              <a:pPr lvl="0"/>
              <a:t>06.09.2019</a:t>
            </a:fld>
            <a:endParaRPr lang="ru-RU"/>
          </a:p>
        </p:txBody>
      </p:sp>
      <p:sp>
        <p:nvSpPr>
          <p:cNvPr id="7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8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6DBEC7-4D91-4A4D-85F5-AEA7A65BEE0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2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C41A06-C5F6-44FE-83C8-10997C1E6404}" type="datetime1">
              <a:rPr lang="ru-RU"/>
              <a:pPr lvl="0"/>
              <a:t>06.09.2019</a:t>
            </a:fld>
            <a:endParaRPr lang="ru-RU"/>
          </a:p>
        </p:txBody>
      </p:sp>
      <p:sp>
        <p:nvSpPr>
          <p:cNvPr id="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ABC7CB-5DB3-49A2-8FBF-7DFE7B4224C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41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3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3F1137-8834-45CE-9044-2C0F14E0FAF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4504270" y="685800"/>
            <a:ext cx="6079068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2"/>
          </p:nvPr>
        </p:nvSpPr>
        <p:spPr>
          <a:xfrm>
            <a:off x="841248" y="2099736"/>
            <a:ext cx="3200400" cy="3810003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6542F8-50AE-42DF-8D34-CDDE9539376A}" type="datetime1">
              <a:rPr lang="ru-RU"/>
              <a:pPr lvl="0"/>
              <a:t>06.09.2019</a:t>
            </a:fld>
            <a:endParaRPr lang="ru-RU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08FF4D-A5DE-4F0F-B3EB-E1EBA7AB401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26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11292840" cy="512892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ru-RU"/>
              <a:t>Click icon to add picture</a:t>
            </a:r>
            <a:endParaRPr lang="en-US"/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2"/>
          </p:nvPr>
        </p:nvSpPr>
        <p:spPr>
          <a:xfrm>
            <a:off x="914400" y="6108585"/>
            <a:ext cx="9982203" cy="59701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rgbClr val="BFBFBF"/>
                </a:solidFill>
              </a:defRPr>
            </a:lvl1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4CCE8E-6680-4AA3-A70E-554E5DEC1C6F}" type="datetime1">
              <a:rPr lang="ru-RU"/>
              <a:pPr lvl="0"/>
              <a:t>06.09.2019</a:t>
            </a:fld>
            <a:endParaRPr lang="ru-RU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F365B1-463F-4547-B117-098967E6638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lvl="0"/>
            <a:r>
              <a:rPr lang="ru-RU"/>
              <a:t>Click to edit Master title style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 rot="16200004">
            <a:off x="10797548" y="998544"/>
            <a:ext cx="1904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050" b="0" i="0" u="none" strike="noStrike" kern="1200" cap="none" spc="0" baseline="0">
                <a:solidFill>
                  <a:srgbClr val="7F7F7F"/>
                </a:solidFill>
                <a:uFillTx/>
                <a:latin typeface="Century Schoolbook"/>
              </a:defRPr>
            </a:lvl1pPr>
          </a:lstStyle>
          <a:p>
            <a:pPr lvl="0"/>
            <a:fld id="{60F3FDBF-9F4D-4641-B087-9476CFDBC8B2}" type="datetime1">
              <a:rPr lang="ru-RU"/>
              <a:pPr lvl="0"/>
              <a:t>06.09.2019</a:t>
            </a:fld>
            <a:endParaRPr lang="ru-RU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 rot="16200004">
            <a:off x="9959344" y="4046529"/>
            <a:ext cx="35814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050" b="0" i="0" u="none" strike="noStrike" kern="1200" cap="none" spc="0" baseline="0">
                <a:solidFill>
                  <a:srgbClr val="969696"/>
                </a:solidFill>
                <a:uFillTx/>
                <a:latin typeface="Century Schoolbook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3600" b="0" i="0" u="none" strike="noStrike" kern="1200" cap="none" spc="0" baseline="0">
                <a:solidFill>
                  <a:srgbClr val="777777"/>
                </a:solidFill>
                <a:uFillTx/>
                <a:latin typeface="Century Schoolbook"/>
              </a:defRPr>
            </a:lvl1pPr>
          </a:lstStyle>
          <a:p>
            <a:pPr lvl="0"/>
            <a:fld id="{0B7125EA-0E06-4799-9FE8-EFE7C6A20E6B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-50" baseline="0">
          <a:solidFill>
            <a:srgbClr val="FFFFFF"/>
          </a:solidFill>
          <a:uFillTx/>
          <a:latin typeface="Century Schoolbook"/>
        </a:defRPr>
      </a:lvl1pPr>
    </p:titleStyle>
    <p:bodyStyle>
      <a:lvl1pPr marL="182880" marR="0" lvl="0" indent="-182880" algn="l" defTabSz="914400" rtl="0" fontAlgn="auto" hangingPunct="1">
        <a:lnSpc>
          <a:spcPct val="95000"/>
        </a:lnSpc>
        <a:spcBef>
          <a:spcPts val="1400"/>
        </a:spcBef>
        <a:spcAft>
          <a:spcPts val="200"/>
        </a:spcAft>
        <a:buClr>
          <a:srgbClr val="93A299"/>
        </a:buClr>
        <a:buSzPct val="80000"/>
        <a:buFont typeface="Arial" pitchFamily="34"/>
        <a:buChar char="•"/>
        <a:tabLst/>
        <a:defRPr lang="ru-RU" sz="1800" b="0" i="0" u="none" strike="noStrike" kern="1200" cap="none" spc="10" baseline="0">
          <a:solidFill>
            <a:srgbClr val="FFFFFF"/>
          </a:solidFill>
          <a:uFillTx/>
          <a:latin typeface="Century Schoolbook"/>
        </a:defRPr>
      </a:lvl1pPr>
      <a:lvl2pPr marL="457200" marR="0" lvl="1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93A299"/>
        </a:buClr>
        <a:buSzPct val="100000"/>
        <a:buFont typeface="Wingdings 2" pitchFamily="18"/>
        <a:buChar char=""/>
        <a:tabLst/>
        <a:defRPr lang="ru-RU" sz="1600" b="0" i="0" u="none" strike="noStrike" kern="1200" cap="none" spc="0" baseline="0">
          <a:solidFill>
            <a:srgbClr val="FFFFFF"/>
          </a:solidFill>
          <a:uFillTx/>
          <a:latin typeface="Century Schoolbook"/>
        </a:defRPr>
      </a:lvl2pPr>
      <a:lvl3pPr marL="731520" marR="0" lvl="2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93A299"/>
        </a:buClr>
        <a:buSzPct val="100000"/>
        <a:buFont typeface="Wingdings 2" pitchFamily="18"/>
        <a:buChar char=""/>
        <a:tabLst/>
        <a:defRPr lang="ru-RU" sz="1400" b="0" i="0" u="none" strike="noStrike" kern="1200" cap="none" spc="0" baseline="0">
          <a:solidFill>
            <a:srgbClr val="FFFFFF"/>
          </a:solidFill>
          <a:uFillTx/>
          <a:latin typeface="Century Schoolbook"/>
        </a:defRPr>
      </a:lvl3pPr>
      <a:lvl4pPr marL="1005840" marR="0" lvl="3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93A299"/>
        </a:buClr>
        <a:buSzPct val="100000"/>
        <a:buFont typeface="Wingdings 2" pitchFamily="18"/>
        <a:buChar char=""/>
        <a:tabLst/>
        <a:defRPr lang="ru-RU" sz="1400" b="0" i="0" u="none" strike="noStrike" kern="1200" cap="none" spc="0" baseline="0">
          <a:solidFill>
            <a:srgbClr val="FFFFFF"/>
          </a:solidFill>
          <a:uFillTx/>
          <a:latin typeface="Century Schoolbook"/>
        </a:defRPr>
      </a:lvl4pPr>
      <a:lvl5pPr marL="1280160" marR="0" lvl="4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93A299"/>
        </a:buClr>
        <a:buSzPct val="100000"/>
        <a:buFont typeface="Wingdings 2" pitchFamily="18"/>
        <a:buChar char=""/>
        <a:tabLst/>
        <a:defRPr lang="ru-RU" sz="1400" b="0" i="0" u="none" strike="noStrike" kern="1200" cap="none" spc="0" baseline="0">
          <a:solidFill>
            <a:srgbClr val="FFFFFF"/>
          </a:solidFill>
          <a:uFillTx/>
          <a:latin typeface="Century Schoolbook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68273/" TargetMode="External"/><Relationship Id="rId2" Type="http://schemas.openxmlformats.org/officeDocument/2006/relationships/hyperlink" Target="https://ru.wikipedia.org/wiki/%D0%A1%D0%BE%D1%86%D0%B8%D0%B0%D0%BB%D1%8C%D0%BD%D0%B0%D1%8F_%D0%B8%D0%BD%D0%B6%D0%B5%D0%BD%D0%B5%D1%80%D0%B8%D1%8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ali.tools/?p=1435" TargetMode="External"/><Relationship Id="rId4" Type="http://schemas.openxmlformats.org/officeDocument/2006/relationships/hyperlink" Target="https://xakep.ru/2011/01/18/54557/#toc02.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9" t="431" r="27235" b="-1630"/>
          <a:stretch/>
        </p:blipFill>
        <p:spPr>
          <a:xfrm>
            <a:off x="0" y="980728"/>
            <a:ext cx="4195985" cy="5725683"/>
          </a:xfrm>
          <a:prstGeom prst="rect">
            <a:avLst/>
          </a:prstGeom>
        </p:spPr>
      </p:pic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916962" y="526077"/>
            <a:ext cx="7213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Arial" charset="0"/>
              </a:defRPr>
            </a:lvl9pPr>
          </a:lstStyle>
          <a:p>
            <a:pPr algn="ctr" eaLnBrk="1" hangingPunct="1"/>
            <a:r>
              <a:rPr kumimoji="0" lang="ru-RU" sz="4000" dirty="0" smtClean="0">
                <a:solidFill>
                  <a:schemeClr val="bg1"/>
                </a:solidFill>
                <a:latin typeface="Myriad Pro" charset="0"/>
              </a:rPr>
              <a:t>Социальная инженерия</a:t>
            </a:r>
            <a:endParaRPr kumimoji="0" lang="ru-RU" sz="4000" dirty="0">
              <a:solidFill>
                <a:schemeClr val="bg1"/>
              </a:solidFill>
              <a:latin typeface="Myriad Pr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3832" y="2385532"/>
            <a:ext cx="5173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>
                <a:solidFill>
                  <a:schemeClr val="bg1"/>
                </a:solidFill>
              </a:rPr>
              <a:t>Кондряков</a:t>
            </a:r>
            <a:r>
              <a:rPr lang="ru-RU" sz="3200" dirty="0" smtClean="0">
                <a:solidFill>
                  <a:schemeClr val="bg1"/>
                </a:solidFill>
              </a:rPr>
              <a:t> Артем Станиславович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ИСБ (о-з) 11Б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-96688" y="1442319"/>
            <a:ext cx="8595360" cy="4351336"/>
          </a:xfrm>
        </p:spPr>
        <p:txBody>
          <a:bodyPr/>
          <a:lstStyle/>
          <a:p>
            <a:r>
              <a:rPr lang="ru-RU" dirty="0"/>
              <a:t>Метод «</a:t>
            </a:r>
            <a:r>
              <a:rPr lang="ru-RU" dirty="0" err="1"/>
              <a:t>Кви</a:t>
            </a:r>
            <a:r>
              <a:rPr lang="ru-RU" dirty="0"/>
              <a:t> про </a:t>
            </a:r>
            <a:r>
              <a:rPr lang="ru-RU" dirty="0" err="1"/>
              <a:t>кво</a:t>
            </a:r>
            <a:r>
              <a:rPr lang="ru-RU" dirty="0"/>
              <a:t>» используют для внедрения вредоносного ПО в системы различных компаний. Социальные хакеры звонят в нужную (иногда – в любую) компанию, представляются сотрудниками техподдержки и опрашивают работников на наличие каких-либо техническим неисправностей в компьютерной системе. Если неисправности имеются, злоумышленники начинают их «устранять»: просят жертву ввести определенную команду, после чего появляется возможность запуска вирусного ПО.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336" y="69269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8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Кви</a:t>
            </a:r>
            <a:r>
              <a:rPr lang="ru-R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 про </a:t>
            </a:r>
            <a:r>
              <a:rPr lang="ru-RU" sz="28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кво</a:t>
            </a:r>
            <a:endParaRPr lang="ru-RU" sz="2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3617987"/>
            <a:ext cx="4283968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2506664"/>
            <a:ext cx="8595360" cy="4351336"/>
          </a:xfrm>
        </p:spPr>
        <p:txBody>
          <a:bodyPr/>
          <a:lstStyle/>
          <a:p>
            <a:pPr fontAlgn="base"/>
            <a:r>
              <a:rPr lang="ru-RU" dirty="0"/>
              <a:t>Обратная социальная инженерия и социальные хакеры, специализирующиеся на ней, выстраивают свою деятельность в трех направлениях:</a:t>
            </a:r>
          </a:p>
          <a:p>
            <a:pPr fontAlgn="base"/>
            <a:r>
              <a:rPr lang="ru-RU" dirty="0"/>
              <a:t>Создаются ситуации, вынуждающие людей обращаться за помощью</a:t>
            </a:r>
          </a:p>
          <a:p>
            <a:pPr fontAlgn="base"/>
            <a:r>
              <a:rPr lang="ru-RU" dirty="0"/>
              <a:t>Рекламируются услуги по решению проблем (сюда же входит опережение помощи настоящими специалистами)</a:t>
            </a:r>
          </a:p>
          <a:p>
            <a:pPr fontAlgn="base"/>
            <a:r>
              <a:rPr lang="ru-RU" dirty="0"/>
              <a:t>Оказывается «помощь» и воздействие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344" y="134076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Из других методов стоит отметить метод обратной социальной инженерии</a:t>
            </a:r>
            <a:endParaRPr lang="ru-RU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3" r="17707"/>
          <a:stretch/>
        </p:blipFill>
        <p:spPr>
          <a:xfrm>
            <a:off x="7248128" y="-2654"/>
            <a:ext cx="4011564" cy="351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63352" y="1052736"/>
            <a:ext cx="8595360" cy="4351336"/>
          </a:xfrm>
        </p:spPr>
        <p:txBody>
          <a:bodyPr/>
          <a:lstStyle/>
          <a:p>
            <a:pPr fontAlgn="base"/>
            <a:r>
              <a:rPr lang="ru-RU" dirty="0"/>
              <a:t>Таким образом, любой вид социальной инженерии практически всегда используется со злым умыслом. Некоторые люди, конечно, говорят о ее пользе, указывая на то, что с ее помощью можно разрешать социальные проблемы, сохранять социальную активность и даже адаптировать социальные институты к меняющимся условиям. Но, несмотря на это, успешнее всего ее применяют для:</a:t>
            </a:r>
          </a:p>
          <a:p>
            <a:pPr fontAlgn="base"/>
            <a:r>
              <a:rPr lang="ru-RU" dirty="0"/>
              <a:t>Обмана людей и получения конфиденциальной информации</a:t>
            </a:r>
          </a:p>
          <a:p>
            <a:pPr fontAlgn="base"/>
            <a:r>
              <a:rPr lang="ru-RU" dirty="0"/>
              <a:t>Манипулирования и шантажа людей</a:t>
            </a:r>
          </a:p>
          <a:p>
            <a:pPr fontAlgn="base"/>
            <a:r>
              <a:rPr lang="ru-RU" dirty="0"/>
              <a:t>Дестабилизации работы компаний для последующего их разрушения</a:t>
            </a:r>
          </a:p>
          <a:p>
            <a:pPr fontAlgn="base"/>
            <a:r>
              <a:rPr lang="ru-RU" dirty="0"/>
              <a:t>Воровства баз данных</a:t>
            </a:r>
          </a:p>
          <a:p>
            <a:pPr fontAlgn="base"/>
            <a:r>
              <a:rPr lang="ru-RU" dirty="0"/>
              <a:t>Финансовых махинаций</a:t>
            </a:r>
          </a:p>
          <a:p>
            <a:pPr fontAlgn="base"/>
            <a:r>
              <a:rPr lang="ru-RU" dirty="0"/>
              <a:t>Конкурентной разведки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1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9336" y="1196752"/>
            <a:ext cx="8595360" cy="4351336"/>
          </a:xfrm>
        </p:spPr>
        <p:txBody>
          <a:bodyPr/>
          <a:lstStyle/>
          <a:p>
            <a:r>
              <a:rPr lang="ru-RU" dirty="0"/>
              <a:t>Чтобы повысить безопасность, руководство компаний проводит специализированные тренинги, контролирует уровень знаний своих сотрудников, а также само инициирует внутренние диверсии, что позволяет установить степень подготовленности людей к атакам социальных хакеров, их реакцию, добросовестность и честность. Так, на E-</a:t>
            </a:r>
            <a:r>
              <a:rPr lang="ru-RU" dirty="0" err="1"/>
              <a:t>Mail</a:t>
            </a:r>
            <a:r>
              <a:rPr lang="ru-RU" dirty="0"/>
              <a:t> могут присылать «зараженные» письма, вступать в контакт в </a:t>
            </a:r>
            <a:r>
              <a:rPr lang="ru-RU" dirty="0" err="1"/>
              <a:t>Skype</a:t>
            </a:r>
            <a:r>
              <a:rPr lang="ru-RU" dirty="0"/>
              <a:t> или </a:t>
            </a:r>
            <a:r>
              <a:rPr lang="ru-RU" dirty="0" err="1"/>
              <a:t>соцсетях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352" y="62068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Защита от социальной инженерии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2812411"/>
            <a:ext cx="6060752" cy="404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79376" y="1340768"/>
            <a:ext cx="8595360" cy="4351336"/>
          </a:xfrm>
        </p:spPr>
        <p:txBody>
          <a:bodyPr/>
          <a:lstStyle/>
          <a:p>
            <a:r>
              <a:rPr lang="ru-RU" dirty="0"/>
              <a:t>Сама же защита от социальной инженерии может быть как антропогенной, так и технической. В первом случае привлекается внимание людей к вопросам безопасности, доносится суть серьезности данной проблемы и принимаются меры по привитию политики безопасности, изучаются и внедряются методы и действия, повышающие защиту информационного обеспечения. Но у всего этого есть один недостаток – все эти способы пассивны, и многие люди просто пренебрегают предупреждениями.</a:t>
            </a:r>
          </a:p>
        </p:txBody>
      </p:sp>
    </p:spTree>
    <p:extLst>
      <p:ext uri="{BB962C8B-B14F-4D97-AF65-F5344CB8AC3E}">
        <p14:creationId xmlns:p14="http://schemas.microsoft.com/office/powerpoint/2010/main" val="13013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5360" y="1268760"/>
            <a:ext cx="8595360" cy="4351336"/>
          </a:xfrm>
        </p:spPr>
        <p:txBody>
          <a:bodyPr/>
          <a:lstStyle/>
          <a:p>
            <a:r>
              <a:rPr lang="ru-RU" dirty="0"/>
              <a:t>Что же касается технической защиты, то сюда относятся средства, затрудняющие доступ к информации и ее использованию. Учитывая то, что самыми «популярными» атаками социальных хакеров в Интернете стали электронные письма и сообщения, программисты создают особое ПО, фильтрующее все поступающие данные, и это касается как частных почтовых ящиков, так и внутренней почты. Фильтры анализируют тексты входящих и исходящих сообщений. Но здесь есть трудность – такое программное обеспечение загружает серверы, что может тормозить и сбивать работу системы. К тому же невозможно предусмотреть все вариации написания потенциально опасных сообщений. Однако технологии совершенствуются.</a:t>
            </a:r>
          </a:p>
        </p:txBody>
      </p:sp>
    </p:spTree>
    <p:extLst>
      <p:ext uri="{BB962C8B-B14F-4D97-AF65-F5344CB8AC3E}">
        <p14:creationId xmlns:p14="http://schemas.microsoft.com/office/powerpoint/2010/main" val="9344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63352" y="1268760"/>
            <a:ext cx="8595360" cy="4351336"/>
          </a:xfrm>
        </p:spPr>
        <p:txBody>
          <a:bodyPr/>
          <a:lstStyle/>
          <a:p>
            <a:pPr fontAlgn="base"/>
            <a:r>
              <a:rPr lang="ru-RU" dirty="0" smtClean="0"/>
              <a:t>Если говорить </a:t>
            </a:r>
            <a:r>
              <a:rPr lang="ru-RU" dirty="0"/>
              <a:t>конкретно о средствах, препятствующих использованию полученных данных, они делятся на:</a:t>
            </a:r>
          </a:p>
          <a:p>
            <a:pPr fontAlgn="base"/>
            <a:r>
              <a:rPr lang="ru-RU" dirty="0"/>
              <a:t>Блокирующие использование информации везде, кроме рабочего места пользователя (</a:t>
            </a:r>
            <a:r>
              <a:rPr lang="ru-RU" dirty="0" err="1"/>
              <a:t>аутентификационные</a:t>
            </a:r>
            <a:r>
              <a:rPr lang="ru-RU" dirty="0"/>
              <a:t> данные привязываются к электронным подписям и серийным номерам комплектующих ПК, физическим и IP-адресам)</a:t>
            </a:r>
          </a:p>
          <a:p>
            <a:pPr fontAlgn="base"/>
            <a:r>
              <a:rPr lang="ru-RU" dirty="0"/>
              <a:t>Блокирующие автоматическое использование информации (сюда относится всем нам знакомая </a:t>
            </a:r>
            <a:r>
              <a:rPr lang="ru-RU" dirty="0" err="1"/>
              <a:t>Captcha</a:t>
            </a:r>
            <a:r>
              <a:rPr lang="ru-RU" dirty="0"/>
              <a:t>, где паролем служит картинка или ее искаженная часть)</a:t>
            </a:r>
          </a:p>
        </p:txBody>
      </p:sp>
    </p:spTree>
    <p:extLst>
      <p:ext uri="{BB962C8B-B14F-4D97-AF65-F5344CB8AC3E}">
        <p14:creationId xmlns:p14="http://schemas.microsoft.com/office/powerpoint/2010/main" val="20171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5400" y="1268760"/>
            <a:ext cx="8595360" cy="4351336"/>
          </a:xfrm>
        </p:spPr>
        <p:txBody>
          <a:bodyPr/>
          <a:lstStyle/>
          <a:p>
            <a:r>
              <a:rPr lang="ru-RU" dirty="0" err="1"/>
              <a:t>Social-Engineer</a:t>
            </a:r>
            <a:r>
              <a:rPr lang="ru-RU" dirty="0"/>
              <a:t> </a:t>
            </a:r>
            <a:r>
              <a:rPr lang="ru-RU" dirty="0" err="1"/>
              <a:t>Toolkit</a:t>
            </a:r>
            <a:r>
              <a:rPr lang="ru-RU" dirty="0"/>
              <a:t> (набор для социальной инженерии) — это </a:t>
            </a:r>
            <a:r>
              <a:rPr lang="ru-RU" dirty="0" err="1"/>
              <a:t>фреймворк</a:t>
            </a:r>
            <a:r>
              <a:rPr lang="ru-RU" dirty="0"/>
              <a:t> с открытым исходным кодом для тестирования на проникновение, предназначен для социальной инженерии. SET имеет ряд векторов атак по запросу, которые позволяют вам быстро сделать правдоподобную атаку.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416" y="188640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Самая популярная утилита для тестирования на проникновение методом социальной инженерии- </a:t>
            </a:r>
            <a:r>
              <a:rPr lang="en-US" dirty="0">
                <a:solidFill>
                  <a:schemeClr val="bg1"/>
                </a:solidFill>
              </a:rPr>
              <a:t>Social-Engineer Toolkit (SET)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636912"/>
            <a:ext cx="6746032" cy="40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8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53850" y="548680"/>
            <a:ext cx="8595360" cy="4351336"/>
          </a:xfrm>
        </p:spPr>
        <p:txBody>
          <a:bodyPr/>
          <a:lstStyle/>
          <a:p>
            <a:r>
              <a:rPr lang="ru-RU" b="1" dirty="0"/>
              <a:t>Основные вектора атаки </a:t>
            </a:r>
            <a:r>
              <a:rPr lang="en-US" b="1" dirty="0"/>
              <a:t>SET</a:t>
            </a:r>
            <a:endParaRPr lang="en-US" dirty="0"/>
          </a:p>
          <a:p>
            <a:r>
              <a:rPr lang="en-US" dirty="0"/>
              <a:t>E-MAIL ATTACK VECTOR</a:t>
            </a:r>
          </a:p>
          <a:p>
            <a:r>
              <a:rPr lang="en-US" dirty="0"/>
              <a:t>WEB ATTACK VECTOR</a:t>
            </a:r>
          </a:p>
          <a:p>
            <a:r>
              <a:rPr lang="en-US" dirty="0"/>
              <a:t>CD/DVD/USB ATTACK VECTOR</a:t>
            </a:r>
          </a:p>
          <a:p>
            <a:r>
              <a:rPr lang="en-US" dirty="0"/>
              <a:t>Teensy USB HID ATTACK VECTOR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16080" y="27742"/>
            <a:ext cx="4248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entury Schoolbook" panose="02040604050505020304" pitchFamily="18" charset="0"/>
              </a:rPr>
              <a:t>При проведении атаки через е-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mail </a:t>
            </a:r>
            <a:r>
              <a:rPr lang="ru-RU" dirty="0">
                <a:solidFill>
                  <a:schemeClr val="bg1"/>
                </a:solidFill>
                <a:latin typeface="Century Schoolbook" panose="02040604050505020304" pitchFamily="18" charset="0"/>
              </a:rPr>
              <a:t>используются </a:t>
            </a:r>
            <a:r>
              <a:rPr lang="ru-RU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эксплойты</a:t>
            </a:r>
            <a:r>
              <a:rPr lang="ru-RU" dirty="0">
                <a:solidFill>
                  <a:schemeClr val="bg1"/>
                </a:solidFill>
                <a:latin typeface="Century Schoolbook" panose="02040604050505020304" pitchFamily="18" charset="0"/>
              </a:rPr>
              <a:t>, реализующие</a:t>
            </a:r>
            <a:br>
              <a:rPr lang="ru-RU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Century Schoolbook" panose="02040604050505020304" pitchFamily="18" charset="0"/>
              </a:rPr>
              <a:t>уязвимости типа 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file format, </a:t>
            </a:r>
            <a:r>
              <a:rPr lang="ru-RU" dirty="0">
                <a:solidFill>
                  <a:schemeClr val="bg1"/>
                </a:solidFill>
                <a:latin typeface="Century Schoolbook" panose="02040604050505020304" pitchFamily="18" charset="0"/>
              </a:rPr>
              <a:t>такие как:</a:t>
            </a:r>
          </a:p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Adobe Flash Player ‘</a:t>
            </a:r>
            <a:r>
              <a:rPr lang="en-US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newfunction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’ Invalid Pointer Use</a:t>
            </a:r>
          </a:p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Adobe </a:t>
            </a:r>
            <a:r>
              <a:rPr lang="en-US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Collab.collectEmailInfo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 Buffer Overflow</a:t>
            </a:r>
          </a:p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Adobe </a:t>
            </a:r>
            <a:r>
              <a:rPr lang="en-US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Collab.getIcon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 Buffer Overflow</a:t>
            </a:r>
          </a:p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Adobe JBIG2Decode Memory Corruption Exploit</a:t>
            </a:r>
          </a:p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Adobe PDF Embedded EXE Social Engineering</a:t>
            </a:r>
          </a:p>
          <a:p>
            <a:r>
              <a:rPr lang="ru-RU" dirty="0">
                <a:solidFill>
                  <a:schemeClr val="bg1"/>
                </a:solidFill>
                <a:latin typeface="Century Schoolbook" panose="02040604050505020304" pitchFamily="18" charset="0"/>
              </a:rPr>
              <a:t>и другие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8" y="4149080"/>
            <a:ext cx="91133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entury Schoolbook" panose="02040604050505020304" pitchFamily="18" charset="0"/>
              </a:rPr>
              <a:t>А при атаке через веб-вектор, как это ни удивительно, </a:t>
            </a:r>
            <a:r>
              <a:rPr lang="ru-RU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эксплойты</a:t>
            </a:r>
            <a:r>
              <a:rPr lang="ru-RU" dirty="0">
                <a:solidFill>
                  <a:schemeClr val="bg1"/>
                </a:solidFill>
                <a:latin typeface="Century Schoolbook" panose="02040604050505020304" pitchFamily="18" charset="0"/>
              </a:rPr>
              <a:t>, реализующие</a:t>
            </a:r>
            <a:br>
              <a:rPr lang="ru-RU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Century Schoolbook" panose="02040604050505020304" pitchFamily="18" charset="0"/>
              </a:rPr>
              <a:t>уязвимости в браузерах:</a:t>
            </a:r>
          </a:p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LNK Code Execution (MS10-046)</a:t>
            </a:r>
          </a:p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Help Center XSS and Command Execution (MS10-042)</a:t>
            </a:r>
          </a:p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IE iepeers.dll Use After Free (MS10-018)</a:t>
            </a:r>
          </a:p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IE Tabular Data Control Exploit (MS10-018)</a:t>
            </a:r>
          </a:p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IE "Aurora" Memory Corruption (MS10-002)</a:t>
            </a:r>
          </a:p>
          <a:p>
            <a:r>
              <a:rPr lang="ru-RU" dirty="0">
                <a:solidFill>
                  <a:schemeClr val="bg1"/>
                </a:solidFill>
                <a:latin typeface="Century Schoolbook" panose="02040604050505020304" pitchFamily="18" charset="0"/>
              </a:rPr>
              <a:t>и другие</a:t>
            </a:r>
          </a:p>
          <a:p>
            <a:endParaRPr lang="ru-RU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4574814"/>
            <a:ext cx="4466691" cy="22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63352" y="909083"/>
            <a:ext cx="8595360" cy="4351336"/>
          </a:xfrm>
        </p:spPr>
        <p:txBody>
          <a:bodyPr/>
          <a:lstStyle/>
          <a:p>
            <a:r>
              <a:rPr lang="ru-RU" dirty="0"/>
              <a:t>Кевин </a:t>
            </a:r>
            <a:r>
              <a:rPr lang="ru-RU" dirty="0" err="1"/>
              <a:t>Митник</a:t>
            </a:r>
            <a:r>
              <a:rPr lang="ru-RU" dirty="0"/>
              <a:t> — наверное, единственный хакер, который широко известен даже среди далеких от компьютеров людей. Неуловимый компьютерный гений, гроза компьютерных сетей — газетные публикации, героем которых </a:t>
            </a:r>
            <a:r>
              <a:rPr lang="ru-RU" dirty="0" err="1"/>
              <a:t>Митник</a:t>
            </a:r>
            <a:r>
              <a:rPr lang="ru-RU" dirty="0"/>
              <a:t> становился бесчисленное количество раз, не скупилась на эпитеты. Для миллионов его имя было связано с образом зловещего, проникающего повсюду компьютерного взломщика, способного обрушить на людей всю мощь технологий. У подростков он наоборот всегда вызывал восхищение. На протяжении 80-х гг. Кевин проникал в компьютерные системы практически всех крупных компаний. Не было ни одной такой защиты, которую он был бы не в состоянии взломать. Но, легко справляясь с другими, легендарный хакер не смог вовремя справиться с собой. Что в итоге привело к печальному концу. 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9376" y="26064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Самая значимая фигура в развитии социальной инженерии- Кевин </a:t>
            </a:r>
            <a:r>
              <a:rPr lang="ru-RU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Митник</a:t>
            </a:r>
            <a:endParaRPr lang="ru-RU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15" y="44624"/>
            <a:ext cx="2688923" cy="26889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30" y="3573016"/>
            <a:ext cx="2186899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 dirty="0">
                <a:cs typeface="Calibri Light"/>
              </a:rPr>
              <a:t>СОЦИАЛЬНАЯ ИНЖЕНЕРИЯ 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И СОЦИАЛЬНЫЙ ХАКИНГ</a:t>
            </a:r>
            <a:endParaRPr lang="ru-RU" dirty="0"/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1"/>
          </p:nvPr>
        </p:nvSpPr>
        <p:spPr/>
        <p:txBody>
          <a:bodyPr anchorCtr="1"/>
          <a:lstStyle/>
          <a:p>
            <a:pPr lvl="1" indent="0" algn="ctr">
              <a:buNone/>
            </a:pPr>
            <a:r>
              <a:rPr lang="ru-RU" sz="2200" dirty="0"/>
              <a:t>              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5360" y="188640"/>
            <a:ext cx="8595360" cy="4351336"/>
          </a:xfrm>
        </p:spPr>
        <p:txBody>
          <a:bodyPr/>
          <a:lstStyle/>
          <a:p>
            <a:pPr fontAlgn="base"/>
            <a:r>
              <a:rPr lang="ru-RU" sz="2400" dirty="0"/>
              <a:t>Книги по социальной инженерии:</a:t>
            </a:r>
          </a:p>
          <a:p>
            <a:pPr fontAlgn="base"/>
            <a:r>
              <a:rPr lang="ru-RU" sz="2400" dirty="0"/>
              <a:t>Кевин </a:t>
            </a:r>
            <a:r>
              <a:rPr lang="ru-RU" sz="2400" dirty="0" err="1"/>
              <a:t>Митник</a:t>
            </a:r>
            <a:r>
              <a:rPr lang="ru-RU" sz="2400" dirty="0"/>
              <a:t> «Призрак в сети»</a:t>
            </a:r>
          </a:p>
          <a:p>
            <a:pPr fontAlgn="base"/>
            <a:r>
              <a:rPr lang="ru-RU" sz="2400" dirty="0"/>
              <a:t>Кевин </a:t>
            </a:r>
            <a:r>
              <a:rPr lang="ru-RU" sz="2400" dirty="0" err="1"/>
              <a:t>Митник</a:t>
            </a:r>
            <a:r>
              <a:rPr lang="ru-RU" sz="2400" dirty="0"/>
              <a:t>, Вильям </a:t>
            </a:r>
            <a:r>
              <a:rPr lang="ru-RU" sz="2400" dirty="0" err="1"/>
              <a:t>Саймон</a:t>
            </a:r>
            <a:r>
              <a:rPr lang="ru-RU" sz="2400" dirty="0"/>
              <a:t> «Искусство вторжения»</a:t>
            </a:r>
          </a:p>
          <a:p>
            <a:pPr fontAlgn="base"/>
            <a:r>
              <a:rPr lang="ru-RU" sz="2400" dirty="0"/>
              <a:t>Кевин </a:t>
            </a:r>
            <a:r>
              <a:rPr lang="ru-RU" sz="2400" dirty="0" err="1"/>
              <a:t>Митник</a:t>
            </a:r>
            <a:r>
              <a:rPr lang="ru-RU" sz="2400" dirty="0"/>
              <a:t>, Вильям </a:t>
            </a:r>
            <a:r>
              <a:rPr lang="ru-RU" sz="2400" dirty="0" err="1"/>
              <a:t>Саймон</a:t>
            </a:r>
            <a:r>
              <a:rPr lang="ru-RU" sz="2400" dirty="0"/>
              <a:t> «Искусство обмана»</a:t>
            </a:r>
          </a:p>
          <a:p>
            <a:pPr fontAlgn="base"/>
            <a:r>
              <a:rPr lang="ru-RU" sz="2400" dirty="0"/>
              <a:t>Крис </a:t>
            </a:r>
            <a:r>
              <a:rPr lang="ru-RU" sz="2400" dirty="0" err="1"/>
              <a:t>Касперски</a:t>
            </a:r>
            <a:r>
              <a:rPr lang="ru-RU" sz="2400" dirty="0"/>
              <a:t> «Секретное оружие социальной инженерии»</a:t>
            </a:r>
          </a:p>
          <a:p>
            <a:pPr fontAlgn="base"/>
            <a:r>
              <a:rPr lang="ru-RU" sz="2400" dirty="0"/>
              <a:t>Пол </a:t>
            </a:r>
            <a:r>
              <a:rPr lang="ru-RU" sz="2400" dirty="0" err="1"/>
              <a:t>Экман</a:t>
            </a:r>
            <a:r>
              <a:rPr lang="ru-RU" sz="2400" dirty="0"/>
              <a:t> «Психология лжи. Обмани меня, если сможешь»</a:t>
            </a:r>
          </a:p>
          <a:p>
            <a:pPr fontAlgn="base"/>
            <a:r>
              <a:rPr lang="ru-RU" sz="2400" dirty="0"/>
              <a:t>Пол </a:t>
            </a:r>
            <a:r>
              <a:rPr lang="ru-RU" sz="2400" dirty="0" err="1"/>
              <a:t>Экман</a:t>
            </a:r>
            <a:r>
              <a:rPr lang="ru-RU" sz="2400" dirty="0"/>
              <a:t> «Психология эмоций. Я знаю, что ты чувствуешь»</a:t>
            </a:r>
          </a:p>
          <a:p>
            <a:pPr fontAlgn="base"/>
            <a:r>
              <a:rPr lang="ru-RU" sz="2400" dirty="0"/>
              <a:t>Эрик Берн «Игры, в которые играют люди»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9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79376" y="548680"/>
            <a:ext cx="8595360" cy="4351336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Источники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hlinkClick r:id="rId2"/>
              </a:rPr>
              <a:t>https://ru.wikipedia.org/wiki/%D0%A1%D0%BE%D1%86%D0%B8%D0%B0%D0%BB%D1%8C%D0%BD%D0%B0%D1%8F_%D0%B8%D0%BD%D0%B6%D0%B5%D0%BD%D0%B5%D1%80%D0%B8%D1%8F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>
                <a:hlinkClick r:id="rId3"/>
              </a:rPr>
              <a:t>https://habr.com/ru/post/68273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hlinkClick r:id="rId4"/>
              </a:rPr>
              <a:t>https://xakep.ru/2011/01/18/54557/#toc02</a:t>
            </a:r>
            <a:r>
              <a:rPr lang="en-US" sz="2800" dirty="0" smtClean="0">
                <a:hlinkClick r:id="rId4"/>
              </a:rPr>
              <a:t>.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hlinkClick r:id="rId5"/>
              </a:rPr>
              <a:t>https://kali.tools/?p=1435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9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1344" y="548680"/>
            <a:ext cx="8595360" cy="4351336"/>
          </a:xfrm>
        </p:spPr>
        <p:txBody>
          <a:bodyPr/>
          <a:lstStyle/>
          <a:p>
            <a:r>
              <a:rPr lang="ru-RU" sz="2400" i="1" dirty="0"/>
              <a:t>Человеческий фактор</a:t>
            </a:r>
            <a:r>
              <a:rPr lang="ru-RU" sz="2400" dirty="0"/>
              <a:t> — устойчивое выражение, которым обозначают психические способности человека как потенциальный и актуальный источник (причину) информационных проблем при использовании этим человеком современных технологий.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2577303"/>
            <a:ext cx="7610128" cy="42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9336" y="3933056"/>
            <a:ext cx="8595360" cy="4351336"/>
          </a:xfrm>
        </p:spPr>
        <p:txBody>
          <a:bodyPr/>
          <a:lstStyle/>
          <a:p>
            <a:pPr marL="0" lvl="0" indent="0">
              <a:buNone/>
            </a:pPr>
            <a:r>
              <a:rPr lang="ru-RU" sz="4000" dirty="0" smtClean="0"/>
              <a:t>Метод </a:t>
            </a:r>
            <a:r>
              <a:rPr lang="ru-RU" sz="4000" dirty="0"/>
              <a:t>основан на использовании </a:t>
            </a:r>
            <a:r>
              <a:rPr lang="ru-RU" sz="4000" dirty="0" smtClean="0"/>
              <a:t>  слабостей </a:t>
            </a:r>
            <a:r>
              <a:rPr lang="ru-RU" sz="4000" dirty="0"/>
              <a:t>человеческого фактора </a:t>
            </a:r>
            <a:r>
              <a:rPr lang="ru-RU" sz="4000" dirty="0" smtClean="0"/>
              <a:t>    и </a:t>
            </a:r>
            <a:r>
              <a:rPr lang="ru-RU" sz="4000" dirty="0"/>
              <a:t>является очень эффективным.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9336" y="2636912"/>
            <a:ext cx="9691688" cy="13255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lvl="0"/>
            <a:r>
              <a:rPr lang="ru-RU" dirty="0"/>
              <a:t>Социальная инженерия — это метод (атак) несанкционированного доступа к информации или системам хранения информации без использования технических средств.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" y="1558338"/>
            <a:ext cx="6000749" cy="4000500"/>
          </a:xfr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4975" y="455613"/>
            <a:ext cx="11757025" cy="13255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lvl="0"/>
            <a:r>
              <a:rPr lang="ru-RU" sz="4000" dirty="0"/>
              <a:t>Основные техники социальной инженерии</a:t>
            </a:r>
          </a:p>
          <a:p>
            <a:pPr lvl="0"/>
            <a:endParaRPr lang="ru-RU" dirty="0"/>
          </a:p>
        </p:txBody>
      </p:sp>
      <p:sp>
        <p:nvSpPr>
          <p:cNvPr id="4" name="TextBox 5"/>
          <p:cNvSpPr txBox="1"/>
          <p:nvPr/>
        </p:nvSpPr>
        <p:spPr>
          <a:xfrm>
            <a:off x="6007763" y="1786691"/>
            <a:ext cx="5039221" cy="3539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0" i="1" u="none" strike="noStrike" kern="1200" cap="none" spc="0" baseline="0" dirty="0" err="1">
                <a:solidFill>
                  <a:srgbClr val="FFFFFF"/>
                </a:solidFill>
                <a:uFillTx/>
                <a:latin typeface="Century Schoolbook"/>
                <a:ea typeface="Century Schoolbook"/>
                <a:cs typeface="Century Schoolbook"/>
              </a:rPr>
              <a:t>Претекстинг</a:t>
            </a:r>
            <a:endParaRPr lang="ru-RU" sz="3200" b="0" i="0" u="none" strike="noStrike" kern="1200" cap="none" spc="0" baseline="0" dirty="0">
              <a:solidFill>
                <a:srgbClr val="FFFFFF"/>
              </a:solidFill>
              <a:uFillTx/>
              <a:latin typeface="Century Schoolbook"/>
              <a:ea typeface="Century Schoolbook"/>
              <a:cs typeface="Century Schoolbook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0" i="1" u="none" strike="noStrike" kern="1200" cap="none" spc="0" baseline="0" dirty="0" err="1">
                <a:solidFill>
                  <a:srgbClr val="FFFFFF"/>
                </a:solidFill>
                <a:uFillTx/>
                <a:latin typeface="Century Schoolbook"/>
                <a:ea typeface="Century Schoolbook"/>
                <a:cs typeface="Century Schoolbook"/>
              </a:rPr>
              <a:t>Фишинг</a:t>
            </a:r>
            <a:endParaRPr lang="ru-RU" sz="3200" b="0" i="1" u="none" strike="noStrike" kern="1200" cap="none" spc="0" baseline="0" dirty="0">
              <a:solidFill>
                <a:srgbClr val="FFFFFF"/>
              </a:solidFill>
              <a:uFillTx/>
              <a:latin typeface="Century Schoolbook"/>
              <a:ea typeface="Century Schoolbook"/>
              <a:cs typeface="Century Schoolbook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0" i="1" u="none" strike="noStrike" kern="1200" cap="none" spc="0" baseline="0" dirty="0">
                <a:solidFill>
                  <a:srgbClr val="FFFFFF"/>
                </a:solidFill>
                <a:uFillTx/>
                <a:latin typeface="Century Schoolbook"/>
                <a:ea typeface="Century Schoolbook"/>
                <a:cs typeface="Century Schoolbook"/>
              </a:rPr>
              <a:t>Троянский конь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0" i="1" u="none" strike="noStrike" kern="1200" cap="none" spc="0" baseline="0" dirty="0">
                <a:solidFill>
                  <a:srgbClr val="FFFFFF"/>
                </a:solidFill>
                <a:uFillTx/>
                <a:latin typeface="Century Schoolbook"/>
                <a:ea typeface="Century Schoolbook"/>
                <a:cs typeface="Century Schoolbook"/>
              </a:rPr>
              <a:t>Дорожное яблоко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0" i="1" u="none" strike="noStrike" kern="1200" cap="none" spc="0" baseline="0" dirty="0" err="1">
                <a:solidFill>
                  <a:srgbClr val="FFFFFF"/>
                </a:solidFill>
                <a:uFillTx/>
                <a:latin typeface="Century Schoolbook"/>
                <a:ea typeface="Century Schoolbook"/>
                <a:cs typeface="Century Schoolbook"/>
              </a:rPr>
              <a:t>Кви</a:t>
            </a:r>
            <a:r>
              <a:rPr lang="ru-RU" sz="3200" b="0" i="1" u="none" strike="noStrike" kern="1200" cap="none" spc="0" baseline="0" dirty="0">
                <a:solidFill>
                  <a:srgbClr val="FFFFFF"/>
                </a:solidFill>
                <a:uFillTx/>
                <a:latin typeface="Century Schoolbook"/>
                <a:ea typeface="Century Schoolbook"/>
                <a:cs typeface="Century Schoolbook"/>
              </a:rPr>
              <a:t> про </a:t>
            </a:r>
            <a:r>
              <a:rPr lang="ru-RU" sz="3200" b="0" i="1" u="none" strike="noStrike" kern="1200" cap="none" spc="0" baseline="0" dirty="0" err="1">
                <a:solidFill>
                  <a:srgbClr val="FFFFFF"/>
                </a:solidFill>
                <a:uFillTx/>
                <a:latin typeface="Century Schoolbook"/>
                <a:ea typeface="Century Schoolbook"/>
                <a:cs typeface="Century Schoolbook"/>
              </a:rPr>
              <a:t>кво</a:t>
            </a:r>
            <a:endParaRPr lang="ru-RU" sz="3200" b="0" i="1" u="none" strike="noStrike" kern="1200" cap="none" spc="0" baseline="0" dirty="0">
              <a:solidFill>
                <a:srgbClr val="FFFFFF"/>
              </a:solidFill>
              <a:uFillTx/>
              <a:latin typeface="Century Schoolbook"/>
              <a:ea typeface="Century Schoolbook"/>
              <a:cs typeface="Century Schoolbook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200" b="0" i="1" u="none" strike="noStrike" kern="1200" cap="none" spc="0" baseline="0" dirty="0">
                <a:solidFill>
                  <a:srgbClr val="FFFFFF"/>
                </a:solidFill>
                <a:uFillTx/>
                <a:latin typeface="Century Schoolbook"/>
                <a:ea typeface="Century Schoolbook"/>
                <a:cs typeface="Century Schoolbook"/>
              </a:rPr>
              <a:t>Обратная социальная инженерия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9336" y="332656"/>
            <a:ext cx="8595360" cy="4351336"/>
          </a:xfrm>
        </p:spPr>
        <p:txBody>
          <a:bodyPr/>
          <a:lstStyle/>
          <a:p>
            <a:r>
              <a:rPr lang="ru-RU" i="1" dirty="0" err="1"/>
              <a:t>Претекстинг</a:t>
            </a:r>
            <a:r>
              <a:rPr lang="ru-RU" dirty="0"/>
              <a:t> — это действие, отработанное по заранее составленному сценарию (</a:t>
            </a:r>
            <a:r>
              <a:rPr lang="ru-RU" dirty="0" err="1"/>
              <a:t>претексту</a:t>
            </a:r>
            <a:r>
              <a:rPr lang="ru-RU" dirty="0"/>
              <a:t>). В результате цель (жертва) должна выдать определённую информацию, или совершить определённое действие. Этот вид атак применяется обычно по телефону. Чаще эта техника включает в себя больше, чем просто ложь, и требует каких-либо предварительных исследований (например, персонализации: выяснение имени сотрудника, занимаемой им должности и названия проектов, над которыми он работает), с тем, чтобы обеспечить доверие цели.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724176"/>
            <a:ext cx="6167011" cy="41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3864" y="548680"/>
            <a:ext cx="8595360" cy="4351336"/>
          </a:xfrm>
        </p:spPr>
        <p:txBody>
          <a:bodyPr/>
          <a:lstStyle/>
          <a:p>
            <a:r>
              <a:rPr lang="ru-RU" i="1" dirty="0" err="1"/>
              <a:t>Фишинг</a:t>
            </a:r>
            <a:r>
              <a:rPr lang="ru-RU" dirty="0"/>
              <a:t> — техника, направленная на жульническое получение конфиденциальной информации. Обычно злоумышленник посылает цели e-</a:t>
            </a:r>
            <a:r>
              <a:rPr lang="ru-RU" dirty="0" err="1"/>
              <a:t>mail</a:t>
            </a:r>
            <a:r>
              <a:rPr lang="ru-RU" dirty="0"/>
              <a:t>, подделанный под официальное письмо — от банка или платёжной системы — требующее «проверки» определённой информации, или совершения определённых действий. Это письмо обычно содержит ссылку на фальшивую </a:t>
            </a:r>
            <a:r>
              <a:rPr lang="ru-RU" dirty="0" err="1"/>
              <a:t>web</a:t>
            </a:r>
            <a:r>
              <a:rPr lang="ru-RU" dirty="0"/>
              <a:t>-страницу, имитирующую официальную, с корпоративным логотипом и содержимым, и содержащую форму, требующую ввести конфиденциальную информацию — от домашнего адреса до </a:t>
            </a:r>
            <a:r>
              <a:rPr lang="ru-RU" dirty="0" err="1"/>
              <a:t>пин</a:t>
            </a:r>
            <a:r>
              <a:rPr lang="ru-RU" dirty="0"/>
              <a:t>-кода банковской карты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1200" i="1" dirty="0" smtClean="0"/>
              <a:t>Часто </a:t>
            </a:r>
            <a:r>
              <a:rPr lang="ru-RU" sz="1200" i="1" dirty="0" err="1" smtClean="0"/>
              <a:t>фишинг</a:t>
            </a:r>
            <a:r>
              <a:rPr lang="ru-RU" sz="1200" i="1" dirty="0" smtClean="0"/>
              <a:t> используется в другом не менее опасном деле, </a:t>
            </a:r>
          </a:p>
          <a:p>
            <a:pPr marL="0" indent="0">
              <a:buNone/>
            </a:pPr>
            <a:r>
              <a:rPr lang="ru-RU" sz="1200" i="1" dirty="0" smtClean="0"/>
              <a:t>как </a:t>
            </a:r>
            <a:r>
              <a:rPr lang="ru-RU" sz="1200" i="1" dirty="0" err="1" smtClean="0"/>
              <a:t>кардинг</a:t>
            </a:r>
            <a:r>
              <a:rPr lang="ru-RU" sz="1200" i="1" dirty="0" smtClean="0"/>
              <a:t>, когда мошенник крадет данные карты для последующего </a:t>
            </a:r>
          </a:p>
          <a:p>
            <a:pPr marL="0" indent="0">
              <a:buNone/>
            </a:pPr>
            <a:r>
              <a:rPr lang="ru-RU" sz="1200" i="1" dirty="0" smtClean="0"/>
              <a:t>использования в своем деле.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3645024"/>
            <a:ext cx="5737920" cy="32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260648"/>
            <a:ext cx="8595360" cy="4351336"/>
          </a:xfrm>
        </p:spPr>
        <p:txBody>
          <a:bodyPr/>
          <a:lstStyle/>
          <a:p>
            <a:r>
              <a:rPr lang="ru-RU" sz="2400" i="1" dirty="0"/>
              <a:t>Троянский конь</a:t>
            </a:r>
            <a:r>
              <a:rPr lang="ru-RU" sz="2400" dirty="0"/>
              <a:t>: Эта техника эксплуатирует любопытство, либо алчность цели. Злоумышленник отправляет e-</a:t>
            </a:r>
            <a:r>
              <a:rPr lang="ru-RU" sz="2400" dirty="0" err="1"/>
              <a:t>mail</a:t>
            </a:r>
            <a:r>
              <a:rPr lang="ru-RU" sz="2400" dirty="0"/>
              <a:t>, содержащий во вложении важное обновление антивируса, или даже свежий компромат на сотрудника. Такая техника остаётся эффективной, пока пользователи будут слепо кликать по любым вложениям.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132" y="2943225"/>
            <a:ext cx="69532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63352" y="908720"/>
            <a:ext cx="8595360" cy="4351336"/>
          </a:xfrm>
        </p:spPr>
        <p:txBody>
          <a:bodyPr/>
          <a:lstStyle/>
          <a:p>
            <a:r>
              <a:rPr lang="ru-RU" dirty="0"/>
              <a:t>Метод дорожного яблока состоит в адаптации «троянского коня» и требует обязательного применения какого-то физического носителя информации. Социальные хакеры могут подбрасывать загрузочные </a:t>
            </a:r>
            <a:r>
              <a:rPr lang="ru-RU" dirty="0" err="1"/>
              <a:t>флешки</a:t>
            </a:r>
            <a:r>
              <a:rPr lang="ru-RU" dirty="0"/>
              <a:t> или диски, подделанные под носители с интересным и/или уникальным контентом. Все, что нужно, – это незаметно подложить жертве «дорожное яблоко», например, в машину на парковке, в сумку в лифте и т.д. А можно просто оставить этот «фрукт» там, где жертва его с большой долей вероятности увидит и возьмет сама.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352" y="332656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«Дорожное яблоко»</a:t>
            </a:r>
          </a:p>
          <a:p>
            <a:endParaRPr lang="ru-RU" sz="2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3580234"/>
            <a:ext cx="5839972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1025</Words>
  <Application>Microsoft Office PowerPoint</Application>
  <PresentationFormat>Произвольный</PresentationFormat>
  <Paragraphs>83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View</vt:lpstr>
      <vt:lpstr>Презентация PowerPoint</vt:lpstr>
      <vt:lpstr>СОЦИАЛЬНАЯ ИНЖЕНЕРИЯ  И СОЦИАЛЬНЫЙ ХАКИНГ</vt:lpstr>
      <vt:lpstr>Презентация PowerPoint</vt:lpstr>
      <vt:lpstr>Социальная инженерия — это метод (атак) несанкционированного доступа к информации или системам хранения информации без использования технических средств.</vt:lpstr>
      <vt:lpstr>Основные техники социальной инженерии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twiggy</dc:creator>
  <cp:lastModifiedBy>Пользователь Windows</cp:lastModifiedBy>
  <cp:revision>71</cp:revision>
  <dcterms:created xsi:type="dcterms:W3CDTF">2012-07-30T23:42:41Z</dcterms:created>
  <dcterms:modified xsi:type="dcterms:W3CDTF">2019-09-05T20:52:10Z</dcterms:modified>
</cp:coreProperties>
</file>