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9"/>
  </p:notesMasterIdLst>
  <p:sldIdLst>
    <p:sldId id="256" r:id="rId2"/>
    <p:sldId id="266" r:id="rId3"/>
    <p:sldId id="434" r:id="rId4"/>
    <p:sldId id="478" r:id="rId5"/>
    <p:sldId id="436" r:id="rId6"/>
    <p:sldId id="479" r:id="rId7"/>
    <p:sldId id="435" r:id="rId8"/>
    <p:sldId id="437" r:id="rId9"/>
    <p:sldId id="439" r:id="rId10"/>
    <p:sldId id="480" r:id="rId11"/>
    <p:sldId id="441" r:id="rId12"/>
    <p:sldId id="442" r:id="rId13"/>
    <p:sldId id="386" r:id="rId14"/>
    <p:sldId id="444" r:id="rId15"/>
    <p:sldId id="445" r:id="rId16"/>
    <p:sldId id="447" r:id="rId17"/>
    <p:sldId id="446" r:id="rId18"/>
    <p:sldId id="449" r:id="rId19"/>
    <p:sldId id="450" r:id="rId20"/>
    <p:sldId id="451" r:id="rId21"/>
    <p:sldId id="460" r:id="rId22"/>
    <p:sldId id="461" r:id="rId23"/>
    <p:sldId id="464" r:id="rId24"/>
    <p:sldId id="452" r:id="rId25"/>
    <p:sldId id="455" r:id="rId26"/>
    <p:sldId id="457" r:id="rId27"/>
    <p:sldId id="458" r:id="rId28"/>
    <p:sldId id="459" r:id="rId29"/>
    <p:sldId id="462" r:id="rId30"/>
    <p:sldId id="463" r:id="rId31"/>
    <p:sldId id="476" r:id="rId32"/>
    <p:sldId id="465" r:id="rId33"/>
    <p:sldId id="466" r:id="rId34"/>
    <p:sldId id="467" r:id="rId35"/>
    <p:sldId id="468" r:id="rId36"/>
    <p:sldId id="469" r:id="rId37"/>
    <p:sldId id="470" r:id="rId38"/>
    <p:sldId id="471" r:id="rId39"/>
    <p:sldId id="472" r:id="rId40"/>
    <p:sldId id="453" r:id="rId41"/>
    <p:sldId id="454" r:id="rId42"/>
    <p:sldId id="473" r:id="rId43"/>
    <p:sldId id="474" r:id="rId44"/>
    <p:sldId id="475" r:id="rId45"/>
    <p:sldId id="433" r:id="rId46"/>
    <p:sldId id="477" r:id="rId47"/>
    <p:sldId id="443" r:id="rId48"/>
  </p:sldIdLst>
  <p:sldSz cx="9144000" cy="5143500" type="screen16x9"/>
  <p:notesSz cx="6858000" cy="9144000"/>
  <p:embeddedFontLst>
    <p:embeddedFont>
      <p:font typeface="Montserrat Black" panose="020B0604020202020204" charset="0"/>
      <p:bold r:id="rId50"/>
      <p:boldItalic r:id="rId51"/>
    </p:embeddedFont>
    <p:embeddedFont>
      <p:font typeface="Roboto" panose="02000000000000000000" pitchFamily="2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77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42523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Título Solo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/ Features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7092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/ Features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01734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/ Features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48571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/ Features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27671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/ Features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185550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/ Features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59273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/ Features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3532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/ Features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49270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/ Features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51535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/ Features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92325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/ Features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428773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/ Features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88572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/ Features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269320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/ Features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827475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/ Features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510912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/ Features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222455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/ Features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977486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/ Features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94145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/ Features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985354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/ Features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56457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/ Features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39689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/ Features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867806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/ Features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08615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/ Features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159634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/ Features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239798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/ Features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38234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/ Features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243994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/ Features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651828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/ Features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277303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/ Features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070267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/ Features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44327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/ Features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1991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/ Features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183928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/ Features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019331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/ Features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357394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/ Features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05740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/ Features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971772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/ Features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2497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/ Features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747785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/ Features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91183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/ Features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73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/ Features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84228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/ Features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11553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/ Features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37051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/ Features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75587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/ Features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05970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D6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1330350"/>
            <a:ext cx="8520600" cy="24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ontserrat Black"/>
                <a:ea typeface="Montserrat Black"/>
                <a:cs typeface="Montserrat Black"/>
                <a:sym typeface="Montserrat Black"/>
              </a:rPr>
              <a:t>BASES DE DADOS</a:t>
            </a:r>
            <a:br>
              <a:rPr lang="en-US" dirty="0">
                <a:latin typeface="Montserrat Black"/>
                <a:ea typeface="Montserrat Black"/>
                <a:cs typeface="Montserrat Black"/>
                <a:sym typeface="Montserrat Black"/>
              </a:rPr>
            </a:br>
            <a:r>
              <a:rPr lang="en-US" sz="2000" dirty="0">
                <a:latin typeface="Montserrat Black"/>
                <a:ea typeface="Montserrat Black"/>
                <a:cs typeface="Montserrat Black"/>
                <a:sym typeface="Montserrat Black"/>
              </a:rPr>
              <a:t>Aula 9</a:t>
            </a:r>
            <a:br>
              <a:rPr lang="en-US" sz="2000" dirty="0">
                <a:latin typeface="Montserrat Black"/>
                <a:ea typeface="Montserrat Black"/>
                <a:cs typeface="Montserrat Black"/>
                <a:sym typeface="Montserrat Black"/>
              </a:rPr>
            </a:br>
            <a:br>
              <a:rPr lang="en-US" sz="2000" dirty="0">
                <a:latin typeface="Montserrat Black"/>
                <a:ea typeface="Montserrat Black"/>
                <a:cs typeface="Montserrat Black"/>
                <a:sym typeface="Montserrat Black"/>
              </a:rPr>
            </a:br>
            <a:r>
              <a:rPr lang="en-US" sz="2000" dirty="0">
                <a:latin typeface="Montserrat Black"/>
                <a:ea typeface="Montserrat Black"/>
                <a:cs typeface="Montserrat Black"/>
                <a:sym typeface="Montserrat Black"/>
              </a:rPr>
              <a:t>Diogo de Andrade</a:t>
            </a:r>
            <a:br>
              <a:rPr lang="en-US" sz="2000" dirty="0">
                <a:latin typeface="Montserrat Black"/>
                <a:ea typeface="Montserrat Black"/>
                <a:cs typeface="Montserrat Black"/>
                <a:sym typeface="Montserrat Black"/>
              </a:rPr>
            </a:br>
            <a:r>
              <a:rPr lang="en-US" sz="1200" i="1" dirty="0">
                <a:latin typeface="Montserrat Black"/>
                <a:ea typeface="Montserrat Black"/>
                <a:cs typeface="Montserrat Black"/>
                <a:sym typeface="Montserrat Black"/>
              </a:rPr>
              <a:t>p5634@ulht.pt</a:t>
            </a:r>
            <a:endParaRPr sz="1200" i="1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D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 rot="-263122">
            <a:off x="-1636698" y="-2248791"/>
            <a:ext cx="11954599" cy="3284689"/>
          </a:xfrm>
          <a:prstGeom prst="rect">
            <a:avLst/>
          </a:prstGeom>
          <a:solidFill>
            <a:srgbClr val="61D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311700" y="325575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 dirty="0">
                <a:latin typeface="Montserrat Black"/>
                <a:ea typeface="Montserrat Black"/>
                <a:cs typeface="Montserrat Black"/>
                <a:sym typeface="Montserrat Black"/>
              </a:rPr>
              <a:t>Correção do teste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311700" y="2571750"/>
            <a:ext cx="8520600" cy="2359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 pitchFamily="34" charset="0"/>
              <a:buChar char="•"/>
            </a:pPr>
            <a:r>
              <a:rPr lang="pt-PT" sz="16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Alternativa 1: Bastava ir buscar quantas vitórias e derrotas um jogador tinha, e atribuir um valor de escala a cada um desses para criar um valor de ranking.</a:t>
            </a:r>
          </a:p>
          <a:p>
            <a:pPr marL="38100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 pitchFamily="34" charset="0"/>
              <a:buChar char="•"/>
            </a:pPr>
            <a:endParaRPr lang="pt-PT" sz="16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8100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 pitchFamily="34" charset="0"/>
              <a:buChar char="•"/>
            </a:pPr>
            <a:r>
              <a:rPr lang="pt-PT" sz="16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Alternativa 2: Adicionar um campo com o valor de ranking, e cada vez que havia um jogo, atualizar esse campo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D50965-19E3-4BC1-90D4-EBD653282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063" y="1671211"/>
            <a:ext cx="63150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93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D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 rot="-263122">
            <a:off x="-1636698" y="-2248791"/>
            <a:ext cx="11954599" cy="3284689"/>
          </a:xfrm>
          <a:prstGeom prst="rect">
            <a:avLst/>
          </a:prstGeom>
          <a:solidFill>
            <a:srgbClr val="61D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311700" y="325575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 dirty="0">
                <a:latin typeface="Montserrat Black"/>
                <a:ea typeface="Montserrat Black"/>
                <a:cs typeface="Montserrat Black"/>
                <a:sym typeface="Montserrat Black"/>
              </a:rPr>
              <a:t>Correção do teste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E03856-975C-461D-A93F-8DAE3CCAA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37" y="1712367"/>
            <a:ext cx="67151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8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D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 rot="-263122">
            <a:off x="-1636698" y="-2248791"/>
            <a:ext cx="11954599" cy="3284689"/>
          </a:xfrm>
          <a:prstGeom prst="rect">
            <a:avLst/>
          </a:prstGeom>
          <a:solidFill>
            <a:srgbClr val="61D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311700" y="325575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 dirty="0">
                <a:latin typeface="Montserrat Black"/>
                <a:ea typeface="Montserrat Black"/>
                <a:cs typeface="Montserrat Black"/>
                <a:sym typeface="Montserrat Black"/>
              </a:rPr>
              <a:t>Correção do teste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748CA2-5A83-47D8-813E-EA9898186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96" y="1715210"/>
            <a:ext cx="1571625" cy="12763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605EF7-4094-432D-B97C-3876C6E10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0160" y="1715210"/>
            <a:ext cx="2438400" cy="1104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6A9160-1089-4333-A06C-CDD5736014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196" y="3218629"/>
            <a:ext cx="3381375" cy="1743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54AAD0-7788-42B5-B1B8-7A31889A3E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2624" y="2171801"/>
            <a:ext cx="2149806" cy="209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65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 rot="-263122">
            <a:off x="-1636698" y="-2248791"/>
            <a:ext cx="11954599" cy="3284689"/>
          </a:xfrm>
          <a:prstGeom prst="rect">
            <a:avLst/>
          </a:prstGeom>
          <a:solidFill>
            <a:srgbClr val="61D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311700" y="325575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pt-PT" sz="3000" dirty="0">
                <a:latin typeface="Montserrat Black"/>
                <a:ea typeface="Montserrat Black"/>
                <a:cs typeface="Montserrat Black"/>
                <a:sym typeface="Montserrat Black"/>
              </a:rPr>
              <a:t>SELECT</a:t>
            </a:r>
            <a:endParaRPr sz="30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311700" y="1425373"/>
            <a:ext cx="8520600" cy="3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SELECT </a:t>
            </a:r>
            <a:r>
              <a:rPr lang="pt-PT" sz="30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{</a:t>
            </a:r>
            <a:r>
              <a:rPr lang="pt-PT" sz="3000" i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Campo1}, {Campo2}…</a:t>
            </a: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FROM </a:t>
            </a:r>
            <a:r>
              <a:rPr lang="pt-PT" sz="30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{</a:t>
            </a:r>
            <a:r>
              <a:rPr lang="pt-PT" sz="3000" i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Nome da tabela}</a:t>
            </a:r>
          </a:p>
          <a:p>
            <a:pPr marL="11430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WHERE</a:t>
            </a:r>
            <a:r>
              <a:rPr lang="pt-PT" sz="3000" i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{Condição}</a:t>
            </a:r>
            <a:endParaRPr lang="pt-PT" sz="30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892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 rot="-263122">
            <a:off x="-1636698" y="-2248791"/>
            <a:ext cx="11954599" cy="3284689"/>
          </a:xfrm>
          <a:prstGeom prst="rect">
            <a:avLst/>
          </a:prstGeom>
          <a:solidFill>
            <a:srgbClr val="61D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311700" y="325575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pt-PT" sz="3000" dirty="0">
                <a:latin typeface="Montserrat Black"/>
                <a:ea typeface="Montserrat Black"/>
                <a:cs typeface="Montserrat Black"/>
                <a:sym typeface="Montserrat Black"/>
              </a:rPr>
              <a:t>SELECT</a:t>
            </a:r>
            <a:endParaRPr sz="30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311700" y="1425373"/>
            <a:ext cx="8520600" cy="3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Todos os dados de uma tabela:</a:t>
            </a:r>
          </a:p>
          <a:p>
            <a:pPr marL="114300" lvl="0" indent="0" algn="l"/>
            <a:endParaRPr lang="pt-PT" sz="30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SELECT </a:t>
            </a:r>
            <a:r>
              <a:rPr lang="pt-PT" sz="3000" b="1" dirty="0">
                <a:solidFill>
                  <a:srgbClr val="FF0000"/>
                </a:solidFill>
                <a:latin typeface="Roboto" panose="020B0604020202020204" charset="0"/>
                <a:ea typeface="Roboto" panose="020B0604020202020204" charset="0"/>
              </a:rPr>
              <a:t>*</a:t>
            </a:r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FROM </a:t>
            </a:r>
            <a:r>
              <a:rPr lang="pt-PT" sz="3000" b="1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GD_Planets</a:t>
            </a:r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;</a:t>
            </a:r>
          </a:p>
          <a:p>
            <a:pPr marL="114300" lvl="0" indent="0" algn="l"/>
            <a:endParaRPr lang="pt-PT" sz="30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2AEA06-E87D-4506-B3FA-5F3C97BC5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245" y="3148717"/>
            <a:ext cx="3994173" cy="166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67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 rot="-263122">
            <a:off x="-1636698" y="-2248791"/>
            <a:ext cx="11954599" cy="3284689"/>
          </a:xfrm>
          <a:prstGeom prst="rect">
            <a:avLst/>
          </a:prstGeom>
          <a:solidFill>
            <a:srgbClr val="61D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311700" y="325575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pt-PT" sz="3000" dirty="0">
                <a:latin typeface="Montserrat Black"/>
                <a:ea typeface="Montserrat Black"/>
                <a:cs typeface="Montserrat Black"/>
                <a:sym typeface="Montserrat Black"/>
              </a:rPr>
              <a:t>SELECT</a:t>
            </a:r>
            <a:endParaRPr sz="30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311700" y="1425373"/>
            <a:ext cx="8520600" cy="3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Filtro simples:</a:t>
            </a:r>
          </a:p>
          <a:p>
            <a:pPr marL="114300" lvl="0" indent="0" algn="l"/>
            <a:endParaRPr lang="pt-PT" sz="30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SELECT * </a:t>
            </a: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FROM </a:t>
            </a:r>
            <a:r>
              <a:rPr lang="pt-PT" sz="3000" b="1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GD_Planets</a:t>
            </a:r>
            <a:endParaRPr lang="pt-PT" sz="30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14300" lvl="0" indent="0" algn="l"/>
            <a:r>
              <a:rPr lang="pt-PT" sz="3000" b="1" dirty="0">
                <a:solidFill>
                  <a:srgbClr val="FF0000"/>
                </a:solidFill>
                <a:latin typeface="Roboto" panose="020B0604020202020204" charset="0"/>
                <a:ea typeface="Roboto" panose="020B0604020202020204" charset="0"/>
              </a:rPr>
              <a:t>WHERE </a:t>
            </a:r>
            <a:r>
              <a:rPr lang="pt-PT" sz="3000" b="1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PlayerOwned</a:t>
            </a:r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= 1;</a:t>
            </a:r>
          </a:p>
          <a:p>
            <a:pPr marL="114300" lvl="0" indent="0" algn="l"/>
            <a:endParaRPr lang="pt-PT" sz="30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402E9B-4BC2-4B60-8D44-32F33DBF4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460" y="4109810"/>
            <a:ext cx="45053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70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 rot="-263122">
            <a:off x="-1636698" y="-2248791"/>
            <a:ext cx="11954599" cy="3284689"/>
          </a:xfrm>
          <a:prstGeom prst="rect">
            <a:avLst/>
          </a:prstGeom>
          <a:solidFill>
            <a:srgbClr val="61D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311700" y="325575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pt-PT" sz="3000" dirty="0">
                <a:latin typeface="Montserrat Black"/>
                <a:ea typeface="Montserrat Black"/>
                <a:cs typeface="Montserrat Black"/>
                <a:sym typeface="Montserrat Black"/>
              </a:rPr>
              <a:t>SELECT</a:t>
            </a:r>
            <a:endParaRPr sz="30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311700" y="1425373"/>
            <a:ext cx="8520600" cy="3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Só alguns campos:</a:t>
            </a:r>
          </a:p>
          <a:p>
            <a:pPr marL="114300" lvl="0" indent="0" algn="l"/>
            <a:endParaRPr lang="pt-PT" sz="30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SELECT </a:t>
            </a:r>
            <a:r>
              <a:rPr lang="pt-PT" sz="3000" b="1" dirty="0" err="1">
                <a:solidFill>
                  <a:srgbClr val="FF0000"/>
                </a:solidFill>
                <a:latin typeface="Roboto" panose="020B0604020202020204" charset="0"/>
                <a:ea typeface="Roboto" panose="020B0604020202020204" charset="0"/>
              </a:rPr>
              <a:t>PlanetID</a:t>
            </a:r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,</a:t>
            </a:r>
            <a:r>
              <a:rPr lang="pt-PT" sz="3000" b="1" dirty="0">
                <a:solidFill>
                  <a:srgbClr val="FF000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pt-PT" sz="3000" b="1" dirty="0" err="1">
                <a:solidFill>
                  <a:srgbClr val="FF0000"/>
                </a:solidFill>
                <a:latin typeface="Roboto" panose="020B0604020202020204" charset="0"/>
                <a:ea typeface="Roboto" panose="020B0604020202020204" charset="0"/>
              </a:rPr>
              <a:t>Name</a:t>
            </a:r>
            <a:r>
              <a:rPr lang="pt-PT" sz="3000" b="1" dirty="0">
                <a:solidFill>
                  <a:srgbClr val="FF000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FROM </a:t>
            </a:r>
            <a:r>
              <a:rPr lang="pt-PT" sz="3000" b="1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GD_Planets</a:t>
            </a:r>
            <a:endParaRPr lang="pt-PT" sz="30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WHERE </a:t>
            </a:r>
            <a:r>
              <a:rPr lang="pt-PT" sz="3000" b="1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PlayerOwned</a:t>
            </a:r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= 1;</a:t>
            </a:r>
          </a:p>
          <a:p>
            <a:pPr marL="114300" lvl="0" indent="0" algn="l"/>
            <a:endParaRPr lang="pt-PT" sz="30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4A9E60-3546-438A-B267-3E6671C10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601" y="3750846"/>
            <a:ext cx="14287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92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 rot="-263122">
            <a:off x="-1636698" y="-2248791"/>
            <a:ext cx="11954599" cy="3284689"/>
          </a:xfrm>
          <a:prstGeom prst="rect">
            <a:avLst/>
          </a:prstGeom>
          <a:solidFill>
            <a:srgbClr val="61D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311700" y="325575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pt-PT" sz="3000" dirty="0">
                <a:latin typeface="Montserrat Black"/>
                <a:ea typeface="Montserrat Black"/>
                <a:cs typeface="Montserrat Black"/>
                <a:sym typeface="Montserrat Black"/>
              </a:rPr>
              <a:t>SELECT</a:t>
            </a:r>
            <a:endParaRPr sz="30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311700" y="1425373"/>
            <a:ext cx="8520600" cy="3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/>
            <a:r>
              <a:rPr lang="pt-PT" sz="3000" b="1" i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Field </a:t>
            </a:r>
            <a:r>
              <a:rPr lang="pt-PT" sz="3000" b="1" i="1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aliasing</a:t>
            </a:r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:</a:t>
            </a:r>
          </a:p>
          <a:p>
            <a:pPr marL="114300" lvl="0" indent="0" algn="l"/>
            <a:endParaRPr lang="pt-PT" sz="30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SELECT </a:t>
            </a:r>
            <a:r>
              <a:rPr lang="pt-PT" sz="3000" b="1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PlanetID</a:t>
            </a:r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pt-PT" sz="3000" b="1" dirty="0">
                <a:solidFill>
                  <a:srgbClr val="FF0000"/>
                </a:solidFill>
                <a:latin typeface="Roboto" panose="020B0604020202020204" charset="0"/>
                <a:ea typeface="Roboto" panose="020B0604020202020204" charset="0"/>
              </a:rPr>
              <a:t>AS ‘ID’</a:t>
            </a:r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, </a:t>
            </a:r>
            <a:r>
              <a:rPr lang="pt-PT" sz="3000" b="1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Name</a:t>
            </a:r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pt-PT" sz="3000" b="1" dirty="0">
                <a:solidFill>
                  <a:srgbClr val="FF0000"/>
                </a:solidFill>
                <a:latin typeface="Roboto" panose="020B0604020202020204" charset="0"/>
                <a:ea typeface="Roboto" panose="020B0604020202020204" charset="0"/>
              </a:rPr>
              <a:t>AS ‘Nome’</a:t>
            </a: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FROM </a:t>
            </a:r>
            <a:r>
              <a:rPr lang="pt-PT" sz="3000" b="1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GD_Planets</a:t>
            </a:r>
            <a:endParaRPr lang="pt-PT" sz="30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WHERE </a:t>
            </a:r>
            <a:r>
              <a:rPr lang="pt-PT" sz="3000" b="1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PlayerOwned</a:t>
            </a:r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= 1;</a:t>
            </a:r>
          </a:p>
          <a:p>
            <a:pPr marL="114300" lvl="0" indent="0" algn="l"/>
            <a:endParaRPr lang="pt-PT" sz="30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6B1400-26D9-400B-BD69-356F3036B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099" y="3974684"/>
            <a:ext cx="11239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742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 rot="-263122">
            <a:off x="-1636698" y="-2248791"/>
            <a:ext cx="11954599" cy="3284689"/>
          </a:xfrm>
          <a:prstGeom prst="rect">
            <a:avLst/>
          </a:prstGeom>
          <a:solidFill>
            <a:srgbClr val="61D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311700" y="325575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pt-PT" sz="3000" dirty="0">
                <a:latin typeface="Montserrat Black"/>
                <a:ea typeface="Montserrat Black"/>
                <a:cs typeface="Montserrat Black"/>
                <a:sym typeface="Montserrat Black"/>
              </a:rPr>
              <a:t>SELECT</a:t>
            </a:r>
            <a:endParaRPr sz="30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311700" y="1425373"/>
            <a:ext cx="8520600" cy="3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/>
            <a:r>
              <a:rPr lang="pt-PT" sz="3000" b="1" i="1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Distinct</a:t>
            </a:r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:</a:t>
            </a:r>
          </a:p>
          <a:p>
            <a:pPr marL="114300" lvl="0" indent="0" algn="l"/>
            <a:endParaRPr lang="pt-PT" sz="30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SELECT * </a:t>
            </a: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FROM Matches</a:t>
            </a: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WHERE Player1 = 46;</a:t>
            </a:r>
          </a:p>
          <a:p>
            <a:pPr marL="114300" lvl="0" indent="0" algn="l"/>
            <a:endParaRPr lang="pt-PT" sz="30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1BD082-DFD7-4D2B-BD2B-337EC4B3B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922" y="3886136"/>
            <a:ext cx="5768378" cy="104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4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 rot="-263122">
            <a:off x="-1636698" y="-2248791"/>
            <a:ext cx="11954599" cy="3284689"/>
          </a:xfrm>
          <a:prstGeom prst="rect">
            <a:avLst/>
          </a:prstGeom>
          <a:solidFill>
            <a:srgbClr val="61D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311700" y="325575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pt-PT" sz="3000" dirty="0">
                <a:latin typeface="Montserrat Black"/>
                <a:ea typeface="Montserrat Black"/>
                <a:cs typeface="Montserrat Black"/>
                <a:sym typeface="Montserrat Black"/>
              </a:rPr>
              <a:t>SELECT</a:t>
            </a:r>
            <a:endParaRPr sz="30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311700" y="1425373"/>
            <a:ext cx="8520600" cy="3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/>
            <a:r>
              <a:rPr lang="pt-PT" sz="3000" b="1" i="1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Distinct</a:t>
            </a:r>
            <a:r>
              <a:rPr lang="pt-PT" sz="3000" b="1" i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(</a:t>
            </a:r>
            <a:r>
              <a:rPr lang="pt-PT" sz="3000" b="1" i="1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cont</a:t>
            </a:r>
            <a:r>
              <a:rPr lang="pt-PT" sz="3000" b="1" i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.):</a:t>
            </a:r>
            <a:endParaRPr lang="pt-PT" sz="30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14300" lvl="0" indent="0" algn="l"/>
            <a:endParaRPr lang="pt-PT" sz="30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SELECT Player1, Player2</a:t>
            </a: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FROM Matches</a:t>
            </a: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WHERE Player1 = 46;</a:t>
            </a:r>
          </a:p>
          <a:p>
            <a:pPr marL="114300" lvl="0" indent="0" algn="l"/>
            <a:endParaRPr lang="pt-PT" sz="30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24F4EE-B9F7-4A8A-BCB3-944627B4C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025" y="1141275"/>
            <a:ext cx="14382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562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D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 rot="-263122">
            <a:off x="-1636698" y="-2248791"/>
            <a:ext cx="11954599" cy="3284689"/>
          </a:xfrm>
          <a:prstGeom prst="rect">
            <a:avLst/>
          </a:prstGeom>
          <a:solidFill>
            <a:srgbClr val="61D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311700" y="325575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Montserrat Black"/>
                <a:ea typeface="Montserrat Black"/>
                <a:cs typeface="Montserrat Black"/>
                <a:sym typeface="Montserrat Black"/>
              </a:rPr>
              <a:t>SUMÁRIO</a:t>
            </a:r>
            <a:endParaRPr sz="30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311700" y="1425373"/>
            <a:ext cx="8520600" cy="3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●"/>
            </a:pPr>
            <a:r>
              <a:rPr lang="pt-PT" sz="25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Correção do teste</a:t>
            </a: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●"/>
            </a:pPr>
            <a:r>
              <a:rPr lang="pt-PT" sz="25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SQL- </a:t>
            </a:r>
            <a:r>
              <a:rPr lang="pt-PT" sz="2500" b="1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Select</a:t>
            </a:r>
            <a:endParaRPr lang="pt-PT" sz="25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●"/>
            </a:pPr>
            <a:r>
              <a:rPr lang="pt-PT" sz="25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Exercícios</a:t>
            </a:r>
          </a:p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endParaRPr sz="25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41549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 rot="-263122">
            <a:off x="-1636698" y="-2248791"/>
            <a:ext cx="11954599" cy="3284689"/>
          </a:xfrm>
          <a:prstGeom prst="rect">
            <a:avLst/>
          </a:prstGeom>
          <a:solidFill>
            <a:srgbClr val="61D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311700" y="325575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pt-PT" sz="3000" dirty="0">
                <a:latin typeface="Montserrat Black"/>
                <a:ea typeface="Montserrat Black"/>
                <a:cs typeface="Montserrat Black"/>
                <a:sym typeface="Montserrat Black"/>
              </a:rPr>
              <a:t>SELECT</a:t>
            </a:r>
            <a:endParaRPr sz="30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311700" y="1425373"/>
            <a:ext cx="8520600" cy="3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/>
            <a:r>
              <a:rPr lang="pt-PT" sz="3000" b="1" i="1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Distinct</a:t>
            </a:r>
            <a:r>
              <a:rPr lang="pt-PT" sz="3000" b="1" i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(</a:t>
            </a:r>
            <a:r>
              <a:rPr lang="pt-PT" sz="3000" b="1" i="1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cont</a:t>
            </a:r>
            <a:r>
              <a:rPr lang="pt-PT" sz="3000" b="1" i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.):</a:t>
            </a:r>
            <a:endParaRPr lang="pt-PT" sz="30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14300" lvl="0" indent="0" algn="l"/>
            <a:endParaRPr lang="pt-PT" sz="30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SELECT </a:t>
            </a:r>
            <a:r>
              <a:rPr lang="pt-PT" sz="3000" b="1" dirty="0">
                <a:solidFill>
                  <a:srgbClr val="FF0000"/>
                </a:solidFill>
                <a:latin typeface="Roboto" panose="020B0604020202020204" charset="0"/>
                <a:ea typeface="Roboto" panose="020B0604020202020204" charset="0"/>
              </a:rPr>
              <a:t>DISTINCT</a:t>
            </a:r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Player1, Player2</a:t>
            </a: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FROM Matches</a:t>
            </a: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WHERE Player1 = 46;</a:t>
            </a:r>
          </a:p>
          <a:p>
            <a:pPr marL="114300" lvl="0" indent="0" algn="l"/>
            <a:endParaRPr lang="pt-PT" sz="30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6ABA26-523D-464C-9572-2DA6FCF57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23" y="1397259"/>
            <a:ext cx="14382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55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 rot="-263122">
            <a:off x="-1636698" y="-2248791"/>
            <a:ext cx="11954599" cy="3284689"/>
          </a:xfrm>
          <a:prstGeom prst="rect">
            <a:avLst/>
          </a:prstGeom>
          <a:solidFill>
            <a:srgbClr val="61D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311700" y="325575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pt-PT" sz="3000" dirty="0">
                <a:latin typeface="Montserrat Black"/>
                <a:ea typeface="Montserrat Black"/>
                <a:cs typeface="Montserrat Black"/>
                <a:sym typeface="Montserrat Black"/>
              </a:rPr>
              <a:t>SELECT</a:t>
            </a:r>
            <a:endParaRPr sz="30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304876" y="1452669"/>
            <a:ext cx="8520600" cy="3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OR:</a:t>
            </a:r>
          </a:p>
          <a:p>
            <a:pPr marL="114300" lvl="0" indent="0" algn="l"/>
            <a:endParaRPr lang="pt-PT" sz="30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SELECT *</a:t>
            </a: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FROM Matches</a:t>
            </a: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WHERE (Player1 = 46) </a:t>
            </a:r>
            <a:r>
              <a:rPr lang="pt-PT" sz="3000" b="1" dirty="0">
                <a:solidFill>
                  <a:srgbClr val="FF0000"/>
                </a:solidFill>
                <a:latin typeface="Roboto" panose="020B0604020202020204" charset="0"/>
                <a:ea typeface="Roboto" panose="020B0604020202020204" charset="0"/>
              </a:rPr>
              <a:t>OR</a:t>
            </a: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	      (Player2 = 46)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5037D4-679D-406A-B9D4-F9C369B05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576" y="1140567"/>
            <a:ext cx="5631900" cy="185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201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 rot="-263122">
            <a:off x="-1636698" y="-2248791"/>
            <a:ext cx="11954599" cy="3284689"/>
          </a:xfrm>
          <a:prstGeom prst="rect">
            <a:avLst/>
          </a:prstGeom>
          <a:solidFill>
            <a:srgbClr val="61D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311700" y="325575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pt-PT" sz="3000" dirty="0">
                <a:latin typeface="Montserrat Black"/>
                <a:ea typeface="Montserrat Black"/>
                <a:cs typeface="Montserrat Black"/>
                <a:sym typeface="Montserrat Black"/>
              </a:rPr>
              <a:t>SELECT</a:t>
            </a:r>
            <a:endParaRPr sz="30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304876" y="1452669"/>
            <a:ext cx="8520600" cy="3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AND:</a:t>
            </a:r>
          </a:p>
          <a:p>
            <a:pPr marL="114300" lvl="0" indent="0" algn="l"/>
            <a:endParaRPr lang="pt-PT" sz="30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SELECT *</a:t>
            </a: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FROM Matches</a:t>
            </a: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WHERE (Player1 = 46) </a:t>
            </a:r>
            <a:r>
              <a:rPr lang="pt-PT" sz="3000" b="1" dirty="0">
                <a:solidFill>
                  <a:srgbClr val="FF0000"/>
                </a:solidFill>
                <a:latin typeface="Roboto" panose="020B0604020202020204" charset="0"/>
                <a:ea typeface="Roboto" panose="020B0604020202020204" charset="0"/>
              </a:rPr>
              <a:t>AND</a:t>
            </a: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	      (Points1 &gt; Points2)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9AE6E7-6B10-450A-87D4-76A32E5D9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322" y="1236607"/>
            <a:ext cx="4710184" cy="185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9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 rot="-263122">
            <a:off x="-1636698" y="-2248791"/>
            <a:ext cx="11954599" cy="3284689"/>
          </a:xfrm>
          <a:prstGeom prst="rect">
            <a:avLst/>
          </a:prstGeom>
          <a:solidFill>
            <a:srgbClr val="61D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311700" y="325575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pt-PT" sz="3000" dirty="0">
                <a:latin typeface="Montserrat Black"/>
                <a:ea typeface="Montserrat Black"/>
                <a:cs typeface="Montserrat Black"/>
                <a:sym typeface="Montserrat Black"/>
              </a:rPr>
              <a:t>SELECT</a:t>
            </a:r>
            <a:endParaRPr sz="30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304876" y="1452669"/>
            <a:ext cx="8520600" cy="3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NOT:</a:t>
            </a:r>
          </a:p>
          <a:p>
            <a:pPr marL="114300" lvl="0" indent="0" algn="l"/>
            <a:endParaRPr lang="pt-PT" sz="30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SELECT *</a:t>
            </a: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FROM Matches</a:t>
            </a: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WHERE </a:t>
            </a:r>
            <a:r>
              <a:rPr lang="pt-PT" sz="3000" b="1" dirty="0">
                <a:solidFill>
                  <a:srgbClr val="FF0000"/>
                </a:solidFill>
                <a:latin typeface="Roboto" panose="020B0604020202020204" charset="0"/>
                <a:ea typeface="Roboto" panose="020B0604020202020204" charset="0"/>
              </a:rPr>
              <a:t>NOT</a:t>
            </a:r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((Player1 = 46) OR</a:t>
            </a: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	                (Player2 = 46))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BE854A-1D51-496C-9E0E-FB7CAA2EB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390" y="1101720"/>
            <a:ext cx="4600563" cy="205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86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 rot="-263122">
            <a:off x="-1636698" y="-2248791"/>
            <a:ext cx="11954599" cy="3284689"/>
          </a:xfrm>
          <a:prstGeom prst="rect">
            <a:avLst/>
          </a:prstGeom>
          <a:solidFill>
            <a:srgbClr val="61D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311700" y="325575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pt-PT" sz="3000" dirty="0">
                <a:latin typeface="Montserrat Black"/>
                <a:ea typeface="Montserrat Black"/>
                <a:cs typeface="Montserrat Black"/>
                <a:sym typeface="Montserrat Black"/>
              </a:rPr>
              <a:t>SELECT</a:t>
            </a:r>
            <a:endParaRPr sz="30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311700" y="1425373"/>
            <a:ext cx="8520600" cy="3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WHERE </a:t>
            </a:r>
            <a:r>
              <a:rPr lang="pt-PT" sz="3000" b="1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Operations</a:t>
            </a:r>
            <a:endParaRPr lang="pt-PT" sz="30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14300" lvl="0" indent="0" algn="l"/>
            <a:endParaRPr lang="pt-PT" sz="30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23CA90-2E22-4761-B795-D190DEC6B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914" y="2199932"/>
            <a:ext cx="5504171" cy="261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10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 rot="-263122">
            <a:off x="-1636698" y="-2248791"/>
            <a:ext cx="11954599" cy="3284689"/>
          </a:xfrm>
          <a:prstGeom prst="rect">
            <a:avLst/>
          </a:prstGeom>
          <a:solidFill>
            <a:srgbClr val="61D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311700" y="325575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pt-PT" sz="3000" dirty="0">
                <a:latin typeface="Montserrat Black"/>
                <a:ea typeface="Montserrat Black"/>
                <a:cs typeface="Montserrat Black"/>
                <a:sym typeface="Montserrat Black"/>
              </a:rPr>
              <a:t>SELECT</a:t>
            </a:r>
            <a:endParaRPr sz="30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311700" y="1425373"/>
            <a:ext cx="8520600" cy="3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/>
            <a:r>
              <a:rPr lang="pt-PT" sz="3000" b="1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Between</a:t>
            </a:r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:</a:t>
            </a:r>
          </a:p>
          <a:p>
            <a:pPr marL="114300" lvl="0" indent="0" algn="l"/>
            <a:endParaRPr lang="pt-PT" sz="30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SELECT *</a:t>
            </a: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FROM Matches</a:t>
            </a: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WHERE Points1 </a:t>
            </a:r>
            <a:r>
              <a:rPr lang="pt-PT" sz="3000" b="1" dirty="0">
                <a:solidFill>
                  <a:srgbClr val="FF0000"/>
                </a:solidFill>
                <a:latin typeface="Roboto" panose="020B0604020202020204" charset="0"/>
                <a:ea typeface="Roboto" panose="020B0604020202020204" charset="0"/>
              </a:rPr>
              <a:t>BETWEEN </a:t>
            </a:r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6000</a:t>
            </a:r>
            <a:r>
              <a:rPr lang="pt-PT" sz="3000" b="1" dirty="0">
                <a:solidFill>
                  <a:srgbClr val="FF0000"/>
                </a:solidFill>
                <a:latin typeface="Roboto" panose="020B0604020202020204" charset="0"/>
                <a:ea typeface="Roboto" panose="020B0604020202020204" charset="0"/>
              </a:rPr>
              <a:t> AND </a:t>
            </a:r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7000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9AAC49-C19C-49B1-B545-1F70BA31E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048" y="1425373"/>
            <a:ext cx="4978518" cy="143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06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 rot="-263122">
            <a:off x="-1636698" y="-2248791"/>
            <a:ext cx="11954599" cy="3284689"/>
          </a:xfrm>
          <a:prstGeom prst="rect">
            <a:avLst/>
          </a:prstGeom>
          <a:solidFill>
            <a:srgbClr val="61D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311700" y="325575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pt-PT" sz="3000" dirty="0">
                <a:latin typeface="Montserrat Black"/>
                <a:ea typeface="Montserrat Black"/>
                <a:cs typeface="Montserrat Black"/>
                <a:sym typeface="Montserrat Black"/>
              </a:rPr>
              <a:t>SELECT</a:t>
            </a:r>
            <a:endParaRPr sz="30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311700" y="1425373"/>
            <a:ext cx="8520600" cy="3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/>
            <a:r>
              <a:rPr lang="pt-PT" sz="3000" b="1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Like</a:t>
            </a:r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:</a:t>
            </a:r>
          </a:p>
          <a:p>
            <a:pPr marL="114300" lvl="0" indent="0" algn="l"/>
            <a:endParaRPr lang="pt-PT" sz="30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SELECT *</a:t>
            </a: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FROM PLAYERS</a:t>
            </a: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WHERE </a:t>
            </a:r>
            <a:r>
              <a:rPr lang="pt-PT" sz="3000" b="1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Name</a:t>
            </a:r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pt-PT" sz="3000" b="1" dirty="0">
                <a:solidFill>
                  <a:srgbClr val="FF0000"/>
                </a:solidFill>
                <a:latin typeface="Roboto" panose="020B0604020202020204" charset="0"/>
                <a:ea typeface="Roboto" panose="020B0604020202020204" charset="0"/>
              </a:rPr>
              <a:t>LIKE</a:t>
            </a:r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‘p%’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C0CCE4-0014-4AD1-B1D3-5149AC06A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181" y="1672704"/>
            <a:ext cx="23812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79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 rot="-263122">
            <a:off x="-1636698" y="-2248791"/>
            <a:ext cx="11954599" cy="3284689"/>
          </a:xfrm>
          <a:prstGeom prst="rect">
            <a:avLst/>
          </a:prstGeom>
          <a:solidFill>
            <a:srgbClr val="61D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311700" y="325575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pt-PT" sz="3000" dirty="0">
                <a:latin typeface="Montserrat Black"/>
                <a:ea typeface="Montserrat Black"/>
                <a:cs typeface="Montserrat Black"/>
                <a:sym typeface="Montserrat Black"/>
              </a:rPr>
              <a:t>SELECT</a:t>
            </a:r>
            <a:endParaRPr sz="30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311700" y="1425373"/>
            <a:ext cx="8520600" cy="3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/>
            <a:r>
              <a:rPr lang="pt-PT" sz="3000" b="1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Like</a:t>
            </a:r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:</a:t>
            </a:r>
          </a:p>
          <a:p>
            <a:pPr marL="114300" lvl="0" indent="0" algn="l"/>
            <a:endParaRPr lang="pt-PT" sz="30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% - Zero ou mais caracteres</a:t>
            </a: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_ - Um e só um caracter</a:t>
            </a:r>
          </a:p>
        </p:txBody>
      </p:sp>
    </p:spTree>
    <p:extLst>
      <p:ext uri="{BB962C8B-B14F-4D97-AF65-F5344CB8AC3E}">
        <p14:creationId xmlns:p14="http://schemas.microsoft.com/office/powerpoint/2010/main" val="1516823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 rot="-263122">
            <a:off x="-1636698" y="-2248791"/>
            <a:ext cx="11954599" cy="3284689"/>
          </a:xfrm>
          <a:prstGeom prst="rect">
            <a:avLst/>
          </a:prstGeom>
          <a:solidFill>
            <a:srgbClr val="61D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311700" y="325575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pt-PT" sz="3000" dirty="0">
                <a:latin typeface="Montserrat Black"/>
                <a:ea typeface="Montserrat Black"/>
                <a:cs typeface="Montserrat Black"/>
                <a:sym typeface="Montserrat Black"/>
              </a:rPr>
              <a:t>SELECT</a:t>
            </a:r>
            <a:endParaRPr sz="30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311700" y="1425373"/>
            <a:ext cx="8520600" cy="3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/>
            <a:r>
              <a:rPr lang="pt-PT" sz="3000" b="1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Like</a:t>
            </a:r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:</a:t>
            </a:r>
          </a:p>
          <a:p>
            <a:pPr marL="114300" lvl="0" indent="0" algn="l"/>
            <a:endParaRPr lang="pt-PT" sz="30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SELECT *</a:t>
            </a: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FROM PLAYERS</a:t>
            </a: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WHERE </a:t>
            </a:r>
            <a:r>
              <a:rPr lang="pt-PT" sz="3000" b="1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Name</a:t>
            </a:r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LIKE </a:t>
            </a:r>
            <a:r>
              <a:rPr lang="pt-PT" sz="3000" b="1" dirty="0">
                <a:solidFill>
                  <a:srgbClr val="FF0000"/>
                </a:solidFill>
                <a:latin typeface="Roboto" panose="020B0604020202020204" charset="0"/>
                <a:ea typeface="Roboto" panose="020B0604020202020204" charset="0"/>
              </a:rPr>
              <a:t>‘%</a:t>
            </a:r>
            <a:r>
              <a:rPr lang="pt-PT" sz="3000" b="1" dirty="0" err="1">
                <a:solidFill>
                  <a:srgbClr val="FF0000"/>
                </a:solidFill>
                <a:latin typeface="Roboto" panose="020B0604020202020204" charset="0"/>
                <a:ea typeface="Roboto" panose="020B0604020202020204" charset="0"/>
              </a:rPr>
              <a:t>c_v</a:t>
            </a:r>
            <a:r>
              <a:rPr lang="pt-PT" sz="3000" b="1" dirty="0">
                <a:solidFill>
                  <a:srgbClr val="FF0000"/>
                </a:solidFill>
                <a:latin typeface="Roboto" panose="020B0604020202020204" charset="0"/>
                <a:ea typeface="Roboto" panose="020B0604020202020204" charset="0"/>
              </a:rPr>
              <a:t>%’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0A9D6C-D3A7-4DD6-A0A1-E158A4EFB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658" y="2571750"/>
            <a:ext cx="22955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7058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 rot="-263122">
            <a:off x="-1636698" y="-2248791"/>
            <a:ext cx="11954599" cy="3284689"/>
          </a:xfrm>
          <a:prstGeom prst="rect">
            <a:avLst/>
          </a:prstGeom>
          <a:solidFill>
            <a:srgbClr val="61D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311700" y="325575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pt-PT" sz="3000" dirty="0">
                <a:latin typeface="Montserrat Black"/>
                <a:ea typeface="Montserrat Black"/>
                <a:cs typeface="Montserrat Black"/>
                <a:sym typeface="Montserrat Black"/>
              </a:rPr>
              <a:t>SELECT</a:t>
            </a:r>
            <a:endParaRPr sz="30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311700" y="1425373"/>
            <a:ext cx="8520600" cy="3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In:</a:t>
            </a:r>
          </a:p>
          <a:p>
            <a:pPr marL="114300" lvl="0" indent="0" algn="l"/>
            <a:endParaRPr lang="pt-PT" sz="30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SELECT *</a:t>
            </a: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FROM Matches</a:t>
            </a: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WHERE Player1 </a:t>
            </a:r>
            <a:r>
              <a:rPr lang="pt-PT" sz="3000" b="1" dirty="0">
                <a:solidFill>
                  <a:srgbClr val="FF0000"/>
                </a:solidFill>
                <a:latin typeface="Roboto" panose="020B0604020202020204" charset="0"/>
                <a:ea typeface="Roboto" panose="020B0604020202020204" charset="0"/>
              </a:rPr>
              <a:t>IN </a:t>
            </a:r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(46,26)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B80A3C-1A8B-4372-B811-AA24345FA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373" y="1141085"/>
            <a:ext cx="5192974" cy="201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28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D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 rot="-263122">
            <a:off x="-1636698" y="-2248791"/>
            <a:ext cx="11954599" cy="3284689"/>
          </a:xfrm>
          <a:prstGeom prst="rect">
            <a:avLst/>
          </a:prstGeom>
          <a:solidFill>
            <a:srgbClr val="61D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311700" y="325575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 dirty="0">
                <a:latin typeface="Montserrat Black"/>
                <a:ea typeface="Montserrat Black"/>
                <a:cs typeface="Montserrat Black"/>
                <a:sym typeface="Montserrat Black"/>
              </a:rPr>
              <a:t>Correção do teste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B6DD2F-76B8-44CF-9662-E6A3BE848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113" y="1396224"/>
            <a:ext cx="47529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7923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 rot="-263122">
            <a:off x="-1636698" y="-2248791"/>
            <a:ext cx="11954599" cy="3284689"/>
          </a:xfrm>
          <a:prstGeom prst="rect">
            <a:avLst/>
          </a:prstGeom>
          <a:solidFill>
            <a:srgbClr val="61D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311700" y="325575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pt-PT" sz="3000" dirty="0">
                <a:latin typeface="Montserrat Black"/>
                <a:ea typeface="Montserrat Black"/>
                <a:cs typeface="Montserrat Black"/>
                <a:sym typeface="Montserrat Black"/>
              </a:rPr>
              <a:t>SELECT</a:t>
            </a:r>
            <a:endParaRPr sz="30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311700" y="1404901"/>
            <a:ext cx="8520600" cy="3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In:</a:t>
            </a:r>
          </a:p>
          <a:p>
            <a:pPr marL="114300" lvl="0" indent="0" algn="l"/>
            <a:endParaRPr lang="pt-PT" sz="30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14300" lvl="0" indent="0" algn="l"/>
            <a:r>
              <a:rPr lang="pt-PT" sz="24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SELECT *</a:t>
            </a:r>
          </a:p>
          <a:p>
            <a:pPr marL="114300" lvl="0" indent="0" algn="l"/>
            <a:r>
              <a:rPr lang="pt-PT" sz="24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FROM Matches</a:t>
            </a:r>
          </a:p>
          <a:p>
            <a:pPr marL="114300" lvl="0" indent="0" algn="l"/>
            <a:r>
              <a:rPr lang="pt-PT" sz="24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WHERE Player1 </a:t>
            </a:r>
            <a:r>
              <a:rPr lang="pt-PT" sz="2400" b="1" dirty="0">
                <a:solidFill>
                  <a:srgbClr val="FF0000"/>
                </a:solidFill>
                <a:latin typeface="Roboto" panose="020B0604020202020204" charset="0"/>
                <a:ea typeface="Roboto" panose="020B0604020202020204" charset="0"/>
              </a:rPr>
              <a:t>IN </a:t>
            </a:r>
          </a:p>
          <a:p>
            <a:pPr marL="114300" lvl="0" indent="0" algn="l"/>
            <a:r>
              <a:rPr lang="pt-PT" sz="24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(SELECT Player1 </a:t>
            </a:r>
          </a:p>
          <a:p>
            <a:pPr marL="114300" lvl="0" indent="0" algn="l"/>
            <a:r>
              <a:rPr lang="pt-PT" sz="24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FROM Matches </a:t>
            </a:r>
          </a:p>
          <a:p>
            <a:pPr marL="114300" lvl="0" indent="0" algn="l"/>
            <a:r>
              <a:rPr lang="pt-PT" sz="24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WHERE Points1 &gt; Points2)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C69336-B0B1-4217-9BC0-D71047F18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316" y="1488141"/>
            <a:ext cx="4811902" cy="199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17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 rot="-263122">
            <a:off x="-1636698" y="-2248791"/>
            <a:ext cx="11954599" cy="3284689"/>
          </a:xfrm>
          <a:prstGeom prst="rect">
            <a:avLst/>
          </a:prstGeom>
          <a:solidFill>
            <a:srgbClr val="61D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311700" y="325575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pt-PT" sz="3000" dirty="0">
                <a:latin typeface="Montserrat Black"/>
                <a:ea typeface="Montserrat Black"/>
                <a:cs typeface="Montserrat Black"/>
                <a:sym typeface="Montserrat Black"/>
              </a:rPr>
              <a:t>SELECT</a:t>
            </a:r>
            <a:endParaRPr sz="30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311700" y="1404901"/>
            <a:ext cx="8520600" cy="3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/>
            <a:r>
              <a:rPr lang="pt-PT" sz="3000" b="1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Exists</a:t>
            </a:r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:</a:t>
            </a:r>
          </a:p>
          <a:p>
            <a:pPr marL="114300" lvl="0" indent="0" algn="l"/>
            <a:endParaRPr lang="pt-PT" sz="30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14300" lvl="0" indent="0" algn="l"/>
            <a:r>
              <a:rPr lang="pt-PT" sz="22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SELECT *</a:t>
            </a:r>
          </a:p>
          <a:p>
            <a:pPr marL="114300" lvl="0" indent="0" algn="l"/>
            <a:r>
              <a:rPr lang="pt-PT" sz="22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FROM Matches</a:t>
            </a:r>
          </a:p>
          <a:p>
            <a:pPr marL="114300" lvl="0" indent="0" algn="l"/>
            <a:r>
              <a:rPr lang="pt-PT" sz="22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WHERE EXISTS </a:t>
            </a:r>
          </a:p>
          <a:p>
            <a:pPr marL="114300" lvl="0" indent="0" algn="l"/>
            <a:r>
              <a:rPr lang="pt-PT" sz="22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(SELECT *</a:t>
            </a:r>
          </a:p>
          <a:p>
            <a:pPr marL="114300" lvl="0" indent="0" algn="l"/>
            <a:r>
              <a:rPr lang="pt-PT" sz="22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FROM </a:t>
            </a:r>
            <a:r>
              <a:rPr lang="pt-PT" sz="2200" b="1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Players</a:t>
            </a:r>
            <a:endParaRPr lang="pt-PT" sz="22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14300" lvl="0" indent="0" algn="l"/>
            <a:r>
              <a:rPr lang="pt-PT" sz="22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WHERE (Player1 = </a:t>
            </a:r>
            <a:r>
              <a:rPr lang="pt-PT" sz="2200" b="1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Players.PlayerID</a:t>
            </a:r>
            <a:r>
              <a:rPr lang="pt-PT" sz="22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) AND (</a:t>
            </a:r>
            <a:r>
              <a:rPr lang="pt-PT" sz="2200" b="1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Name</a:t>
            </a:r>
            <a:r>
              <a:rPr lang="pt-PT" sz="22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LIKE ‘c%’))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E2AC4F-A99A-4CEF-8198-228C236A9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309" y="1260321"/>
            <a:ext cx="4234331" cy="262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611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 rot="-263122">
            <a:off x="-1636698" y="-2248791"/>
            <a:ext cx="11954599" cy="3284689"/>
          </a:xfrm>
          <a:prstGeom prst="rect">
            <a:avLst/>
          </a:prstGeom>
          <a:solidFill>
            <a:srgbClr val="61D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311700" y="325575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pt-PT" sz="3000" dirty="0">
                <a:latin typeface="Montserrat Black"/>
                <a:ea typeface="Montserrat Black"/>
                <a:cs typeface="Montserrat Black"/>
                <a:sym typeface="Montserrat Black"/>
              </a:rPr>
              <a:t>SELECT</a:t>
            </a:r>
            <a:endParaRPr sz="30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304876" y="1452669"/>
            <a:ext cx="8520600" cy="3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ORDER BY:</a:t>
            </a:r>
          </a:p>
          <a:p>
            <a:pPr marL="114300" lvl="0" indent="0" algn="l"/>
            <a:endParaRPr lang="pt-PT" sz="30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SELECT *</a:t>
            </a: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FROM Matches</a:t>
            </a:r>
          </a:p>
          <a:p>
            <a:pPr marL="114300" lvl="0" indent="0" algn="l"/>
            <a:r>
              <a:rPr lang="pt-PT" sz="3000" b="1" dirty="0">
                <a:solidFill>
                  <a:srgbClr val="FF0000"/>
                </a:solidFill>
                <a:latin typeface="Roboto" panose="020B0604020202020204" charset="0"/>
                <a:ea typeface="Roboto" panose="020B0604020202020204" charset="0"/>
              </a:rPr>
              <a:t>ORDER BY</a:t>
            </a:r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Player1 </a:t>
            </a:r>
            <a:r>
              <a:rPr lang="pt-PT" sz="3000" b="1" dirty="0">
                <a:solidFill>
                  <a:srgbClr val="FF0000"/>
                </a:solidFill>
                <a:latin typeface="Roboto" panose="020B0604020202020204" charset="0"/>
                <a:ea typeface="Roboto" panose="020B0604020202020204" charset="0"/>
              </a:rPr>
              <a:t>ASC</a:t>
            </a:r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5BE807-BDF3-4981-B53C-20554D349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671" y="1141504"/>
            <a:ext cx="4802377" cy="21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81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 rot="-263122">
            <a:off x="-1636698" y="-2248791"/>
            <a:ext cx="11954599" cy="3284689"/>
          </a:xfrm>
          <a:prstGeom prst="rect">
            <a:avLst/>
          </a:prstGeom>
          <a:solidFill>
            <a:srgbClr val="61D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311700" y="325575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pt-PT" sz="3000" dirty="0">
                <a:latin typeface="Montserrat Black"/>
                <a:ea typeface="Montserrat Black"/>
                <a:cs typeface="Montserrat Black"/>
                <a:sym typeface="Montserrat Black"/>
              </a:rPr>
              <a:t>SELECT</a:t>
            </a:r>
            <a:endParaRPr sz="30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304876" y="1452669"/>
            <a:ext cx="8520600" cy="3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ORDER BY:</a:t>
            </a:r>
          </a:p>
          <a:p>
            <a:pPr marL="114300" lvl="0" indent="0" algn="l"/>
            <a:endParaRPr lang="pt-PT" sz="30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SELECT *</a:t>
            </a: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FROM Matches</a:t>
            </a:r>
          </a:p>
          <a:p>
            <a:pPr marL="114300" lvl="0" indent="0" algn="l"/>
            <a:r>
              <a:rPr lang="pt-PT" sz="3000" b="1" dirty="0">
                <a:solidFill>
                  <a:srgbClr val="FF0000"/>
                </a:solidFill>
                <a:latin typeface="Roboto" panose="020B0604020202020204" charset="0"/>
                <a:ea typeface="Roboto" panose="020B0604020202020204" charset="0"/>
              </a:rPr>
              <a:t>ORDER BY</a:t>
            </a:r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Player1 </a:t>
            </a:r>
            <a:r>
              <a:rPr lang="pt-PT" sz="3000" b="1" dirty="0">
                <a:solidFill>
                  <a:srgbClr val="FF0000"/>
                </a:solidFill>
                <a:latin typeface="Roboto" panose="020B0604020202020204" charset="0"/>
                <a:ea typeface="Roboto" panose="020B0604020202020204" charset="0"/>
              </a:rPr>
              <a:t>ASC</a:t>
            </a:r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, Player2 </a:t>
            </a:r>
            <a:r>
              <a:rPr lang="pt-PT" sz="3000" b="1" dirty="0">
                <a:solidFill>
                  <a:srgbClr val="FF0000"/>
                </a:solidFill>
                <a:latin typeface="Roboto" panose="020B0604020202020204" charset="0"/>
                <a:ea typeface="Roboto" panose="020B0604020202020204" charset="0"/>
              </a:rPr>
              <a:t>DESC</a:t>
            </a:r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B78661-038B-480F-B363-F80322920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787" y="1135493"/>
            <a:ext cx="4726675" cy="194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93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 rot="-263122">
            <a:off x="-1636698" y="-2248791"/>
            <a:ext cx="11954599" cy="3284689"/>
          </a:xfrm>
          <a:prstGeom prst="rect">
            <a:avLst/>
          </a:prstGeom>
          <a:solidFill>
            <a:srgbClr val="61D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311700" y="325575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pt-PT" sz="3000" dirty="0">
                <a:latin typeface="Montserrat Black"/>
                <a:ea typeface="Montserrat Black"/>
                <a:cs typeface="Montserrat Black"/>
                <a:sym typeface="Montserrat Black"/>
              </a:rPr>
              <a:t>SELECT</a:t>
            </a:r>
            <a:endParaRPr sz="30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304876" y="1452669"/>
            <a:ext cx="8520600" cy="3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TOP:</a:t>
            </a:r>
          </a:p>
          <a:p>
            <a:pPr marL="114300" lvl="0" indent="0" algn="l"/>
            <a:endParaRPr lang="pt-PT" sz="30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SELECT </a:t>
            </a:r>
            <a:r>
              <a:rPr lang="pt-PT" sz="3000" b="1" dirty="0">
                <a:solidFill>
                  <a:srgbClr val="FF0000"/>
                </a:solidFill>
                <a:latin typeface="Roboto" panose="020B0604020202020204" charset="0"/>
                <a:ea typeface="Roboto" panose="020B0604020202020204" charset="0"/>
              </a:rPr>
              <a:t>TOP</a:t>
            </a:r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(5) *</a:t>
            </a: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FROM Matches;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39D120-E5C9-4F0F-871B-4ABD0A302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838" y="3635972"/>
            <a:ext cx="61626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875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 rot="-263122">
            <a:off x="-1636698" y="-2248791"/>
            <a:ext cx="11954599" cy="3284689"/>
          </a:xfrm>
          <a:prstGeom prst="rect">
            <a:avLst/>
          </a:prstGeom>
          <a:solidFill>
            <a:srgbClr val="61D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311700" y="325575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pt-PT" sz="3000" dirty="0">
                <a:latin typeface="Montserrat Black"/>
                <a:ea typeface="Montserrat Black"/>
                <a:cs typeface="Montserrat Black"/>
                <a:sym typeface="Montserrat Black"/>
              </a:rPr>
              <a:t>SELECT</a:t>
            </a:r>
            <a:endParaRPr sz="30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304876" y="1452669"/>
            <a:ext cx="8520600" cy="3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TOP:</a:t>
            </a:r>
          </a:p>
          <a:p>
            <a:pPr marL="114300" lvl="0" indent="0" algn="l"/>
            <a:endParaRPr lang="pt-PT" sz="30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Não tem um nome uniforme:</a:t>
            </a:r>
          </a:p>
          <a:p>
            <a:pPr marL="114300" lvl="0" indent="0" algn="l"/>
            <a:r>
              <a:rPr lang="pt-PT" sz="3000" b="1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MySQL</a:t>
            </a:r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: LIMIT</a:t>
            </a: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Oracle: ROWNUM</a:t>
            </a: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60481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 rot="-263122">
            <a:off x="-1636698" y="-2248791"/>
            <a:ext cx="11954599" cy="3284689"/>
          </a:xfrm>
          <a:prstGeom prst="rect">
            <a:avLst/>
          </a:prstGeom>
          <a:solidFill>
            <a:srgbClr val="61D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311700" y="325575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pt-PT" sz="3000" dirty="0">
                <a:latin typeface="Montserrat Black"/>
                <a:ea typeface="Montserrat Black"/>
                <a:cs typeface="Montserrat Black"/>
                <a:sym typeface="Montserrat Black"/>
              </a:rPr>
              <a:t>SELECT</a:t>
            </a:r>
            <a:endParaRPr sz="30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304876" y="1452669"/>
            <a:ext cx="8520600" cy="3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TOP:</a:t>
            </a:r>
          </a:p>
          <a:p>
            <a:pPr marL="114300" lvl="0" indent="0" algn="l"/>
            <a:endParaRPr lang="pt-PT" sz="30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SELECT </a:t>
            </a:r>
            <a:r>
              <a:rPr lang="pt-PT" sz="3000" b="1" dirty="0">
                <a:solidFill>
                  <a:srgbClr val="FF0000"/>
                </a:solidFill>
                <a:latin typeface="Roboto" panose="020B0604020202020204" charset="0"/>
                <a:ea typeface="Roboto" panose="020B0604020202020204" charset="0"/>
              </a:rPr>
              <a:t>TOP 5 PERCENT</a:t>
            </a:r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*</a:t>
            </a: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FROM Matches;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39D120-E5C9-4F0F-871B-4ABD0A302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838" y="3635972"/>
            <a:ext cx="61626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230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 rot="-263122">
            <a:off x="-1636698" y="-2248791"/>
            <a:ext cx="11954599" cy="3284689"/>
          </a:xfrm>
          <a:prstGeom prst="rect">
            <a:avLst/>
          </a:prstGeom>
          <a:solidFill>
            <a:srgbClr val="61D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311700" y="325575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pt-PT" sz="3000" dirty="0">
                <a:latin typeface="Montserrat Black"/>
                <a:ea typeface="Montserrat Black"/>
                <a:cs typeface="Montserrat Black"/>
                <a:sym typeface="Montserrat Black"/>
              </a:rPr>
              <a:t>SELECT</a:t>
            </a:r>
            <a:endParaRPr sz="30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304876" y="1452669"/>
            <a:ext cx="8520600" cy="3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MIN:</a:t>
            </a:r>
          </a:p>
          <a:p>
            <a:pPr marL="114300" lvl="0" indent="0" algn="l"/>
            <a:endParaRPr lang="pt-PT" sz="30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SELECT </a:t>
            </a:r>
            <a:r>
              <a:rPr lang="pt-PT" sz="3000" b="1" dirty="0">
                <a:solidFill>
                  <a:srgbClr val="FF0000"/>
                </a:solidFill>
                <a:latin typeface="Roboto" panose="020B0604020202020204" charset="0"/>
                <a:ea typeface="Roboto" panose="020B0604020202020204" charset="0"/>
              </a:rPr>
              <a:t>MIN</a:t>
            </a:r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(Points1)</a:t>
            </a: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FROM Matches;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483739-57DB-4287-9A87-DF242B767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788" y="3814407"/>
            <a:ext cx="15716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6870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 rot="-263122">
            <a:off x="-1636698" y="-2248791"/>
            <a:ext cx="11954599" cy="3284689"/>
          </a:xfrm>
          <a:prstGeom prst="rect">
            <a:avLst/>
          </a:prstGeom>
          <a:solidFill>
            <a:srgbClr val="61D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311700" y="325575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pt-PT" sz="3000" dirty="0">
                <a:latin typeface="Montserrat Black"/>
                <a:ea typeface="Montserrat Black"/>
                <a:cs typeface="Montserrat Black"/>
                <a:sym typeface="Montserrat Black"/>
              </a:rPr>
              <a:t>SELECT</a:t>
            </a:r>
            <a:endParaRPr sz="30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304876" y="1452669"/>
            <a:ext cx="8520600" cy="3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MAX:</a:t>
            </a:r>
          </a:p>
          <a:p>
            <a:pPr marL="114300" lvl="0" indent="0" algn="l"/>
            <a:endParaRPr lang="pt-PT" sz="30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SELECT </a:t>
            </a:r>
            <a:r>
              <a:rPr lang="pt-PT" sz="3000" b="1" dirty="0">
                <a:solidFill>
                  <a:srgbClr val="FF0000"/>
                </a:solidFill>
                <a:latin typeface="Roboto" panose="020B0604020202020204" charset="0"/>
                <a:ea typeface="Roboto" panose="020B0604020202020204" charset="0"/>
              </a:rPr>
              <a:t>MAX</a:t>
            </a:r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(Points1)</a:t>
            </a: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FROM Matches;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EEC96A-8AD1-4353-9FB8-E0A35C356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563" y="3793709"/>
            <a:ext cx="13620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2794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 rot="-263122">
            <a:off x="-1636698" y="-2248791"/>
            <a:ext cx="11954599" cy="3284689"/>
          </a:xfrm>
          <a:prstGeom prst="rect">
            <a:avLst/>
          </a:prstGeom>
          <a:solidFill>
            <a:srgbClr val="61D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311700" y="325575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pt-PT" sz="3000" dirty="0">
                <a:latin typeface="Montserrat Black"/>
                <a:ea typeface="Montserrat Black"/>
                <a:cs typeface="Montserrat Black"/>
                <a:sym typeface="Montserrat Black"/>
              </a:rPr>
              <a:t>SELECT</a:t>
            </a:r>
            <a:endParaRPr sz="30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304876" y="1473141"/>
            <a:ext cx="8520600" cy="3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COUNT:</a:t>
            </a:r>
          </a:p>
          <a:p>
            <a:pPr marL="114300" lvl="0" indent="0" algn="l"/>
            <a:endParaRPr lang="pt-PT" sz="30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SELECT </a:t>
            </a:r>
            <a:r>
              <a:rPr lang="pt-PT" sz="3000" b="1" dirty="0">
                <a:solidFill>
                  <a:srgbClr val="FF0000"/>
                </a:solidFill>
                <a:latin typeface="Roboto" panose="020B0604020202020204" charset="0"/>
                <a:ea typeface="Roboto" panose="020B0604020202020204" charset="0"/>
              </a:rPr>
              <a:t>COUNT</a:t>
            </a:r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(*)</a:t>
            </a: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FROM Matches</a:t>
            </a: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WHERE Points1&gt;Points2;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5B16A2-32C8-4863-9BED-E0BB67FE6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613" y="4114700"/>
            <a:ext cx="13239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413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D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 rot="-263122">
            <a:off x="-1636698" y="-2248791"/>
            <a:ext cx="11954599" cy="3284689"/>
          </a:xfrm>
          <a:prstGeom prst="rect">
            <a:avLst/>
          </a:prstGeom>
          <a:solidFill>
            <a:srgbClr val="61D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311700" y="325575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 dirty="0">
                <a:latin typeface="Montserrat Black"/>
                <a:ea typeface="Montserrat Black"/>
                <a:cs typeface="Montserrat Black"/>
                <a:sym typeface="Montserrat Black"/>
              </a:rPr>
              <a:t>Correção do teste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311700" y="2571750"/>
            <a:ext cx="8520600" cy="2359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 pitchFamily="34" charset="0"/>
              <a:buChar char="•"/>
            </a:pPr>
            <a:r>
              <a:rPr lang="pt-PT" sz="1600" b="1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Atomicity</a:t>
            </a:r>
            <a:r>
              <a:rPr lang="pt-PT" sz="16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Todas as transações são executadas de forma atómica, i.e. ou nada é executado, ou tudo é executado</a:t>
            </a:r>
          </a:p>
          <a:p>
            <a:pPr marL="38100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 pitchFamily="34" charset="0"/>
              <a:buChar char="•"/>
            </a:pPr>
            <a:r>
              <a:rPr lang="pt-PT" sz="1600" b="1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Consistency</a:t>
            </a:r>
            <a:r>
              <a:rPr lang="pt-PT" sz="16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Se a base de dados está num estado válido no início da transação, vai estar num estado válido no fim da transação</a:t>
            </a:r>
          </a:p>
          <a:p>
            <a:pPr marL="38100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 pitchFamily="34" charset="0"/>
              <a:buChar char="•"/>
            </a:pPr>
            <a:r>
              <a:rPr lang="pt-PT" sz="1600" b="1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Isolation</a:t>
            </a:r>
            <a:r>
              <a:rPr lang="pt-PT" sz="16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As transações podem ser executadas em paralelo, mas tem de se comportar como se se fossem executadas de forma sequencial, i.e., o resultado de uma transação não pode ser alterada por outras que estejam a decorrer em simultâneo.</a:t>
            </a:r>
          </a:p>
          <a:p>
            <a:pPr marL="38100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 pitchFamily="34" charset="0"/>
              <a:buChar char="•"/>
            </a:pPr>
            <a:r>
              <a:rPr lang="pt-PT" sz="1600" b="1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Durability</a:t>
            </a:r>
            <a:r>
              <a:rPr lang="pt-PT" sz="16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Toda a informação é armazenada de forma não volátil, i.e. não se perdem dados em casos de </a:t>
            </a:r>
            <a:r>
              <a:rPr lang="pt-PT" sz="1600" b="1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crash </a:t>
            </a:r>
            <a:r>
              <a:rPr lang="pt-PT" sz="16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ou falha de </a:t>
            </a:r>
            <a:r>
              <a:rPr lang="pt-PT" sz="1600" b="1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hardware</a:t>
            </a:r>
            <a:r>
              <a:rPr lang="pt-PT" sz="16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 b="1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B6DD2F-76B8-44CF-9662-E6A3BE848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113" y="1396224"/>
            <a:ext cx="47529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4524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 rot="-263122">
            <a:off x="-1636698" y="-2248791"/>
            <a:ext cx="11954599" cy="3284689"/>
          </a:xfrm>
          <a:prstGeom prst="rect">
            <a:avLst/>
          </a:prstGeom>
          <a:solidFill>
            <a:srgbClr val="61D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311700" y="325575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pt-PT" sz="3000" dirty="0">
                <a:latin typeface="Montserrat Black"/>
                <a:ea typeface="Montserrat Black"/>
                <a:cs typeface="Montserrat Black"/>
                <a:sym typeface="Montserrat Black"/>
              </a:rPr>
              <a:t>SELECT</a:t>
            </a:r>
            <a:endParaRPr sz="30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311700" y="1425373"/>
            <a:ext cx="8520600" cy="3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/>
            <a:r>
              <a:rPr lang="pt-PT" sz="3000" b="1" i="1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Distinct</a:t>
            </a:r>
            <a:r>
              <a:rPr lang="pt-PT" sz="3000" b="1" i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(</a:t>
            </a:r>
            <a:r>
              <a:rPr lang="pt-PT" sz="3000" b="1" i="1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cont</a:t>
            </a:r>
            <a:r>
              <a:rPr lang="pt-PT" sz="3000" b="1" i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.):</a:t>
            </a:r>
            <a:endParaRPr lang="pt-PT" sz="30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14300" lvl="0" indent="0" algn="l"/>
            <a:endParaRPr lang="pt-PT" sz="30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SELECT DISTINCT Country</a:t>
            </a: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FROM </a:t>
            </a:r>
            <a:r>
              <a:rPr lang="pt-PT" sz="3000" b="1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Players</a:t>
            </a:r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E7C29E-97D4-40D2-99A7-1B30FBBB8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634" y="1965439"/>
            <a:ext cx="15621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533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 rot="-263122">
            <a:off x="-1636698" y="-2248791"/>
            <a:ext cx="11954599" cy="3284689"/>
          </a:xfrm>
          <a:prstGeom prst="rect">
            <a:avLst/>
          </a:prstGeom>
          <a:solidFill>
            <a:srgbClr val="61D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311700" y="325575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pt-PT" sz="3000" dirty="0">
                <a:latin typeface="Montserrat Black"/>
                <a:ea typeface="Montserrat Black"/>
                <a:cs typeface="Montserrat Black"/>
                <a:sym typeface="Montserrat Black"/>
              </a:rPr>
              <a:t>SELECT</a:t>
            </a:r>
            <a:endParaRPr sz="30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311700" y="1425373"/>
            <a:ext cx="8520600" cy="3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/>
            <a:r>
              <a:rPr lang="pt-PT" sz="3000" b="1" i="1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Distinct</a:t>
            </a:r>
            <a:r>
              <a:rPr lang="pt-PT" sz="3000" b="1" i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(</a:t>
            </a:r>
            <a:r>
              <a:rPr lang="pt-PT" sz="3000" b="1" i="1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cont</a:t>
            </a:r>
            <a:r>
              <a:rPr lang="pt-PT" sz="3000" b="1" i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.):</a:t>
            </a:r>
            <a:endParaRPr lang="pt-PT" sz="30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14300" lvl="0" indent="0" algn="l"/>
            <a:endParaRPr lang="pt-PT" sz="30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SELECT </a:t>
            </a:r>
            <a:r>
              <a:rPr lang="pt-PT" sz="3000" b="1" dirty="0">
                <a:solidFill>
                  <a:srgbClr val="FF0000"/>
                </a:solidFill>
                <a:latin typeface="Roboto" panose="020B0604020202020204" charset="0"/>
                <a:ea typeface="Roboto" panose="020B0604020202020204" charset="0"/>
              </a:rPr>
              <a:t>COUNT(DISTINCT Country)</a:t>
            </a: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FROM </a:t>
            </a:r>
            <a:r>
              <a:rPr lang="pt-PT" sz="3000" b="1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Players</a:t>
            </a:r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787C98-C992-4609-8ECB-2767C9274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471" y="3536534"/>
            <a:ext cx="13335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044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 rot="-263122">
            <a:off x="-1636698" y="-2248791"/>
            <a:ext cx="11954599" cy="3284689"/>
          </a:xfrm>
          <a:prstGeom prst="rect">
            <a:avLst/>
          </a:prstGeom>
          <a:solidFill>
            <a:srgbClr val="61D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311700" y="325575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pt-PT" sz="3000" dirty="0">
                <a:latin typeface="Montserrat Black"/>
                <a:ea typeface="Montserrat Black"/>
                <a:cs typeface="Montserrat Black"/>
                <a:sym typeface="Montserrat Black"/>
              </a:rPr>
              <a:t>SELECT</a:t>
            </a:r>
            <a:endParaRPr sz="30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304876" y="1473141"/>
            <a:ext cx="8520600" cy="3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AVG:</a:t>
            </a:r>
          </a:p>
          <a:p>
            <a:pPr marL="114300" lvl="0" indent="0" algn="l"/>
            <a:endParaRPr lang="pt-PT" sz="30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SELECT </a:t>
            </a:r>
            <a:r>
              <a:rPr lang="pt-PT" sz="3000" b="1" dirty="0">
                <a:solidFill>
                  <a:srgbClr val="FF0000"/>
                </a:solidFill>
                <a:latin typeface="Roboto" panose="020B0604020202020204" charset="0"/>
                <a:ea typeface="Roboto" panose="020B0604020202020204" charset="0"/>
              </a:rPr>
              <a:t>AVG</a:t>
            </a:r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(Points1)</a:t>
            </a: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FROM Matches</a:t>
            </a: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WHERE Points1&gt;Points2;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DFE00F-EDD7-4121-B226-ABC36F559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326" y="3974684"/>
            <a:ext cx="13525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3730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 rot="-263122">
            <a:off x="-1636698" y="-2248791"/>
            <a:ext cx="11954599" cy="3284689"/>
          </a:xfrm>
          <a:prstGeom prst="rect">
            <a:avLst/>
          </a:prstGeom>
          <a:solidFill>
            <a:srgbClr val="61D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311700" y="325575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pt-PT" sz="3000" dirty="0">
                <a:latin typeface="Montserrat Black"/>
                <a:ea typeface="Montserrat Black"/>
                <a:cs typeface="Montserrat Black"/>
                <a:sym typeface="Montserrat Black"/>
              </a:rPr>
              <a:t>SELECT</a:t>
            </a:r>
            <a:endParaRPr sz="30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304876" y="1473141"/>
            <a:ext cx="8520600" cy="3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SUM:</a:t>
            </a:r>
          </a:p>
          <a:p>
            <a:pPr marL="114300" lvl="0" indent="0" algn="l"/>
            <a:endParaRPr lang="pt-PT" sz="30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SELECT </a:t>
            </a:r>
            <a:r>
              <a:rPr lang="pt-PT" sz="3000" b="1" dirty="0">
                <a:solidFill>
                  <a:srgbClr val="FF0000"/>
                </a:solidFill>
                <a:latin typeface="Roboto" panose="020B0604020202020204" charset="0"/>
                <a:ea typeface="Roboto" panose="020B0604020202020204" charset="0"/>
              </a:rPr>
              <a:t>SUM</a:t>
            </a:r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(Points1)</a:t>
            </a: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FROM Matches;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8A29F3-085F-4DEA-AEE9-1F945F326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3810923"/>
            <a:ext cx="13716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617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 rot="-263122">
            <a:off x="-1636698" y="-2248791"/>
            <a:ext cx="11954599" cy="3284689"/>
          </a:xfrm>
          <a:prstGeom prst="rect">
            <a:avLst/>
          </a:prstGeom>
          <a:solidFill>
            <a:srgbClr val="61D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311700" y="325575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pt-PT" sz="3000" dirty="0">
                <a:latin typeface="Montserrat Black"/>
                <a:ea typeface="Montserrat Black"/>
                <a:cs typeface="Montserrat Black"/>
                <a:sym typeface="Montserrat Black"/>
              </a:rPr>
              <a:t>SELECT</a:t>
            </a:r>
            <a:endParaRPr sz="30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304876" y="1473141"/>
            <a:ext cx="8520600" cy="3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GROUP BY:</a:t>
            </a:r>
          </a:p>
          <a:p>
            <a:pPr marL="114300" lvl="0" indent="0" algn="l"/>
            <a:endParaRPr lang="pt-PT" sz="30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SELECT Country, COUNT(*)</a:t>
            </a:r>
          </a:p>
          <a:p>
            <a:pPr marL="114300" lvl="0" indent="0" algn="l"/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FROM </a:t>
            </a:r>
            <a:r>
              <a:rPr lang="pt-PT" sz="3000" b="1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Players</a:t>
            </a:r>
            <a:endParaRPr lang="pt-PT" sz="30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14300" lvl="0" indent="0" algn="l"/>
            <a:r>
              <a:rPr lang="pt-PT" sz="3000" b="1" dirty="0">
                <a:solidFill>
                  <a:srgbClr val="FF0000"/>
                </a:solidFill>
                <a:latin typeface="Roboto" panose="020B0604020202020204" charset="0"/>
                <a:ea typeface="Roboto" panose="020B0604020202020204" charset="0"/>
              </a:rPr>
              <a:t>GROUP BY </a:t>
            </a:r>
            <a:r>
              <a:rPr lang="pt-PT" sz="3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Country;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02D45C-D973-4571-A4AA-31B80924D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467" y="2571750"/>
            <a:ext cx="21907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474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D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 rot="-263122">
            <a:off x="-1636698" y="-2248791"/>
            <a:ext cx="11954599" cy="3284689"/>
          </a:xfrm>
          <a:prstGeom prst="rect">
            <a:avLst/>
          </a:prstGeom>
          <a:solidFill>
            <a:srgbClr val="61D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311700" y="325575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 dirty="0">
                <a:latin typeface="Montserrat Black"/>
                <a:ea typeface="Montserrat Black"/>
                <a:cs typeface="Montserrat Black"/>
                <a:sym typeface="Montserrat Black"/>
              </a:rPr>
              <a:t>Exercício</a:t>
            </a:r>
            <a:endParaRPr sz="30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311700" y="1425373"/>
            <a:ext cx="8520600" cy="3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/>
            <a:r>
              <a:rPr lang="pt-PT" sz="14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Com as tabelas </a:t>
            </a:r>
            <a:r>
              <a:rPr lang="pt-PT" sz="1400" b="1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Players</a:t>
            </a:r>
            <a:r>
              <a:rPr lang="pt-PT" sz="14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, Arenas e Matches (disponíveis na pasta aula 9 no GitHub):</a:t>
            </a:r>
          </a:p>
          <a:p>
            <a:pPr marL="114300" indent="0" algn="l"/>
            <a:endParaRPr lang="pt-PT" sz="14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14300" indent="0" algn="l"/>
            <a:r>
              <a:rPr lang="pt-PT" sz="14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Fazer </a:t>
            </a:r>
            <a:r>
              <a:rPr lang="pt-PT" sz="1400" b="1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queries</a:t>
            </a:r>
            <a:r>
              <a:rPr lang="pt-PT" sz="14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para determinar o seguinte:</a:t>
            </a:r>
          </a:p>
          <a:p>
            <a:pPr marL="400050" indent="-285750" algn="l">
              <a:buFontTx/>
              <a:buChar char="-"/>
            </a:pPr>
            <a:r>
              <a:rPr lang="pt-PT" sz="14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Número de jogos jogados por arena</a:t>
            </a:r>
          </a:p>
          <a:p>
            <a:pPr marL="400050" indent="-285750" algn="l">
              <a:buFontTx/>
              <a:buChar char="-"/>
            </a:pPr>
            <a:r>
              <a:rPr lang="pt-PT" sz="14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Número de jogos jogados por arena (arena identificada por nome)</a:t>
            </a:r>
          </a:p>
          <a:p>
            <a:pPr marL="400050" indent="-285750" algn="l">
              <a:buFontTx/>
              <a:buChar char="-"/>
            </a:pPr>
            <a:r>
              <a:rPr lang="pt-PT" sz="14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Média de pontos por arena</a:t>
            </a:r>
          </a:p>
          <a:p>
            <a:pPr marL="400050" indent="-285750" algn="l">
              <a:buFontTx/>
              <a:buChar char="-"/>
            </a:pPr>
            <a:r>
              <a:rPr lang="pt-PT" sz="14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Descobrir todos os jogadores que têm no nome as letras ‘O’ e ‘A’, nesta ordem. Por exemplo ‘</a:t>
            </a:r>
            <a:r>
              <a:rPr lang="pt-PT" sz="1400" b="1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OtherAnnix</a:t>
            </a:r>
            <a:r>
              <a:rPr lang="pt-PT" sz="14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’ ou ‘</a:t>
            </a:r>
            <a:r>
              <a:rPr lang="pt-PT" sz="1400" b="1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TheOA</a:t>
            </a:r>
            <a:r>
              <a:rPr lang="pt-PT" sz="14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’</a:t>
            </a:r>
          </a:p>
          <a:p>
            <a:pPr marL="400050" indent="-285750" algn="l">
              <a:buFontTx/>
              <a:buChar char="-"/>
            </a:pPr>
            <a:r>
              <a:rPr lang="pt-PT" sz="14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Descobrir a média de pontos dos jogadores que ganharam um jogo, mas que gastaram menos </a:t>
            </a:r>
            <a:r>
              <a:rPr lang="pt-PT" sz="1400" b="1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resources</a:t>
            </a:r>
            <a:r>
              <a:rPr lang="pt-PT" sz="14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.</a:t>
            </a:r>
          </a:p>
          <a:p>
            <a:pPr marL="114300" indent="0" algn="l"/>
            <a:endParaRPr lang="pt-PT" sz="14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14300" indent="0" algn="l"/>
            <a:r>
              <a:rPr lang="pt-PT" sz="14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</a:p>
          <a:p>
            <a:pPr marL="114300" indent="0" algn="l"/>
            <a:r>
              <a:rPr lang="pt-PT" sz="14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Tempo: 45min</a:t>
            </a:r>
          </a:p>
          <a:p>
            <a:pPr marL="114300" lvl="0" indent="0" algn="l"/>
            <a:endParaRPr lang="pt-PT" sz="14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5130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D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 rot="-263122">
            <a:off x="-1636698" y="-2248791"/>
            <a:ext cx="11954599" cy="3284689"/>
          </a:xfrm>
          <a:prstGeom prst="rect">
            <a:avLst/>
          </a:prstGeom>
          <a:solidFill>
            <a:srgbClr val="61D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311700" y="325575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 dirty="0">
                <a:latin typeface="Montserrat Black"/>
                <a:ea typeface="Montserrat Black"/>
                <a:cs typeface="Montserrat Black"/>
                <a:sym typeface="Montserrat Black"/>
              </a:rPr>
              <a:t>Exercício</a:t>
            </a:r>
            <a:endParaRPr sz="30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311700" y="1425373"/>
            <a:ext cx="8520600" cy="3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/>
            <a:r>
              <a:rPr lang="pt-PT" sz="14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Adicionar ao exemplo Unity/4X a atualização de recursos do jogador baseado nos planetas que ele tem.</a:t>
            </a:r>
          </a:p>
          <a:p>
            <a:pPr marL="114300" indent="0" algn="l"/>
            <a:endParaRPr lang="pt-PT" sz="14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14300" indent="0" algn="l"/>
            <a:r>
              <a:rPr lang="pt-PT" sz="14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Em cada turno de jogo, o jogador ganha uma quantidade de recursos baseado nos recursos que cada planeta que ele tem dá.</a:t>
            </a:r>
          </a:p>
          <a:p>
            <a:pPr marL="114300" indent="0" algn="l"/>
            <a:endParaRPr lang="pt-PT" sz="14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14300" indent="0" algn="l"/>
            <a:endParaRPr lang="pt-PT" sz="14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14300" indent="0" algn="l"/>
            <a:endParaRPr lang="pt-PT" sz="14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14300" indent="0" algn="l"/>
            <a:endParaRPr lang="pt-PT" sz="14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14300" indent="0" algn="l"/>
            <a:r>
              <a:rPr lang="pt-PT" sz="14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O sistema de turnos já está implementado (</a:t>
            </a:r>
            <a:r>
              <a:rPr lang="pt-PT" sz="1400" b="1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GameplayManager.RunTurn</a:t>
            </a:r>
            <a:r>
              <a:rPr lang="pt-PT" sz="14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(), que é chamado todos os 10 segundos, e que por sua vez chama o </a:t>
            </a:r>
            <a:r>
              <a:rPr lang="pt-PT" sz="1400" b="1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DatabaseInterface.UpdateDatabase</a:t>
            </a:r>
            <a:r>
              <a:rPr lang="pt-PT" sz="14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()).</a:t>
            </a:r>
          </a:p>
          <a:p>
            <a:pPr marL="114300" indent="0" algn="l"/>
            <a:endParaRPr lang="pt-PT" sz="14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14300" indent="0" algn="l"/>
            <a:r>
              <a:rPr lang="pt-PT" sz="14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Lembrem-se: depois de ele fazer o </a:t>
            </a:r>
            <a:r>
              <a:rPr lang="pt-PT" sz="1400" b="1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update</a:t>
            </a:r>
            <a:r>
              <a:rPr lang="pt-PT" sz="14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à base de dados, tem de se ir buscar os valores </a:t>
            </a:r>
            <a:r>
              <a:rPr lang="pt-PT" sz="1400" b="1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actuais</a:t>
            </a:r>
            <a:r>
              <a:rPr lang="pt-PT" sz="14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para ver o efeito!</a:t>
            </a:r>
          </a:p>
          <a:p>
            <a:pPr marL="114300" indent="0" algn="l"/>
            <a:r>
              <a:rPr lang="pt-PT" sz="14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</a:p>
          <a:p>
            <a:pPr marL="114300" indent="0" algn="l"/>
            <a:r>
              <a:rPr lang="pt-PT" sz="14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Tempo: 20min</a:t>
            </a:r>
          </a:p>
          <a:p>
            <a:pPr marL="114300" lvl="0" indent="0" algn="l"/>
            <a:endParaRPr lang="pt-PT" sz="14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14300" lvl="0" indent="0" algn="l"/>
            <a:endParaRPr lang="pt-PT" sz="14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14300" lvl="0" indent="0" algn="l"/>
            <a:endParaRPr lang="pt-PT" sz="14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4FE93A-F8CB-4E35-BB0A-D0CB49976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670" y="2504649"/>
            <a:ext cx="46482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8621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D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 rot="-263122">
            <a:off x="-1636698" y="-2248791"/>
            <a:ext cx="11954599" cy="3284689"/>
          </a:xfrm>
          <a:prstGeom prst="rect">
            <a:avLst/>
          </a:prstGeom>
          <a:solidFill>
            <a:srgbClr val="61D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311700" y="325575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 dirty="0">
                <a:latin typeface="Montserrat Black"/>
                <a:ea typeface="Montserrat Black"/>
                <a:cs typeface="Montserrat Black"/>
                <a:sym typeface="Montserrat Black"/>
              </a:rPr>
              <a:t>Atualizar recursos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29FED3-5504-443F-AEC7-5AA4FF71C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25" y="1408248"/>
            <a:ext cx="8386549" cy="335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44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D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 rot="-263122">
            <a:off x="-1636698" y="-2248791"/>
            <a:ext cx="11954599" cy="3284689"/>
          </a:xfrm>
          <a:prstGeom prst="rect">
            <a:avLst/>
          </a:prstGeom>
          <a:solidFill>
            <a:srgbClr val="61D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311700" y="325575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 dirty="0">
                <a:latin typeface="Montserrat Black"/>
                <a:ea typeface="Montserrat Black"/>
                <a:cs typeface="Montserrat Black"/>
                <a:sym typeface="Montserrat Black"/>
              </a:rPr>
              <a:t>Correção do teste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FFCE6A-B2B5-4FB9-855B-FD2A62D15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763" y="1662924"/>
            <a:ext cx="501967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14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D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 rot="-263122">
            <a:off x="-1636698" y="-2248791"/>
            <a:ext cx="11954599" cy="3284689"/>
          </a:xfrm>
          <a:prstGeom prst="rect">
            <a:avLst/>
          </a:prstGeom>
          <a:solidFill>
            <a:srgbClr val="61D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311700" y="325575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 dirty="0">
                <a:latin typeface="Montserrat Black"/>
                <a:ea typeface="Montserrat Black"/>
                <a:cs typeface="Montserrat Black"/>
                <a:sym typeface="Montserrat Black"/>
              </a:rPr>
              <a:t>Correção do teste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311700" y="2571750"/>
            <a:ext cx="8520600" cy="2359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 pitchFamily="34" charset="0"/>
              <a:buChar char="•"/>
            </a:pPr>
            <a:r>
              <a:rPr lang="pt-PT" sz="16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Não. As bases de dados relacionais são </a:t>
            </a:r>
            <a:r>
              <a:rPr lang="pt-PT" sz="1600" b="1" u="sng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maior parte</a:t>
            </a:r>
            <a:r>
              <a:rPr lang="pt-PT" sz="16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das vezes ACID-</a:t>
            </a:r>
            <a:r>
              <a:rPr lang="pt-PT" sz="1600" b="1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compliant</a:t>
            </a:r>
            <a:r>
              <a:rPr lang="pt-PT" sz="16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pois isso ajuda a garantir comportamentos determinísticos, fiabilidade e segurança dos dados, mas também tem um custo de recursos.</a:t>
            </a:r>
          </a:p>
          <a:p>
            <a:pPr marL="38100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 pitchFamily="34" charset="0"/>
              <a:buChar char="•"/>
            </a:pPr>
            <a:r>
              <a:rPr lang="pt-PT" sz="16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maior parte das bases de dados pós-relacionais (como o </a:t>
            </a:r>
            <a:r>
              <a:rPr lang="pt-PT" sz="1600" b="1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NoSQL</a:t>
            </a:r>
            <a:r>
              <a:rPr lang="pt-PT" sz="16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 não são ACID-</a:t>
            </a:r>
            <a:r>
              <a:rPr lang="pt-PT" sz="1600" b="1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compliant</a:t>
            </a:r>
            <a:r>
              <a:rPr lang="pt-PT" sz="16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por questões de performance. </a:t>
            </a:r>
          </a:p>
          <a:p>
            <a:pPr marL="38100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 pitchFamily="34" charset="0"/>
              <a:buChar char="•"/>
            </a:pPr>
            <a:r>
              <a:rPr lang="pt-PT" sz="16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Podem não ser ACID-</a:t>
            </a:r>
            <a:r>
              <a:rPr lang="pt-PT" sz="1600" b="1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compliant</a:t>
            </a:r>
            <a:r>
              <a:rPr lang="pt-PT" sz="16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porque os dados pelos quais são responsáveis não são geralmente tão importantes e podem existir falhas sem consequências de maior.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FFCE6A-B2B5-4FB9-855B-FD2A62D15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763" y="1662924"/>
            <a:ext cx="501967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88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D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 rot="-263122">
            <a:off x="-1636698" y="-2248791"/>
            <a:ext cx="11954599" cy="3284689"/>
          </a:xfrm>
          <a:prstGeom prst="rect">
            <a:avLst/>
          </a:prstGeom>
          <a:solidFill>
            <a:srgbClr val="61D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311700" y="325575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 dirty="0">
                <a:latin typeface="Montserrat Black"/>
                <a:ea typeface="Montserrat Black"/>
                <a:cs typeface="Montserrat Black"/>
                <a:sym typeface="Montserrat Black"/>
              </a:rPr>
              <a:t>Correção do teste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6E7A46-F022-4FF0-BDB4-EDE2AC786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737" y="1626998"/>
            <a:ext cx="64865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023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D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 rot="-263122">
            <a:off x="-1636698" y="-2248791"/>
            <a:ext cx="11954599" cy="3284689"/>
          </a:xfrm>
          <a:prstGeom prst="rect">
            <a:avLst/>
          </a:prstGeom>
          <a:solidFill>
            <a:srgbClr val="61D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311700" y="325575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 dirty="0">
                <a:latin typeface="Montserrat Black"/>
                <a:ea typeface="Montserrat Black"/>
                <a:cs typeface="Montserrat Black"/>
                <a:sym typeface="Montserrat Black"/>
              </a:rPr>
              <a:t>Correção do teste</a:t>
            </a:r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3EFEEF3-7253-49DD-A903-A06118898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21" y="1545755"/>
            <a:ext cx="7874758" cy="309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209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D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 rot="-263122">
            <a:off x="-1636698" y="-2248791"/>
            <a:ext cx="11954599" cy="3284689"/>
          </a:xfrm>
          <a:prstGeom prst="rect">
            <a:avLst/>
          </a:prstGeom>
          <a:solidFill>
            <a:srgbClr val="61D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311700" y="325575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 dirty="0">
                <a:latin typeface="Montserrat Black"/>
                <a:ea typeface="Montserrat Black"/>
                <a:cs typeface="Montserrat Black"/>
                <a:sym typeface="Montserrat Black"/>
              </a:rPr>
              <a:t>Correção do teste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D50965-19E3-4BC1-90D4-EBD653282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063" y="1671211"/>
            <a:ext cx="63150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8281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</TotalTime>
  <Words>1121</Words>
  <Application>Microsoft Office PowerPoint</Application>
  <PresentationFormat>On-screen Show (16:9)</PresentationFormat>
  <Paragraphs>286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Roboto</vt:lpstr>
      <vt:lpstr>Arial</vt:lpstr>
      <vt:lpstr>Montserrat Black</vt:lpstr>
      <vt:lpstr>Simple Light</vt:lpstr>
      <vt:lpstr>BASES DE DADOS Aula 9  Diogo de Andrade p5634@ulht.pt</vt:lpstr>
      <vt:lpstr>SUMÁRIO</vt:lpstr>
      <vt:lpstr>Correção do teste</vt:lpstr>
      <vt:lpstr>Correção do teste</vt:lpstr>
      <vt:lpstr>Correção do teste</vt:lpstr>
      <vt:lpstr>Correção do teste</vt:lpstr>
      <vt:lpstr>Correção do teste</vt:lpstr>
      <vt:lpstr>Correção do teste</vt:lpstr>
      <vt:lpstr>Correção do teste</vt:lpstr>
      <vt:lpstr>Correção do teste</vt:lpstr>
      <vt:lpstr>Correção do teste</vt:lpstr>
      <vt:lpstr>Correção do teste</vt:lpstr>
      <vt:lpstr>SELECT</vt:lpstr>
      <vt:lpstr>SELECT</vt:lpstr>
      <vt:lpstr>SELECT</vt:lpstr>
      <vt:lpstr>SELECT</vt:lpstr>
      <vt:lpstr>SELECT</vt:lpstr>
      <vt:lpstr>SELECT</vt:lpstr>
      <vt:lpstr>SELECT</vt:lpstr>
      <vt:lpstr>SELECT</vt:lpstr>
      <vt:lpstr>SELECT</vt:lpstr>
      <vt:lpstr>SELECT</vt:lpstr>
      <vt:lpstr>SELECT</vt:lpstr>
      <vt:lpstr>SELECT</vt:lpstr>
      <vt:lpstr>SELECT</vt:lpstr>
      <vt:lpstr>SELECT</vt:lpstr>
      <vt:lpstr>SELECT</vt:lpstr>
      <vt:lpstr>SELECT</vt:lpstr>
      <vt:lpstr>SELECT</vt:lpstr>
      <vt:lpstr>SELECT</vt:lpstr>
      <vt:lpstr>SELECT</vt:lpstr>
      <vt:lpstr>SELECT</vt:lpstr>
      <vt:lpstr>SELECT</vt:lpstr>
      <vt:lpstr>SELECT</vt:lpstr>
      <vt:lpstr>SELECT</vt:lpstr>
      <vt:lpstr>SELECT</vt:lpstr>
      <vt:lpstr>SELECT</vt:lpstr>
      <vt:lpstr>SELECT</vt:lpstr>
      <vt:lpstr>SELECT</vt:lpstr>
      <vt:lpstr>SELECT</vt:lpstr>
      <vt:lpstr>SELECT</vt:lpstr>
      <vt:lpstr>SELECT</vt:lpstr>
      <vt:lpstr>SELECT</vt:lpstr>
      <vt:lpstr>SELECT</vt:lpstr>
      <vt:lpstr>Exercício</vt:lpstr>
      <vt:lpstr>Exercício</vt:lpstr>
      <vt:lpstr>Atualizar recursos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DADOS Aula X  Diogo de Andrade p5634@ulusofona.pt</dc:title>
  <cp:lastModifiedBy>Overlord Covenant</cp:lastModifiedBy>
  <cp:revision>110</cp:revision>
  <dcterms:modified xsi:type="dcterms:W3CDTF">2018-12-13T15:32:50Z</dcterms:modified>
</cp:coreProperties>
</file>