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7"/>
  </p:sldMasterIdLst>
  <p:notesMasterIdLst>
    <p:notesMasterId r:id="rId20"/>
  </p:notesMasterIdLst>
  <p:handoutMasterIdLst>
    <p:handoutMasterId r:id="rId21"/>
  </p:handoutMasterIdLst>
  <p:sldIdLst>
    <p:sldId id="260" r:id="rId8"/>
    <p:sldId id="257" r:id="rId9"/>
    <p:sldId id="261" r:id="rId10"/>
    <p:sldId id="262" r:id="rId11"/>
    <p:sldId id="267" r:id="rId12"/>
    <p:sldId id="268" r:id="rId13"/>
    <p:sldId id="271" r:id="rId14"/>
    <p:sldId id="272" r:id="rId15"/>
    <p:sldId id="273" r:id="rId16"/>
    <p:sldId id="274" r:id="rId17"/>
    <p:sldId id="269" r:id="rId18"/>
    <p:sldId id="275" r:id="rId19"/>
  </p:sldIdLst>
  <p:sldSz cx="12190413" cy="6858000"/>
  <p:notesSz cx="6858000" cy="9144000"/>
  <p:custDataLst>
    <p:tags r:id="rId22"/>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0000"/>
    <a:srgbClr val="000000"/>
    <a:srgbClr val="FFCC00"/>
    <a:srgbClr val="FF6600"/>
    <a:srgbClr val="FF0000"/>
    <a:srgbClr val="FF0099"/>
    <a:srgbClr val="CC3399"/>
    <a:srgbClr val="660066"/>
    <a:srgbClr val="66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6098" autoAdjust="0"/>
  </p:normalViewPr>
  <p:slideViewPr>
    <p:cSldViewPr showGuides="1">
      <p:cViewPr varScale="1">
        <p:scale>
          <a:sx n="61" d="100"/>
          <a:sy n="61" d="100"/>
        </p:scale>
        <p:origin x="736" y="60"/>
      </p:cViewPr>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(e.g., grading assignments, tutoring, developing smart content, personalizing learning). </a:t>
            </a:r>
            <a:endParaRPr lang="en-GB" dirty="0"/>
          </a:p>
        </p:txBody>
      </p:sp>
      <p:sp>
        <p:nvSpPr>
          <p:cNvPr id="4" name="Slide Number Placeholder 3"/>
          <p:cNvSpPr>
            <a:spLocks noGrp="1"/>
          </p:cNvSpPr>
          <p:nvPr>
            <p:ph type="sldNum" sz="quarter" idx="10"/>
          </p:nvPr>
        </p:nvSpPr>
        <p:spPr/>
        <p:txBody>
          <a:bodyPr/>
          <a:lstStyle/>
          <a:p>
            <a:fld id="{C734BB09-483B-4C4B-A5A4-C02A22055B01}" type="slidenum">
              <a:rPr lang="da-DK" smtClean="0"/>
              <a:pPr/>
              <a:t>2</a:t>
            </a:fld>
            <a:endParaRPr lang="da-DK" dirty="0"/>
          </a:p>
        </p:txBody>
      </p:sp>
    </p:spTree>
    <p:extLst>
      <p:ext uri="{BB962C8B-B14F-4D97-AF65-F5344CB8AC3E}">
        <p14:creationId xmlns:p14="http://schemas.microsoft.com/office/powerpoint/2010/main" val="540376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 is very valuable, however</a:t>
            </a:r>
            <a:r>
              <a:rPr lang="en-GB" baseline="0" dirty="0" smtClean="0"/>
              <a:t> not protected</a:t>
            </a:r>
            <a:endParaRPr lang="en-GB" dirty="0"/>
          </a:p>
        </p:txBody>
      </p:sp>
      <p:sp>
        <p:nvSpPr>
          <p:cNvPr id="4" name="Slide Number Placeholder 3"/>
          <p:cNvSpPr>
            <a:spLocks noGrp="1"/>
          </p:cNvSpPr>
          <p:nvPr>
            <p:ph type="sldNum" sz="quarter" idx="10"/>
          </p:nvPr>
        </p:nvSpPr>
        <p:spPr/>
        <p:txBody>
          <a:bodyPr/>
          <a:lstStyle/>
          <a:p>
            <a:fld id="{C734BB09-483B-4C4B-A5A4-C02A22055B01}" type="slidenum">
              <a:rPr lang="da-DK" smtClean="0"/>
              <a:pPr/>
              <a:t>3</a:t>
            </a:fld>
            <a:endParaRPr lang="da-DK" dirty="0"/>
          </a:p>
        </p:txBody>
      </p:sp>
    </p:spTree>
    <p:extLst>
      <p:ext uri="{BB962C8B-B14F-4D97-AF65-F5344CB8AC3E}">
        <p14:creationId xmlns:p14="http://schemas.microsoft.com/office/powerpoint/2010/main" val="267153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Correcting algorithm bias</a:t>
            </a:r>
            <a:endParaRPr lang="en-GB" dirty="0"/>
          </a:p>
        </p:txBody>
      </p:sp>
      <p:sp>
        <p:nvSpPr>
          <p:cNvPr id="4" name="Slide Number Placeholder 3"/>
          <p:cNvSpPr>
            <a:spLocks noGrp="1"/>
          </p:cNvSpPr>
          <p:nvPr>
            <p:ph type="sldNum" sz="quarter" idx="10"/>
          </p:nvPr>
        </p:nvSpPr>
        <p:spPr/>
        <p:txBody>
          <a:bodyPr/>
          <a:lstStyle/>
          <a:p>
            <a:fld id="{C734BB09-483B-4C4B-A5A4-C02A22055B01}" type="slidenum">
              <a:rPr lang="da-DK" smtClean="0"/>
              <a:pPr/>
              <a:t>4</a:t>
            </a:fld>
            <a:endParaRPr lang="da-DK" dirty="0"/>
          </a:p>
        </p:txBody>
      </p:sp>
    </p:spTree>
    <p:extLst>
      <p:ext uri="{BB962C8B-B14F-4D97-AF65-F5344CB8AC3E}">
        <p14:creationId xmlns:p14="http://schemas.microsoft.com/office/powerpoint/2010/main" val="1410206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1"/>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99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GB" noProof="0" dirty="0"/>
              <a:t>Click to edit Master title style</a:t>
            </a:r>
            <a:endParaRPr lang="en-GB"/>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GB" noProof="0" dirty="0"/>
              <a:t>Click to edit Master subtitle style</a:t>
            </a:r>
            <a:endParaRPr lang="en-GB"/>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en-GB"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GB" noProof="0" dirty="0"/>
              <a:t>Click to edit Master title style</a:t>
            </a:r>
            <a:endParaRPr lang="en-GB"/>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GB" noProof="0" dirty="0"/>
              <a:t>Click to edit Master subtitle style</a:t>
            </a:r>
            <a:endParaRPr lang="en-GB"/>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GB" dirty="0"/>
              <a:t>Click to edit Master title style</a:t>
            </a:r>
            <a:endParaRPr lang="en-GB"/>
          </a:p>
        </p:txBody>
      </p:sp>
      <p:sp>
        <p:nvSpPr>
          <p:cNvPr id="3" name="Content Placeholder 2"/>
          <p:cNvSpPr>
            <a:spLocks noGrp="1"/>
          </p:cNvSpPr>
          <p:nvPr>
            <p:ph idx="1"/>
          </p:nvPr>
        </p:nvSpPr>
        <p:spPr>
          <a:xfrm>
            <a:off x="1774800" y="1706400"/>
            <a:ext cx="9312374" cy="4545578"/>
          </a:xfrm>
        </p:spPr>
        <p:txBody>
          <a:bodyPr/>
          <a:lstStyle/>
          <a:p>
            <a:pPr lvl="0"/>
            <a:r>
              <a:rPr lang="en-GB" dirty="0"/>
              <a:t>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GB"/>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945711255"/>
      </p:ext>
    </p:extLst>
  </p:cSld>
  <p:clrMapOvr>
    <a:masterClrMapping/>
  </p:clrMapOvr>
  <p:extLst>
    <p:ext uri="{DCECCB84-F9BA-43D5-87BE-67443E8EF086}">
      <p15:sldGuideLst xmlns:p15="http://schemas.microsoft.com/office/powerpoint/2012/main">
        <p15:guide id="1" pos="1118" userDrawn="1">
          <p15:clr>
            <a:srgbClr val="F26B43"/>
          </p15:clr>
        </p15:guide>
        <p15:guide id="2" pos="3896" userDrawn="1">
          <p15:clr>
            <a:srgbClr val="F26B43"/>
          </p15:clr>
        </p15:guide>
        <p15:guide id="3" pos="4205" userDrawn="1">
          <p15:clr>
            <a:srgbClr val="F26B43"/>
          </p15:clr>
        </p15:guide>
        <p15:guide id="4" pos="6984" userDrawn="1">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GB" dirty="0"/>
              <a:t>Click to edit Master title style</a:t>
            </a:r>
            <a:endParaRPr lang="en-GB"/>
          </a:p>
        </p:txBody>
      </p:sp>
      <p:sp>
        <p:nvSpPr>
          <p:cNvPr id="3" name="Content Placeholder 2"/>
          <p:cNvSpPr>
            <a:spLocks noGrp="1"/>
          </p:cNvSpPr>
          <p:nvPr>
            <p:ph idx="1"/>
          </p:nvPr>
        </p:nvSpPr>
        <p:spPr>
          <a:xfrm>
            <a:off x="1774726" y="1706328"/>
            <a:ext cx="6048672" cy="4545578"/>
          </a:xfrm>
        </p:spPr>
        <p:txBody>
          <a:bodyPr/>
          <a:lstStyle/>
          <a:p>
            <a:pPr lvl="0"/>
            <a:r>
              <a:rPr lang="en-GB" dirty="0"/>
              <a:t>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endParaRPr lang="en-GB"/>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endParaRPr lang="en-GB"/>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GB" dirty="0"/>
              <a:t>Click to edit Master title style</a:t>
            </a:r>
            <a:endParaRPr lang="en-GB"/>
          </a:p>
        </p:txBody>
      </p:sp>
      <p:sp>
        <p:nvSpPr>
          <p:cNvPr id="3" name="Content Placeholder 2"/>
          <p:cNvSpPr>
            <a:spLocks noGrp="1"/>
          </p:cNvSpPr>
          <p:nvPr>
            <p:ph idx="1"/>
          </p:nvPr>
        </p:nvSpPr>
        <p:spPr>
          <a:xfrm>
            <a:off x="4221360" y="1706328"/>
            <a:ext cx="6865740" cy="4545578"/>
          </a:xfrm>
        </p:spPr>
        <p:txBody>
          <a:bodyPr/>
          <a:lstStyle/>
          <a:p>
            <a:pPr lvl="0"/>
            <a:r>
              <a:rPr lang="en-GB" dirty="0"/>
              <a:t>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endParaRPr lang="en-GB"/>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endParaRPr lang="en-GB"/>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a:t>Click to add title one line</a:t>
            </a:r>
            <a:endParaRPr lang="en-GB" dirty="0"/>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dirty="0"/>
              <a:t>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a:t>Click to add title one line</a:t>
            </a:r>
            <a:endParaRPr lang="en-GB" dirty="0"/>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a:p>
            <a:pPr lvl="5"/>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a:t>Click to add title one line</a:t>
            </a:r>
            <a:endParaRPr lang="en-GB" dirty="0"/>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a:p>
            <a:pPr lvl="5"/>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endParaRPr lang="en-GB"/>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endParaRPr lang="en-GB"/>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endParaRPr lang="en-GB"/>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GB" dirty="0"/>
              <a:t>Click to edit Master title style</a:t>
            </a:r>
            <a:endParaRPr lang="en-GB"/>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en-GB"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dirty="0"/>
              <a:t>Click to edit Master title style</a:t>
            </a:r>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a:p>
            <a:pPr lvl="5"/>
            <a:endParaRPr lang="en-GB" dirty="0"/>
          </a:p>
        </p:txBody>
      </p:sp>
      <p:sp>
        <p:nvSpPr>
          <p:cNvPr id="113676" name="text" descr="{&quot;templafy&quot;:{&quot;id&quot;:&quot;ea5199c7-f966-455d-9214-e34baae41404&quot;}}" title="UserProfile.Offices.Workarea_{{DocumentLanguage}}"/>
          <p:cNvSpPr>
            <a:spLocks noChangeArrowheads="1"/>
          </p:cNvSpPr>
          <p:nvPr/>
        </p:nvSpPr>
        <p:spPr bwMode="auto">
          <a:xfrm>
            <a:off x="1774726" y="6541200"/>
            <a:ext cx="3397071" cy="31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0"/>
          <a:lstStyle/>
          <a:p>
            <a:pPr algn="l" eaLnBrk="0" hangingPunct="0">
              <a:spcBef>
                <a:spcPct val="0"/>
              </a:spcBef>
            </a:pPr>
            <a:r>
              <a:rPr lang="en-GB" sz="700" b="1" dirty="0">
                <a:solidFill>
                  <a:schemeClr val="bg1"/>
                </a:solidFill>
                <a:latin typeface="+mn-lt"/>
              </a:rPr>
              <a:t>DTU Chemical Engineering</a:t>
            </a:r>
          </a:p>
        </p:txBody>
      </p:sp>
      <p:sp>
        <p:nvSpPr>
          <p:cNvPr id="5" name="date" descr="{&quot;templafy&quot;:{&quot;id&quot;:&quot;de65b5e5-76fb-44a2-b0c8-99c0246837f6&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GB" sz="700" b="1" i="0" u="none" strike="noStrike" cap="none" normalizeH="0" baseline="0" dirty="0">
                <a:ln>
                  <a:noFill/>
                </a:ln>
                <a:solidFill>
                  <a:schemeClr val="bg1"/>
                </a:solidFill>
                <a:effectLst/>
                <a:latin typeface="+mn-lt"/>
                <a:ea typeface="ＭＳ Ｐゴシック" pitchFamily="-80" charset="-128"/>
              </a:rPr>
              <a:t>21 September 2022</a:t>
            </a:r>
          </a:p>
        </p:txBody>
      </p:sp>
      <p:sp>
        <p:nvSpPr>
          <p:cNvPr id="7" name="text" descr="{&quot;templafy&quot;:{&quot;id&quot;:&quot;97daecb0-40ce-4bc8-ba5f-fdb4d2745848&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r>
              <a:rPr lang="en-GB" sz="700" dirty="0">
                <a:solidFill>
                  <a:schemeClr val="bg1"/>
                </a:solidFill>
                <a:latin typeface="+mn-lt"/>
              </a:rPr>
              <a:t>To be fAIr: Ethical and Fair Application of Artificial Intelligence in Virtual Laboratories</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ft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2.xml"/><Relationship Id="rId1" Type="http://schemas.openxmlformats.org/officeDocument/2006/relationships/customXml" Target="../../customXml/item6.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xml"/><Relationship Id="rId1" Type="http://schemas.openxmlformats.org/officeDocument/2006/relationships/customXml" Target="../../customXml/item4.xml"/><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https://www.europarl.europa.eu/RegData/etudes/BRIE/2019/640163/EPRS_BRI(2019)640163_EN.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en.unesco.org/themes/ethics-science-and-technology/comest" TargetMode="External"/><Relationship Id="rId5" Type="http://schemas.openxmlformats.org/officeDocument/2006/relationships/hyperlink" Target="https://unesdoc.unesco.org/ark:/48223/pf0000367823" TargetMode="External"/><Relationship Id="rId4" Type="http://schemas.openxmlformats.org/officeDocument/2006/relationships/hyperlink" Target="https://en.unesco.org/artificia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a:xfrm>
            <a:off x="247072" y="2276872"/>
            <a:ext cx="10840028" cy="1196977"/>
          </a:xfrm>
        </p:spPr>
        <p:txBody>
          <a:bodyPr/>
          <a:lstStyle/>
          <a:p>
            <a:r>
              <a:rPr lang="en-GB" dirty="0"/>
              <a:t>To be </a:t>
            </a:r>
            <a:r>
              <a:rPr lang="en-GB" dirty="0" err="1" smtClean="0"/>
              <a:t>fAIr</a:t>
            </a:r>
            <a:endParaRPr lang="en-GB" dirty="0"/>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a:xfrm>
            <a:off x="247650" y="2780928"/>
            <a:ext cx="6495628" cy="1660654"/>
          </a:xfrm>
        </p:spPr>
        <p:txBody>
          <a:bodyPr/>
          <a:lstStyle/>
          <a:p>
            <a:r>
              <a:rPr lang="en-GB" dirty="0" smtClean="0"/>
              <a:t>Ethical </a:t>
            </a:r>
            <a:r>
              <a:rPr lang="en-GB" dirty="0"/>
              <a:t>and Fair Application of Artificial Intelligence in Virtual Laboratories</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1</a:t>
            </a:fld>
            <a:endParaRPr lang="en-GB" dirty="0"/>
          </a:p>
        </p:txBody>
      </p:sp>
      <p:sp>
        <p:nvSpPr>
          <p:cNvPr id="6" name="Subtitle 4">
            <a:extLst>
              <a:ext uri="{FF2B5EF4-FFF2-40B4-BE49-F238E27FC236}">
                <a16:creationId xmlns:a16="http://schemas.microsoft.com/office/drawing/2014/main" id="{88CE6942-A17C-4247-86C6-41FACF7E90AC}"/>
              </a:ext>
            </a:extLst>
          </p:cNvPr>
          <p:cNvSpPr txBox="1">
            <a:spLocks/>
          </p:cNvSpPr>
          <p:nvPr/>
        </p:nvSpPr>
        <p:spPr bwMode="auto">
          <a:xfrm>
            <a:off x="247650" y="4590921"/>
            <a:ext cx="10840028" cy="1660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marL="0" indent="0" algn="l" rtl="0" eaLnBrk="1" fontAlgn="base" hangingPunct="1">
              <a:lnSpc>
                <a:spcPct val="110000"/>
              </a:lnSpc>
              <a:spcBef>
                <a:spcPts val="0"/>
              </a:spcBef>
              <a:spcAft>
                <a:spcPct val="0"/>
              </a:spcAft>
              <a:buFontTx/>
              <a:buNone/>
              <a:defRPr sz="3000">
                <a:solidFill>
                  <a:schemeClr val="bg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a:lstStyle>
          <a:p>
            <a:r>
              <a:rPr lang="en-GB" sz="2000" kern="0" dirty="0" smtClean="0"/>
              <a:t>Fiammetta </a:t>
            </a:r>
            <a:r>
              <a:rPr lang="en-GB" sz="2000" kern="0" dirty="0" smtClean="0"/>
              <a:t>Caccavale, Carina L. Gargalo, Krist V. Gernaey, Ulrich Krühne</a:t>
            </a:r>
            <a:endParaRPr lang="en-GB" sz="2000" kern="0" dirty="0" smtClean="0"/>
          </a:p>
          <a:p>
            <a:r>
              <a:rPr lang="en-GB" sz="2000" kern="0" dirty="0" smtClean="0"/>
              <a:t>Technical University of Denmark (DTU)</a:t>
            </a:r>
          </a:p>
          <a:p>
            <a:r>
              <a:rPr lang="en-GB" sz="2000" kern="0" dirty="0" smtClean="0"/>
              <a:t>21/09/2022</a:t>
            </a:r>
            <a:endParaRPr lang="en-GB" sz="2000" kern="0"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Help students </a:t>
            </a:r>
            <a:r>
              <a:rPr lang="en-DK" dirty="0"/>
              <a:t>–</a:t>
            </a:r>
            <a:r>
              <a:rPr lang="en-GB" dirty="0"/>
              <a:t> the ultimate </a:t>
            </a:r>
            <a:r>
              <a:rPr lang="en-GB" dirty="0" smtClean="0"/>
              <a:t>goal</a:t>
            </a:r>
            <a:endParaRPr lang="en-GB" dirty="0"/>
          </a:p>
        </p:txBody>
      </p:sp>
      <p:sp>
        <p:nvSpPr>
          <p:cNvPr id="3" name="Content Placeholder 2"/>
          <p:cNvSpPr>
            <a:spLocks noGrp="1"/>
          </p:cNvSpPr>
          <p:nvPr>
            <p:ph idx="1"/>
          </p:nvPr>
        </p:nvSpPr>
        <p:spPr>
          <a:xfrm>
            <a:off x="1774800" y="1706400"/>
            <a:ext cx="3528318" cy="4545578"/>
          </a:xfrm>
        </p:spPr>
        <p:txBody>
          <a:bodyPr/>
          <a:lstStyle/>
          <a:p>
            <a:pPr algn="just"/>
            <a:r>
              <a:rPr lang="en-GB" dirty="0" smtClean="0"/>
              <a:t>Solutions implemented should be directed towards the </a:t>
            </a:r>
            <a:r>
              <a:rPr lang="en-GB" b="1" dirty="0" smtClean="0"/>
              <a:t>goal of helping students</a:t>
            </a:r>
          </a:p>
          <a:p>
            <a:pPr marL="216000" lvl="1" indent="0" algn="just">
              <a:buNone/>
            </a:pPr>
            <a:endParaRPr lang="en-GB" dirty="0" smtClean="0"/>
          </a:p>
          <a:p>
            <a:pPr marL="216000" lvl="1" indent="0" algn="just">
              <a:buNone/>
            </a:pPr>
            <a:r>
              <a:rPr lang="en-DK" dirty="0" smtClean="0">
                <a:sym typeface="Wingdings" panose="05000000000000000000" pitchFamily="2" charset="2"/>
              </a:rPr>
              <a:t></a:t>
            </a:r>
            <a:r>
              <a:rPr lang="en-GB" dirty="0" smtClean="0">
                <a:sym typeface="Wingdings" panose="05000000000000000000" pitchFamily="2" charset="2"/>
              </a:rPr>
              <a:t> </a:t>
            </a:r>
            <a:r>
              <a:rPr lang="en-GB" dirty="0" smtClean="0"/>
              <a:t>Allow students to </a:t>
            </a:r>
            <a:r>
              <a:rPr lang="en-GB" b="1" dirty="0" smtClean="0"/>
              <a:t>share concerns </a:t>
            </a:r>
            <a:r>
              <a:rPr lang="en-GB" dirty="0" smtClean="0"/>
              <a:t>about their digital rights and </a:t>
            </a:r>
            <a:r>
              <a:rPr lang="en-GB" b="1" dirty="0" smtClean="0"/>
              <a:t>ask questions</a:t>
            </a:r>
            <a:endParaRPr lang="en-GB" b="1"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10</a:t>
            </a:fld>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4450" y="1704975"/>
            <a:ext cx="4902650" cy="3386003"/>
          </a:xfrm>
          <a:prstGeom prst="rect">
            <a:avLst/>
          </a:prstGeom>
        </p:spPr>
      </p:pic>
      <p:sp>
        <p:nvSpPr>
          <p:cNvPr id="6" name="TextBox 5"/>
          <p:cNvSpPr txBox="1"/>
          <p:nvPr/>
        </p:nvSpPr>
        <p:spPr>
          <a:xfrm>
            <a:off x="10066566" y="4941168"/>
            <a:ext cx="3312368" cy="123111"/>
          </a:xfrm>
          <a:prstGeom prst="rect">
            <a:avLst/>
          </a:prstGeom>
          <a:noFill/>
        </p:spPr>
        <p:txBody>
          <a:bodyPr wrap="square" lIns="0" tIns="0" rIns="0" bIns="0" rtlCol="0">
            <a:spAutoFit/>
          </a:bodyPr>
          <a:lstStyle/>
          <a:p>
            <a:pPr>
              <a:spcBef>
                <a:spcPts val="432"/>
              </a:spcBef>
            </a:pPr>
            <a:r>
              <a:rPr lang="en-GB" sz="800" dirty="0" smtClean="0">
                <a:latin typeface="+mn-lt"/>
                <a:ea typeface="+mn-ea"/>
              </a:rPr>
              <a:t>Illustration by </a:t>
            </a:r>
            <a:r>
              <a:rPr lang="en-GB" sz="800" dirty="0" err="1" smtClean="0">
                <a:latin typeface="+mn-lt"/>
                <a:ea typeface="+mn-ea"/>
              </a:rPr>
              <a:t>upklyak</a:t>
            </a:r>
            <a:endParaRPr lang="en-US" sz="800" dirty="0" err="1">
              <a:latin typeface="+mn-lt"/>
              <a:ea typeface="+mn-ea"/>
            </a:endParaRPr>
          </a:p>
        </p:txBody>
      </p:sp>
    </p:spTree>
    <p:extLst>
      <p:ext uri="{BB962C8B-B14F-4D97-AF65-F5344CB8AC3E}">
        <p14:creationId xmlns:p14="http://schemas.microsoft.com/office/powerpoint/2010/main" val="1598584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Take away and future directions</a:t>
            </a:r>
            <a:endParaRPr lang="en-GB" dirty="0"/>
          </a:p>
        </p:txBody>
      </p:sp>
      <p:sp>
        <p:nvSpPr>
          <p:cNvPr id="3" name="Content Placeholder 2"/>
          <p:cNvSpPr>
            <a:spLocks noGrp="1"/>
          </p:cNvSpPr>
          <p:nvPr>
            <p:ph idx="1"/>
          </p:nvPr>
        </p:nvSpPr>
        <p:spPr/>
        <p:txBody>
          <a:bodyPr/>
          <a:lstStyle/>
          <a:p>
            <a:r>
              <a:rPr lang="en-GB" dirty="0" smtClean="0"/>
              <a:t>Propose a framework to follow in order to </a:t>
            </a:r>
            <a:r>
              <a:rPr lang="en-GB" b="1" dirty="0" smtClean="0"/>
              <a:t>ensure </a:t>
            </a:r>
            <a:r>
              <a:rPr lang="en-GB" b="1" dirty="0"/>
              <a:t>a more ethical and safe virtual experience for learners</a:t>
            </a:r>
            <a:r>
              <a:rPr lang="en-GB" dirty="0"/>
              <a:t>, where every aspect of the “digital contract” is </a:t>
            </a:r>
            <a:r>
              <a:rPr lang="en-GB" dirty="0" smtClean="0"/>
              <a:t>transparent</a:t>
            </a:r>
          </a:p>
          <a:p>
            <a:endParaRPr lang="en-GB" dirty="0" smtClean="0"/>
          </a:p>
          <a:p>
            <a:r>
              <a:rPr lang="en-GB" dirty="0" smtClean="0"/>
              <a:t>Stress the </a:t>
            </a:r>
            <a:r>
              <a:rPr lang="en-GB" b="1" dirty="0" smtClean="0"/>
              <a:t>need for collaborative effort across disciplines </a:t>
            </a:r>
            <a:r>
              <a:rPr lang="en-GB" dirty="0" smtClean="0"/>
              <a:t>in establishing clear regulations to safeguard students and their digital </a:t>
            </a:r>
            <a:r>
              <a:rPr lang="en-GB" dirty="0" smtClean="0"/>
              <a:t>rights</a:t>
            </a:r>
          </a:p>
          <a:p>
            <a:endParaRPr lang="en-GB" dirty="0"/>
          </a:p>
          <a:p>
            <a:r>
              <a:rPr lang="en-GB" dirty="0" smtClean="0"/>
              <a:t>Spur </a:t>
            </a:r>
            <a:r>
              <a:rPr lang="en-GB" dirty="0"/>
              <a:t>other researchers and practitioners working on Engineering Education to </a:t>
            </a:r>
            <a:r>
              <a:rPr lang="en-GB" b="1" dirty="0"/>
              <a:t>contribute with reflections and resources in the future</a:t>
            </a:r>
          </a:p>
          <a:p>
            <a:endParaRPr lang="en-GB"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11</a:t>
            </a:fld>
            <a:endParaRPr lang="en-GB" dirty="0"/>
          </a:p>
        </p:txBody>
      </p:sp>
    </p:spTree>
    <p:extLst>
      <p:ext uri="{BB962C8B-B14F-4D97-AF65-F5344CB8AC3E}">
        <p14:creationId xmlns:p14="http://schemas.microsoft.com/office/powerpoint/2010/main" val="508811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4686" y="2852936"/>
            <a:ext cx="9312374" cy="972716"/>
          </a:xfrm>
        </p:spPr>
        <p:txBody>
          <a:bodyPr/>
          <a:lstStyle/>
          <a:p>
            <a:pPr algn="ctr"/>
            <a:r>
              <a:rPr lang="en-GB" sz="6600" dirty="0" smtClean="0"/>
              <a:t>Thank you!</a:t>
            </a:r>
            <a:endParaRPr lang="en-GB" sz="6600"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12</a:t>
            </a:fld>
            <a:endParaRPr lang="en-GB" dirty="0"/>
          </a:p>
        </p:txBody>
      </p:sp>
      <p:sp>
        <p:nvSpPr>
          <p:cNvPr id="6" name="TextBox 5"/>
          <p:cNvSpPr txBox="1"/>
          <p:nvPr/>
        </p:nvSpPr>
        <p:spPr>
          <a:xfrm>
            <a:off x="2494806" y="4293096"/>
            <a:ext cx="7776864" cy="246221"/>
          </a:xfrm>
          <a:prstGeom prst="rect">
            <a:avLst/>
          </a:prstGeom>
          <a:noFill/>
        </p:spPr>
        <p:txBody>
          <a:bodyPr wrap="square" lIns="0" tIns="0" rIns="0" bIns="0" rtlCol="0">
            <a:spAutoFit/>
          </a:bodyPr>
          <a:lstStyle/>
          <a:p>
            <a:pPr algn="l">
              <a:spcBef>
                <a:spcPts val="432"/>
              </a:spcBef>
            </a:pPr>
            <a:r>
              <a:rPr lang="en-GB" dirty="0" smtClean="0">
                <a:latin typeface="+mn-lt"/>
              </a:rPr>
              <a:t>If you have any additional questions, please address them to: fiacac@kt.dtu.dk</a:t>
            </a:r>
            <a:endParaRPr lang="en-GB" dirty="0" smtClean="0">
              <a:latin typeface="+mn-lt"/>
            </a:endParaRPr>
          </a:p>
        </p:txBody>
      </p:sp>
    </p:spTree>
    <p:extLst>
      <p:ext uri="{BB962C8B-B14F-4D97-AF65-F5344CB8AC3E}">
        <p14:creationId xmlns:p14="http://schemas.microsoft.com/office/powerpoint/2010/main" val="2901942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AB9D89-4678-4B3C-8679-3E429EFBB2DD}"/>
              </a:ext>
            </a:extLst>
          </p:cNvPr>
          <p:cNvSpPr>
            <a:spLocks noGrp="1"/>
          </p:cNvSpPr>
          <p:nvPr>
            <p:ph type="title"/>
          </p:nvPr>
        </p:nvSpPr>
        <p:spPr/>
        <p:txBody>
          <a:bodyPr/>
          <a:lstStyle/>
          <a:p>
            <a:r>
              <a:rPr lang="en-GB" dirty="0" smtClean="0"/>
              <a:t>Current opportunities in Education</a:t>
            </a:r>
            <a:endParaRPr lang="en-GB" dirty="0"/>
          </a:p>
        </p:txBody>
      </p:sp>
      <p:sp>
        <p:nvSpPr>
          <p:cNvPr id="6" name="Content Placeholder 5">
            <a:extLst>
              <a:ext uri="{FF2B5EF4-FFF2-40B4-BE49-F238E27FC236}">
                <a16:creationId xmlns:a16="http://schemas.microsoft.com/office/drawing/2014/main" id="{5A5890CD-8F90-4FE7-841F-F7B0C2865BA2}"/>
              </a:ext>
            </a:extLst>
          </p:cNvPr>
          <p:cNvSpPr>
            <a:spLocks noGrp="1"/>
          </p:cNvSpPr>
          <p:nvPr>
            <p:ph idx="1"/>
          </p:nvPr>
        </p:nvSpPr>
        <p:spPr>
          <a:xfrm>
            <a:off x="1774800" y="1706400"/>
            <a:ext cx="3672334" cy="4545578"/>
          </a:xfrm>
        </p:spPr>
        <p:txBody>
          <a:bodyPr/>
          <a:lstStyle/>
          <a:p>
            <a:pPr algn="just"/>
            <a:r>
              <a:rPr lang="en-GB" dirty="0" smtClean="0"/>
              <a:t>Educational disruption</a:t>
            </a:r>
          </a:p>
          <a:p>
            <a:pPr lvl="1" algn="just"/>
            <a:r>
              <a:rPr lang="en-GB" dirty="0" smtClean="0"/>
              <a:t>Covid-19 pandemic</a:t>
            </a:r>
          </a:p>
          <a:p>
            <a:pPr lvl="1" algn="just"/>
            <a:r>
              <a:rPr lang="en-GB" dirty="0" smtClean="0"/>
              <a:t>Fourth Industrial Revolution</a:t>
            </a:r>
          </a:p>
          <a:p>
            <a:pPr lvl="1" algn="just"/>
            <a:endParaRPr lang="en-GB" dirty="0" smtClean="0"/>
          </a:p>
          <a:p>
            <a:pPr algn="just"/>
            <a:r>
              <a:rPr lang="en-GB" dirty="0" smtClean="0"/>
              <a:t>Virtual laboratories (VL) offer a solution to provide inclusive learning </a:t>
            </a:r>
            <a:r>
              <a:rPr lang="en-GB" dirty="0" smtClean="0"/>
              <a:t>opportunities</a:t>
            </a:r>
          </a:p>
          <a:p>
            <a:pPr algn="just"/>
            <a:endParaRPr lang="en-GB" dirty="0" smtClean="0"/>
          </a:p>
          <a:p>
            <a:pPr algn="just"/>
            <a:r>
              <a:rPr lang="en-GB" dirty="0" smtClean="0"/>
              <a:t>Artificial </a:t>
            </a:r>
            <a:r>
              <a:rPr lang="en-GB" dirty="0"/>
              <a:t>intelligence (AI) is becoming an integral part of new educational </a:t>
            </a:r>
            <a:r>
              <a:rPr lang="en-GB" dirty="0" smtClean="0"/>
              <a:t>platforms</a:t>
            </a:r>
            <a:endParaRPr lang="en-GB" dirty="0" smtClean="0"/>
          </a:p>
        </p:txBody>
      </p:sp>
      <p:sp>
        <p:nvSpPr>
          <p:cNvPr id="4" name="Slide Number Placeholder 3"/>
          <p:cNvSpPr>
            <a:spLocks noGrp="1"/>
          </p:cNvSpPr>
          <p:nvPr>
            <p:ph type="sldNum" sz="quarter" idx="11"/>
          </p:nvPr>
        </p:nvSpPr>
        <p:spPr/>
        <p:txBody>
          <a:bodyPr/>
          <a:lstStyle/>
          <a:p>
            <a:fld id="{103EA872-A674-449B-A120-B97244F8E91D}" type="slidenum">
              <a:rPr lang="en-GB" smtClean="0"/>
              <a:pPr/>
              <a:t>2</a:t>
            </a:fld>
            <a:endParaRPr lang="en-GB" dirty="0"/>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95517" y="1711473"/>
            <a:ext cx="4813176" cy="2911242"/>
          </a:xfrm>
          <a:prstGeom prst="rect">
            <a:avLst/>
          </a:prstGeom>
        </p:spPr>
      </p:pic>
    </p:spTree>
    <p:custDataLst>
      <p:custData r:id="rId1"/>
      <p:custData r:id="rId2"/>
    </p:custDataLst>
    <p:extLst>
      <p:ext uri="{BB962C8B-B14F-4D97-AF65-F5344CB8AC3E}">
        <p14:creationId xmlns:p14="http://schemas.microsoft.com/office/powerpoint/2010/main" val="1796381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Ethical concerns of AI in </a:t>
            </a:r>
            <a:r>
              <a:rPr lang="en-GB" dirty="0" smtClean="0"/>
              <a:t>Education</a:t>
            </a:r>
            <a:endParaRPr lang="en-GB" dirty="0"/>
          </a:p>
        </p:txBody>
      </p:sp>
      <p:sp>
        <p:nvSpPr>
          <p:cNvPr id="3" name="Content Placeholder 2"/>
          <p:cNvSpPr>
            <a:spLocks noGrp="1"/>
          </p:cNvSpPr>
          <p:nvPr>
            <p:ph idx="1"/>
          </p:nvPr>
        </p:nvSpPr>
        <p:spPr>
          <a:xfrm>
            <a:off x="1774800" y="3429000"/>
            <a:ext cx="9312374" cy="2822978"/>
          </a:xfrm>
        </p:spPr>
        <p:txBody>
          <a:bodyPr/>
          <a:lstStyle/>
          <a:p>
            <a:pPr>
              <a:buFont typeface="Wingdings" panose="05000000000000000000" pitchFamily="2" charset="2"/>
              <a:buChar char="à"/>
            </a:pPr>
            <a:r>
              <a:rPr lang="en-GB" b="1" dirty="0" smtClean="0"/>
              <a:t>Lack </a:t>
            </a:r>
            <a:r>
              <a:rPr lang="en-GB" b="1" dirty="0" smtClean="0"/>
              <a:t>of </a:t>
            </a:r>
            <a:r>
              <a:rPr lang="en-GB" b="1" dirty="0" smtClean="0"/>
              <a:t>strict regulations, only non-binding guidelines </a:t>
            </a:r>
            <a:r>
              <a:rPr lang="en-DK" dirty="0" smtClean="0"/>
              <a:t>–</a:t>
            </a:r>
            <a:r>
              <a:rPr lang="en-GB" dirty="0" smtClean="0"/>
              <a:t> rely on individual ethics rather than providing a solid code of conduct</a:t>
            </a:r>
            <a:endParaRPr lang="en-GB" dirty="0" smtClean="0"/>
          </a:p>
          <a:p>
            <a:pPr marL="0" indent="0">
              <a:buNone/>
            </a:pPr>
            <a:endParaRPr lang="en-GB" dirty="0"/>
          </a:p>
          <a:p>
            <a:pPr marL="0" indent="0">
              <a:buNone/>
            </a:pPr>
            <a:r>
              <a:rPr lang="en-GB" sz="1400" dirty="0" smtClean="0"/>
              <a:t>Some resources</a:t>
            </a:r>
            <a:r>
              <a:rPr lang="en-GB" sz="1400" dirty="0"/>
              <a:t>: </a:t>
            </a:r>
            <a:endParaRPr lang="en-GB" sz="1400" dirty="0" smtClean="0"/>
          </a:p>
          <a:p>
            <a:r>
              <a:rPr lang="en-GB" sz="1400" dirty="0" smtClean="0"/>
              <a:t>[1] EU </a:t>
            </a:r>
            <a:r>
              <a:rPr lang="en-GB" sz="1400" dirty="0"/>
              <a:t>guidelines on ethics in artificial intelligence: Context and implementation (2019). </a:t>
            </a:r>
            <a:r>
              <a:rPr lang="en-GB" sz="1400" dirty="0">
                <a:hlinkClick r:id="rId3"/>
              </a:rPr>
              <a:t>https://</a:t>
            </a:r>
            <a:r>
              <a:rPr lang="en-GB" sz="1400" dirty="0" smtClean="0">
                <a:hlinkClick r:id="rId3"/>
              </a:rPr>
              <a:t>www.europarl.europa.eu/RegData/etudes/BRIE/2019/640163/EPRS_BRI(2019)640163_EN.pdf</a:t>
            </a:r>
            <a:endParaRPr lang="en-GB" sz="1400" dirty="0" smtClean="0"/>
          </a:p>
          <a:p>
            <a:r>
              <a:rPr lang="en-GB" sz="1400" dirty="0" smtClean="0"/>
              <a:t>[2] Recommendation </a:t>
            </a:r>
            <a:r>
              <a:rPr lang="en-GB" sz="1400" dirty="0"/>
              <a:t>on the ethics of artificial intelligence. </a:t>
            </a:r>
            <a:r>
              <a:rPr lang="en-GB" sz="1400" dirty="0">
                <a:hlinkClick r:id="rId4"/>
              </a:rPr>
              <a:t>https://</a:t>
            </a:r>
            <a:r>
              <a:rPr lang="en-GB" sz="1400" dirty="0" smtClean="0">
                <a:hlinkClick r:id="rId4"/>
              </a:rPr>
              <a:t>en.unesco.org/artificial</a:t>
            </a:r>
            <a:endParaRPr lang="en-GB" sz="1400" dirty="0" smtClean="0"/>
          </a:p>
          <a:p>
            <a:r>
              <a:rPr lang="en-GB" sz="1400" dirty="0" smtClean="0"/>
              <a:t>[3] Preliminary </a:t>
            </a:r>
            <a:r>
              <a:rPr lang="en-GB" sz="1400" dirty="0"/>
              <a:t>study on the Ethics of Artificial Intelligence (2019). </a:t>
            </a:r>
            <a:r>
              <a:rPr lang="en-GB" sz="1400" dirty="0">
                <a:hlinkClick r:id="rId5"/>
              </a:rPr>
              <a:t>https://unesdoc.unesco.org/ark:/</a:t>
            </a:r>
            <a:r>
              <a:rPr lang="en-GB" sz="1400" dirty="0" smtClean="0">
                <a:hlinkClick r:id="rId5"/>
              </a:rPr>
              <a:t>48223/pf0000367823</a:t>
            </a:r>
            <a:endParaRPr lang="en-GB" sz="1400" dirty="0" smtClean="0"/>
          </a:p>
          <a:p>
            <a:r>
              <a:rPr lang="en-GB" sz="1400" dirty="0" smtClean="0"/>
              <a:t>[4]World </a:t>
            </a:r>
            <a:r>
              <a:rPr lang="en-GB" sz="1400" dirty="0"/>
              <a:t>Commission on the Ethics of Scientific Knowledge and Technology (COMEST). </a:t>
            </a:r>
            <a:r>
              <a:rPr lang="en-GB" sz="1400" dirty="0">
                <a:hlinkClick r:id="rId6"/>
              </a:rPr>
              <a:t>https://</a:t>
            </a:r>
            <a:r>
              <a:rPr lang="en-GB" sz="1400" dirty="0" smtClean="0">
                <a:hlinkClick r:id="rId6"/>
              </a:rPr>
              <a:t>en.unesco.org/themes/ethics-science-and-technology/comest</a:t>
            </a:r>
            <a:endParaRPr lang="en-GB" sz="1400" dirty="0" smtClean="0"/>
          </a:p>
          <a:p>
            <a:pPr marL="0" indent="0">
              <a:buNone/>
            </a:pPr>
            <a:endParaRPr lang="en-GB" sz="1400"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3</a:t>
            </a:fld>
            <a:endParaRPr lang="en-GB" dirty="0"/>
          </a:p>
        </p:txBody>
      </p:sp>
      <p:sp>
        <p:nvSpPr>
          <p:cNvPr id="5" name="TextBox 4"/>
          <p:cNvSpPr txBox="1"/>
          <p:nvPr/>
        </p:nvSpPr>
        <p:spPr>
          <a:xfrm>
            <a:off x="2398465" y="1704975"/>
            <a:ext cx="7801197" cy="1292662"/>
          </a:xfrm>
          <a:prstGeom prst="rect">
            <a:avLst/>
          </a:prstGeom>
          <a:noFill/>
        </p:spPr>
        <p:txBody>
          <a:bodyPr wrap="square" lIns="0" tIns="0" rIns="0" bIns="0" rtlCol="0">
            <a:spAutoFit/>
          </a:bodyPr>
          <a:lstStyle/>
          <a:p>
            <a:pPr marL="172800" lvl="2" algn="just">
              <a:tabLst>
                <a:tab pos="8786813" algn="l"/>
              </a:tabLst>
            </a:pPr>
            <a:r>
              <a:rPr lang="en-GB" sz="1400" i="1" dirty="0"/>
              <a:t>“The human-centric approach to AI strives to ensure that human values are central to the way in which AI systems are developed, deployed, used and monitored, by ensuring respect for fundamental rights, including those set out in the Treaties of the European Union and Charter of Fundamental Rights of the European Union, all of which are united by reference to a common foundation rooted in respect for human dignity, in which the human being enjoys a unique and inalienable moral status.” [1]</a:t>
            </a:r>
          </a:p>
        </p:txBody>
      </p:sp>
    </p:spTree>
    <p:extLst>
      <p:ext uri="{BB962C8B-B14F-4D97-AF65-F5344CB8AC3E}">
        <p14:creationId xmlns:p14="http://schemas.microsoft.com/office/powerpoint/2010/main" val="387187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Ethical </a:t>
            </a:r>
            <a:r>
              <a:rPr lang="en-GB" dirty="0" smtClean="0"/>
              <a:t>aspects to be assessed</a:t>
            </a:r>
            <a:endParaRPr lang="en-GB" dirty="0"/>
          </a:p>
        </p:txBody>
      </p:sp>
      <p:sp>
        <p:nvSpPr>
          <p:cNvPr id="3" name="Content Placeholder 2"/>
          <p:cNvSpPr>
            <a:spLocks noGrp="1"/>
          </p:cNvSpPr>
          <p:nvPr>
            <p:ph idx="1"/>
          </p:nvPr>
        </p:nvSpPr>
        <p:spPr/>
        <p:txBody>
          <a:bodyPr/>
          <a:lstStyle/>
          <a:p>
            <a:r>
              <a:rPr lang="en-GB" b="1" dirty="0" smtClean="0"/>
              <a:t>Fairness and </a:t>
            </a:r>
            <a:r>
              <a:rPr lang="en-GB" b="1" dirty="0" smtClean="0"/>
              <a:t>bias </a:t>
            </a:r>
            <a:r>
              <a:rPr lang="en-DK" dirty="0" smtClean="0"/>
              <a:t>–</a:t>
            </a:r>
            <a:r>
              <a:rPr lang="en-GB" dirty="0" smtClean="0"/>
              <a:t> correct algorithm bias for decision-making</a:t>
            </a:r>
          </a:p>
          <a:p>
            <a:pPr lvl="1"/>
            <a:r>
              <a:rPr lang="en-GB" dirty="0" smtClean="0"/>
              <a:t>Is the data distribution skewed? Can this have an impact on the results?</a:t>
            </a:r>
          </a:p>
          <a:p>
            <a:pPr lvl="1"/>
            <a:r>
              <a:rPr lang="en-GB" dirty="0" smtClean="0"/>
              <a:t>Do I use the data in a correct way? </a:t>
            </a:r>
          </a:p>
          <a:p>
            <a:pPr lvl="1"/>
            <a:r>
              <a:rPr lang="en-GB" dirty="0" smtClean="0"/>
              <a:t>Could there be any risks resulting from my implementation being public?</a:t>
            </a:r>
          </a:p>
          <a:p>
            <a:pPr lvl="1"/>
            <a:endParaRPr lang="en-GB" dirty="0" smtClean="0"/>
          </a:p>
          <a:p>
            <a:r>
              <a:rPr lang="en-GB" b="1" dirty="0" smtClean="0"/>
              <a:t>Equity and </a:t>
            </a:r>
            <a:r>
              <a:rPr lang="en-GB" b="1" dirty="0" smtClean="0"/>
              <a:t>inclusion </a:t>
            </a:r>
            <a:r>
              <a:rPr lang="en-DK" dirty="0" smtClean="0"/>
              <a:t>–</a:t>
            </a:r>
            <a:r>
              <a:rPr lang="en-GB" dirty="0" smtClean="0"/>
              <a:t> enhance culturally inclusive learning</a:t>
            </a:r>
          </a:p>
          <a:p>
            <a:pPr lvl="1"/>
            <a:r>
              <a:rPr lang="en-GB" dirty="0" smtClean="0"/>
              <a:t>Am I considering the diversity of my audience? </a:t>
            </a:r>
          </a:p>
          <a:p>
            <a:pPr lvl="1"/>
            <a:r>
              <a:rPr lang="en-GB" dirty="0" smtClean="0"/>
              <a:t>Is my material accessible to my target group?</a:t>
            </a:r>
          </a:p>
          <a:p>
            <a:pPr lvl="1"/>
            <a:endParaRPr lang="en-GB" dirty="0" smtClean="0"/>
          </a:p>
          <a:p>
            <a:r>
              <a:rPr lang="en-GB" b="1" dirty="0" smtClean="0"/>
              <a:t>Data transparency and digital </a:t>
            </a:r>
            <a:r>
              <a:rPr lang="en-GB" b="1" dirty="0" smtClean="0"/>
              <a:t>rights </a:t>
            </a:r>
            <a:r>
              <a:rPr lang="en-DK" dirty="0" smtClean="0"/>
              <a:t>–</a:t>
            </a:r>
            <a:r>
              <a:rPr lang="en-GB" dirty="0" smtClean="0"/>
              <a:t> transparency contract with the users</a:t>
            </a:r>
          </a:p>
          <a:p>
            <a:pPr lvl="1"/>
            <a:r>
              <a:rPr lang="en-GB" dirty="0" smtClean="0"/>
              <a:t>Do the users know if and what kind of data is being collected?</a:t>
            </a:r>
          </a:p>
          <a:p>
            <a:pPr lvl="1"/>
            <a:r>
              <a:rPr lang="en-GB" dirty="0"/>
              <a:t>How is the data being used?</a:t>
            </a:r>
            <a:endParaRPr lang="en-GB" dirty="0" smtClean="0"/>
          </a:p>
          <a:p>
            <a:pPr marL="0" indent="0">
              <a:buNone/>
            </a:pPr>
            <a:endParaRPr lang="en-GB"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4</a:t>
            </a:fld>
            <a:endParaRPr lang="en-GB" dirty="0"/>
          </a:p>
        </p:txBody>
      </p:sp>
    </p:spTree>
    <p:extLst>
      <p:ext uri="{BB962C8B-B14F-4D97-AF65-F5344CB8AC3E}">
        <p14:creationId xmlns:p14="http://schemas.microsoft.com/office/powerpoint/2010/main" val="3615261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r>
              <a:rPr lang="en-GB" dirty="0" smtClean="0"/>
              <a:t>ollaborative approach between disciplines</a:t>
            </a:r>
            <a:endParaRPr lang="en-GB" dirty="0"/>
          </a:p>
        </p:txBody>
      </p:sp>
      <p:sp>
        <p:nvSpPr>
          <p:cNvPr id="3" name="Content Placeholder 2"/>
          <p:cNvSpPr>
            <a:spLocks noGrp="1"/>
          </p:cNvSpPr>
          <p:nvPr>
            <p:ph idx="1"/>
          </p:nvPr>
        </p:nvSpPr>
        <p:spPr>
          <a:xfrm>
            <a:off x="1774800" y="1706400"/>
            <a:ext cx="3744342" cy="4545578"/>
          </a:xfrm>
        </p:spPr>
        <p:txBody>
          <a:bodyPr/>
          <a:lstStyle/>
          <a:p>
            <a:pPr algn="just"/>
            <a:r>
              <a:rPr lang="en-GB" dirty="0" smtClean="0"/>
              <a:t>Engineers and computer scientists should have a formal ethics education</a:t>
            </a:r>
          </a:p>
          <a:p>
            <a:pPr algn="just"/>
            <a:endParaRPr lang="en-GB" dirty="0" smtClean="0"/>
          </a:p>
          <a:p>
            <a:pPr algn="just"/>
            <a:r>
              <a:rPr lang="en-GB" dirty="0" smtClean="0"/>
              <a:t>Solutions and guidelines to the “ethics crisis” should be perceived as a transversal problem and solved as a collaborative effort between disciplines [5]</a:t>
            </a:r>
            <a:endParaRPr lang="en-GB" dirty="0"/>
          </a:p>
          <a:p>
            <a:endParaRPr lang="en-GB" dirty="0" smtClean="0"/>
          </a:p>
          <a:p>
            <a:pPr marL="0" indent="0">
              <a:buNone/>
            </a:pPr>
            <a:endParaRPr lang="en-GB" dirty="0" smtClean="0"/>
          </a:p>
          <a:p>
            <a:pPr marL="0" indent="0">
              <a:buNone/>
            </a:pPr>
            <a:endParaRPr lang="en-GB"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5</a:t>
            </a:fld>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9222" y="1700808"/>
            <a:ext cx="4850904" cy="2728634"/>
          </a:xfrm>
          <a:prstGeom prst="rect">
            <a:avLst/>
          </a:prstGeom>
        </p:spPr>
      </p:pic>
      <p:sp>
        <p:nvSpPr>
          <p:cNvPr id="6" name="TextBox 5"/>
          <p:cNvSpPr txBox="1"/>
          <p:nvPr/>
        </p:nvSpPr>
        <p:spPr>
          <a:xfrm>
            <a:off x="9911630" y="4293096"/>
            <a:ext cx="3312368" cy="123111"/>
          </a:xfrm>
          <a:prstGeom prst="rect">
            <a:avLst/>
          </a:prstGeom>
          <a:noFill/>
        </p:spPr>
        <p:txBody>
          <a:bodyPr wrap="square" lIns="0" tIns="0" rIns="0" bIns="0" rtlCol="0">
            <a:spAutoFit/>
          </a:bodyPr>
          <a:lstStyle/>
          <a:p>
            <a:pPr>
              <a:spcBef>
                <a:spcPts val="432"/>
              </a:spcBef>
            </a:pPr>
            <a:r>
              <a:rPr lang="en-GB" sz="800" dirty="0" smtClean="0">
                <a:latin typeface="+mn-lt"/>
                <a:ea typeface="+mn-ea"/>
              </a:rPr>
              <a:t>Illustration by </a:t>
            </a:r>
            <a:r>
              <a:rPr lang="en-GB" sz="800" dirty="0" smtClean="0">
                <a:latin typeface="+mn-lt"/>
                <a:ea typeface="+mn-ea"/>
              </a:rPr>
              <a:t>Praxie.com</a:t>
            </a:r>
            <a:endParaRPr lang="en-US" sz="800" dirty="0" err="1">
              <a:latin typeface="+mn-lt"/>
              <a:ea typeface="+mn-ea"/>
            </a:endParaRPr>
          </a:p>
        </p:txBody>
      </p:sp>
      <p:sp>
        <p:nvSpPr>
          <p:cNvPr id="7" name="TextBox 6"/>
          <p:cNvSpPr txBox="1"/>
          <p:nvPr/>
        </p:nvSpPr>
        <p:spPr>
          <a:xfrm>
            <a:off x="1774726" y="5716737"/>
            <a:ext cx="9312374" cy="553998"/>
          </a:xfrm>
          <a:prstGeom prst="rect">
            <a:avLst/>
          </a:prstGeom>
          <a:noFill/>
        </p:spPr>
        <p:txBody>
          <a:bodyPr wrap="square" lIns="0" tIns="0" rIns="0" bIns="0" rtlCol="0">
            <a:spAutoFit/>
          </a:bodyPr>
          <a:lstStyle/>
          <a:p>
            <a:r>
              <a:rPr lang="en-GB" sz="1200" dirty="0">
                <a:latin typeface="+mn-lt"/>
              </a:rPr>
              <a:t>[5] </a:t>
            </a:r>
            <a:r>
              <a:rPr lang="en-GB" sz="1200" dirty="0" err="1">
                <a:latin typeface="+mn-lt"/>
              </a:rPr>
              <a:t>Raji</a:t>
            </a:r>
            <a:r>
              <a:rPr lang="en-GB" sz="1200" dirty="0">
                <a:latin typeface="+mn-lt"/>
              </a:rPr>
              <a:t> ID, </a:t>
            </a:r>
            <a:r>
              <a:rPr lang="en-GB" sz="1200" dirty="0" err="1">
                <a:latin typeface="+mn-lt"/>
              </a:rPr>
              <a:t>Scheuerman</a:t>
            </a:r>
            <a:r>
              <a:rPr lang="en-GB" sz="1200" dirty="0">
                <a:latin typeface="+mn-lt"/>
              </a:rPr>
              <a:t> MK, </a:t>
            </a:r>
            <a:r>
              <a:rPr lang="en-GB" sz="1200" dirty="0" err="1">
                <a:latin typeface="+mn-lt"/>
              </a:rPr>
              <a:t>Amironesei</a:t>
            </a:r>
            <a:r>
              <a:rPr lang="en-GB" sz="1200" dirty="0">
                <a:latin typeface="+mn-lt"/>
              </a:rPr>
              <a:t> R. (2021), You Can't Sit With Us: Exclusionary Pedagogy in AI Ethics Education. In Proceedings of the 2021 ACM Conference on Fairness, Accountability, and Transparency (</a:t>
            </a:r>
            <a:r>
              <a:rPr lang="en-GB" sz="1200" dirty="0" err="1">
                <a:latin typeface="+mn-lt"/>
              </a:rPr>
              <a:t>FAcct</a:t>
            </a:r>
            <a:r>
              <a:rPr lang="en-GB" sz="1200" dirty="0">
                <a:latin typeface="+mn-lt"/>
              </a:rPr>
              <a:t> ’21), 515-525. https://dl.acm.org/doi/epdf/10.1145/3442188.3445914</a:t>
            </a:r>
            <a:endParaRPr lang="en-GB" sz="1200" dirty="0">
              <a:latin typeface="+mn-lt"/>
            </a:endParaRPr>
          </a:p>
        </p:txBody>
      </p:sp>
    </p:spTree>
    <p:extLst>
      <p:ext uri="{BB962C8B-B14F-4D97-AF65-F5344CB8AC3E}">
        <p14:creationId xmlns:p14="http://schemas.microsoft.com/office/powerpoint/2010/main" val="350664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Proposed framework</a:t>
            </a:r>
            <a:endParaRPr lang="en-GB" dirty="0"/>
          </a:p>
        </p:txBody>
      </p:sp>
      <p:sp>
        <p:nvSpPr>
          <p:cNvPr id="3" name="Content Placeholder 2"/>
          <p:cNvSpPr>
            <a:spLocks noGrp="1"/>
          </p:cNvSpPr>
          <p:nvPr>
            <p:ph idx="1"/>
          </p:nvPr>
        </p:nvSpPr>
        <p:spPr>
          <a:xfrm>
            <a:off x="1774800" y="1706400"/>
            <a:ext cx="9312300" cy="4545578"/>
          </a:xfrm>
        </p:spPr>
        <p:txBody>
          <a:bodyPr/>
          <a:lstStyle/>
          <a:p>
            <a:pPr marL="0" indent="0" algn="just">
              <a:buNone/>
            </a:pPr>
            <a:r>
              <a:rPr lang="en-GB" dirty="0"/>
              <a:t>Propose a framework </a:t>
            </a:r>
            <a:r>
              <a:rPr lang="en-GB" dirty="0" smtClean="0"/>
              <a:t>to </a:t>
            </a:r>
            <a:r>
              <a:rPr lang="en-GB" b="1" dirty="0"/>
              <a:t>ensure a more ethical and safe virtual experience for learners</a:t>
            </a:r>
            <a:r>
              <a:rPr lang="en-GB" dirty="0"/>
              <a:t>, where every aspect of the “digital contract” is </a:t>
            </a:r>
            <a:r>
              <a:rPr lang="en-GB" dirty="0" smtClean="0"/>
              <a:t>transparent</a:t>
            </a:r>
            <a:endParaRPr lang="en-GB" b="1" dirty="0" smtClean="0"/>
          </a:p>
          <a:p>
            <a:pPr marL="0" indent="0" algn="just">
              <a:buNone/>
            </a:pPr>
            <a:endParaRPr lang="en-GB" b="1" dirty="0"/>
          </a:p>
          <a:p>
            <a:pPr marL="0" indent="0" algn="just">
              <a:buNone/>
            </a:pPr>
            <a:r>
              <a:rPr lang="en-GB" dirty="0" smtClean="0"/>
              <a:t>Four</a:t>
            </a:r>
            <a:r>
              <a:rPr lang="en-GB" b="1" dirty="0" smtClean="0"/>
              <a:t> </a:t>
            </a:r>
            <a:r>
              <a:rPr lang="en-GB" b="1" dirty="0" smtClean="0">
                <a:solidFill>
                  <a:srgbClr val="00B050"/>
                </a:solidFill>
              </a:rPr>
              <a:t>checkmarks</a:t>
            </a:r>
            <a:r>
              <a:rPr lang="en-GB" b="1" dirty="0" smtClean="0"/>
              <a:t> </a:t>
            </a:r>
            <a:r>
              <a:rPr lang="en-GB" dirty="0" smtClean="0"/>
              <a:t>to assess the </a:t>
            </a:r>
            <a:r>
              <a:rPr lang="en-GB" b="1" dirty="0" smtClean="0"/>
              <a:t>ethical application of AI to virtual laboratories</a:t>
            </a:r>
            <a:r>
              <a:rPr lang="en-GB" dirty="0" smtClean="0"/>
              <a:t>:</a:t>
            </a:r>
          </a:p>
          <a:p>
            <a:pPr lvl="2" algn="just">
              <a:lnSpc>
                <a:spcPct val="200000"/>
              </a:lnSpc>
              <a:buClr>
                <a:srgbClr val="00B050"/>
              </a:buClr>
              <a:buFont typeface="Wingdings" panose="05000000000000000000" pitchFamily="2" charset="2"/>
              <a:buChar char="ü"/>
            </a:pPr>
            <a:r>
              <a:rPr lang="en-GB" dirty="0" smtClean="0"/>
              <a:t>Clarify scope and purpose</a:t>
            </a:r>
          </a:p>
          <a:p>
            <a:pPr lvl="2" algn="just">
              <a:lnSpc>
                <a:spcPct val="200000"/>
              </a:lnSpc>
              <a:buClr>
                <a:srgbClr val="00B050"/>
              </a:buClr>
              <a:buFont typeface="Wingdings" panose="05000000000000000000" pitchFamily="2" charset="2"/>
              <a:buChar char="ü"/>
            </a:pPr>
            <a:r>
              <a:rPr lang="en-GB" dirty="0" smtClean="0"/>
              <a:t>Ensure transparency</a:t>
            </a:r>
          </a:p>
          <a:p>
            <a:pPr lvl="2" algn="just">
              <a:lnSpc>
                <a:spcPct val="200000"/>
              </a:lnSpc>
              <a:buClr>
                <a:srgbClr val="00B050"/>
              </a:buClr>
              <a:buFont typeface="Wingdings" panose="05000000000000000000" pitchFamily="2" charset="2"/>
              <a:buChar char="ü"/>
            </a:pPr>
            <a:r>
              <a:rPr lang="en-GB" dirty="0" smtClean="0"/>
              <a:t>Protect users’ privacy</a:t>
            </a:r>
          </a:p>
          <a:p>
            <a:pPr lvl="2" algn="just">
              <a:lnSpc>
                <a:spcPct val="200000"/>
              </a:lnSpc>
              <a:buClr>
                <a:srgbClr val="00B050"/>
              </a:buClr>
              <a:buFont typeface="Wingdings" panose="05000000000000000000" pitchFamily="2" charset="2"/>
              <a:buChar char="ü"/>
            </a:pPr>
            <a:r>
              <a:rPr lang="en-GB" dirty="0" smtClean="0"/>
              <a:t>Help students </a:t>
            </a:r>
            <a:r>
              <a:rPr lang="en-DK" dirty="0" smtClean="0"/>
              <a:t>–</a:t>
            </a:r>
            <a:r>
              <a:rPr lang="en-GB" dirty="0" smtClean="0"/>
              <a:t> the ultimate goal</a:t>
            </a:r>
            <a:endParaRPr lang="en-GB"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6</a:t>
            </a:fld>
            <a:endParaRPr lang="en-GB" dirty="0"/>
          </a:p>
        </p:txBody>
      </p:sp>
    </p:spTree>
    <p:extLst>
      <p:ext uri="{BB962C8B-B14F-4D97-AF65-F5344CB8AC3E}">
        <p14:creationId xmlns:p14="http://schemas.microsoft.com/office/powerpoint/2010/main" val="49695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Clarify scope and </a:t>
            </a:r>
            <a:r>
              <a:rPr lang="en-GB" dirty="0" smtClean="0"/>
              <a:t>purpose</a:t>
            </a:r>
            <a:endParaRPr lang="en-GB" dirty="0"/>
          </a:p>
        </p:txBody>
      </p:sp>
      <p:sp>
        <p:nvSpPr>
          <p:cNvPr id="3" name="Content Placeholder 2"/>
          <p:cNvSpPr>
            <a:spLocks noGrp="1"/>
          </p:cNvSpPr>
          <p:nvPr>
            <p:ph idx="1"/>
          </p:nvPr>
        </p:nvSpPr>
        <p:spPr>
          <a:xfrm>
            <a:off x="1774800" y="1706400"/>
            <a:ext cx="4248398" cy="4545578"/>
          </a:xfrm>
        </p:spPr>
        <p:txBody>
          <a:bodyPr/>
          <a:lstStyle/>
          <a:p>
            <a:pPr algn="just"/>
            <a:r>
              <a:rPr lang="en-GB" dirty="0" smtClean="0"/>
              <a:t>Define a clear </a:t>
            </a:r>
            <a:r>
              <a:rPr lang="en-GB" b="1" dirty="0" smtClean="0"/>
              <a:t>scope and purpose </a:t>
            </a:r>
            <a:r>
              <a:rPr lang="en-GB" dirty="0" smtClean="0"/>
              <a:t>for data collection to </a:t>
            </a:r>
            <a:r>
              <a:rPr lang="en-GB" b="1" dirty="0" smtClean="0"/>
              <a:t>set ethical boundaries</a:t>
            </a:r>
          </a:p>
          <a:p>
            <a:pPr algn="just"/>
            <a:endParaRPr lang="en-GB" b="1" dirty="0" smtClean="0"/>
          </a:p>
          <a:p>
            <a:pPr marL="216000" lvl="1" indent="0" algn="just">
              <a:buNone/>
            </a:pPr>
            <a:r>
              <a:rPr lang="en-DK" dirty="0" smtClean="0">
                <a:sym typeface="Wingdings" panose="05000000000000000000" pitchFamily="2" charset="2"/>
              </a:rPr>
              <a:t></a:t>
            </a:r>
            <a:r>
              <a:rPr lang="en-GB" dirty="0" smtClean="0">
                <a:sym typeface="Wingdings" panose="05000000000000000000" pitchFamily="2" charset="2"/>
              </a:rPr>
              <a:t> </a:t>
            </a:r>
            <a:r>
              <a:rPr lang="en-GB" dirty="0" smtClean="0"/>
              <a:t>T</a:t>
            </a:r>
            <a:r>
              <a:rPr lang="en-GB" dirty="0" smtClean="0"/>
              <a:t>o be done </a:t>
            </a:r>
            <a:r>
              <a:rPr lang="en-GB" i="1" dirty="0" smtClean="0"/>
              <a:t>before</a:t>
            </a:r>
            <a:r>
              <a:rPr lang="en-GB" dirty="0" smtClean="0"/>
              <a:t> starting to collect  and use data</a:t>
            </a:r>
          </a:p>
          <a:p>
            <a:pPr marL="216000" lvl="1" indent="0" algn="just">
              <a:buNone/>
            </a:pPr>
            <a:r>
              <a:rPr lang="en-DK" dirty="0" smtClean="0">
                <a:sym typeface="Wingdings" panose="05000000000000000000" pitchFamily="2" charset="2"/>
              </a:rPr>
              <a:t></a:t>
            </a:r>
            <a:r>
              <a:rPr lang="en-GB" dirty="0" smtClean="0">
                <a:sym typeface="Wingdings" panose="05000000000000000000" pitchFamily="2" charset="2"/>
              </a:rPr>
              <a:t> </a:t>
            </a:r>
            <a:r>
              <a:rPr lang="en-GB" dirty="0" smtClean="0"/>
              <a:t>Establish a </a:t>
            </a:r>
            <a:r>
              <a:rPr lang="en-GB" b="1" dirty="0" smtClean="0"/>
              <a:t>plan for how data is used </a:t>
            </a:r>
            <a:r>
              <a:rPr lang="en-GB" dirty="0" smtClean="0"/>
              <a:t>and, new assessment if the plan changes</a:t>
            </a:r>
          </a:p>
          <a:p>
            <a:pPr lvl="1"/>
            <a:endParaRPr lang="en-GB" dirty="0"/>
          </a:p>
          <a:p>
            <a:endParaRPr lang="en-GB"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7</a:t>
            </a:fld>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1310" y="1706400"/>
            <a:ext cx="4055790" cy="2705211"/>
          </a:xfrm>
          <a:prstGeom prst="rect">
            <a:avLst/>
          </a:prstGeom>
        </p:spPr>
      </p:pic>
      <p:sp>
        <p:nvSpPr>
          <p:cNvPr id="7" name="TextBox 6"/>
          <p:cNvSpPr txBox="1"/>
          <p:nvPr/>
        </p:nvSpPr>
        <p:spPr>
          <a:xfrm>
            <a:off x="1774726" y="6021288"/>
            <a:ext cx="6663000" cy="184666"/>
          </a:xfrm>
          <a:prstGeom prst="rect">
            <a:avLst/>
          </a:prstGeom>
          <a:noFill/>
        </p:spPr>
        <p:txBody>
          <a:bodyPr wrap="square" lIns="0" tIns="0" rIns="0" bIns="0" rtlCol="0">
            <a:spAutoFit/>
          </a:bodyPr>
          <a:lstStyle/>
          <a:p>
            <a:pPr>
              <a:spcBef>
                <a:spcPts val="432"/>
              </a:spcBef>
            </a:pPr>
            <a:r>
              <a:rPr lang="en-GB" sz="1200" dirty="0" smtClean="0">
                <a:latin typeface="+mn-lt"/>
              </a:rPr>
              <a:t>Image from: https</a:t>
            </a:r>
            <a:r>
              <a:rPr lang="en-GB" sz="1200" dirty="0">
                <a:latin typeface="+mn-lt"/>
              </a:rPr>
              <a:t>://www.eiresystems.com/managing-scope-creep-in-it-project-management/</a:t>
            </a:r>
            <a:endParaRPr lang="en-GB" sz="1200" dirty="0" smtClean="0">
              <a:latin typeface="+mn-lt"/>
            </a:endParaRPr>
          </a:p>
        </p:txBody>
      </p:sp>
    </p:spTree>
    <p:extLst>
      <p:ext uri="{BB962C8B-B14F-4D97-AF65-F5344CB8AC3E}">
        <p14:creationId xmlns:p14="http://schemas.microsoft.com/office/powerpoint/2010/main" val="3698020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Ensure </a:t>
            </a:r>
            <a:r>
              <a:rPr lang="en-GB" dirty="0" smtClean="0"/>
              <a:t>transparency</a:t>
            </a:r>
            <a:endParaRPr lang="en-GB" dirty="0"/>
          </a:p>
        </p:txBody>
      </p:sp>
      <p:sp>
        <p:nvSpPr>
          <p:cNvPr id="3" name="Content Placeholder 2"/>
          <p:cNvSpPr>
            <a:spLocks noGrp="1"/>
          </p:cNvSpPr>
          <p:nvPr>
            <p:ph idx="1"/>
          </p:nvPr>
        </p:nvSpPr>
        <p:spPr>
          <a:xfrm>
            <a:off x="1774800" y="1706400"/>
            <a:ext cx="4032374" cy="4545578"/>
          </a:xfrm>
        </p:spPr>
        <p:txBody>
          <a:bodyPr/>
          <a:lstStyle/>
          <a:p>
            <a:pPr algn="just"/>
            <a:r>
              <a:rPr lang="en-GB" dirty="0" smtClean="0"/>
              <a:t>Assess the </a:t>
            </a:r>
            <a:r>
              <a:rPr lang="en-GB" b="1" dirty="0" smtClean="0"/>
              <a:t>quality and fairness of the data </a:t>
            </a:r>
            <a:r>
              <a:rPr lang="en-GB" dirty="0" smtClean="0"/>
              <a:t>before using it as input to data-driven models</a:t>
            </a:r>
          </a:p>
          <a:p>
            <a:pPr algn="just"/>
            <a:endParaRPr lang="en-GB" dirty="0" smtClean="0"/>
          </a:p>
          <a:p>
            <a:pPr marL="216000" lvl="1" indent="0" algn="just">
              <a:buNone/>
            </a:pPr>
            <a:r>
              <a:rPr lang="en-DK" dirty="0" smtClean="0">
                <a:sym typeface="Wingdings" panose="05000000000000000000" pitchFamily="2" charset="2"/>
              </a:rPr>
              <a:t></a:t>
            </a:r>
            <a:r>
              <a:rPr lang="en-GB" dirty="0" smtClean="0">
                <a:sym typeface="Wingdings" panose="05000000000000000000" pitchFamily="2" charset="2"/>
              </a:rPr>
              <a:t> </a:t>
            </a:r>
            <a:r>
              <a:rPr lang="en-GB" dirty="0" smtClean="0"/>
              <a:t>Build control into the design of implemented algorithms</a:t>
            </a:r>
          </a:p>
          <a:p>
            <a:pPr marL="216000" lvl="1" indent="0" algn="just">
              <a:buNone/>
            </a:pPr>
            <a:r>
              <a:rPr lang="en-DK" dirty="0" smtClean="0">
                <a:sym typeface="Wingdings" panose="05000000000000000000" pitchFamily="2" charset="2"/>
              </a:rPr>
              <a:t></a:t>
            </a:r>
            <a:r>
              <a:rPr lang="en-GB" dirty="0" smtClean="0">
                <a:sym typeface="Wingdings" panose="05000000000000000000" pitchFamily="2" charset="2"/>
              </a:rPr>
              <a:t> </a:t>
            </a:r>
            <a:r>
              <a:rPr lang="en-GB" dirty="0" smtClean="0"/>
              <a:t>Probe the model for understanding salient features learned</a:t>
            </a:r>
            <a:endParaRPr lang="en-GB"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8</a:t>
            </a:fld>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5246" y="1706400"/>
            <a:ext cx="4644744" cy="2442680"/>
          </a:xfrm>
          <a:prstGeom prst="rect">
            <a:avLst/>
          </a:prstGeom>
        </p:spPr>
      </p:pic>
      <p:sp>
        <p:nvSpPr>
          <p:cNvPr id="6" name="TextBox 5"/>
          <p:cNvSpPr txBox="1"/>
          <p:nvPr/>
        </p:nvSpPr>
        <p:spPr>
          <a:xfrm>
            <a:off x="1774726" y="6021288"/>
            <a:ext cx="9168358" cy="184666"/>
          </a:xfrm>
          <a:prstGeom prst="rect">
            <a:avLst/>
          </a:prstGeom>
          <a:noFill/>
        </p:spPr>
        <p:txBody>
          <a:bodyPr wrap="square" lIns="0" tIns="0" rIns="0" bIns="0" rtlCol="0">
            <a:spAutoFit/>
          </a:bodyPr>
          <a:lstStyle/>
          <a:p>
            <a:pPr>
              <a:spcBef>
                <a:spcPts val="432"/>
              </a:spcBef>
            </a:pPr>
            <a:r>
              <a:rPr lang="en-GB" sz="1200" dirty="0" smtClean="0">
                <a:latin typeface="+mn-lt"/>
              </a:rPr>
              <a:t>Image from</a:t>
            </a:r>
            <a:r>
              <a:rPr lang="en-GB" sz="1200" dirty="0">
                <a:latin typeface="+mn-lt"/>
              </a:rPr>
              <a:t>: https://www.elsevier.com/connect/what-should-journals-do-to-promote-transparent-and-responsible-research</a:t>
            </a:r>
            <a:endParaRPr lang="en-GB" sz="1200" dirty="0" smtClean="0">
              <a:latin typeface="+mn-lt"/>
            </a:endParaRPr>
          </a:p>
        </p:txBody>
      </p:sp>
    </p:spTree>
    <p:extLst>
      <p:ext uri="{BB962C8B-B14F-4D97-AF65-F5344CB8AC3E}">
        <p14:creationId xmlns:p14="http://schemas.microsoft.com/office/powerpoint/2010/main" val="1936138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Protect users’ </a:t>
            </a:r>
            <a:r>
              <a:rPr lang="en-GB" dirty="0" smtClean="0"/>
              <a:t>privacy</a:t>
            </a:r>
            <a:endParaRPr lang="en-GB" dirty="0"/>
          </a:p>
        </p:txBody>
      </p:sp>
      <p:sp>
        <p:nvSpPr>
          <p:cNvPr id="3" name="Content Placeholder 2"/>
          <p:cNvSpPr>
            <a:spLocks noGrp="1"/>
          </p:cNvSpPr>
          <p:nvPr>
            <p:ph idx="1"/>
          </p:nvPr>
        </p:nvSpPr>
        <p:spPr/>
        <p:txBody>
          <a:bodyPr/>
          <a:lstStyle/>
          <a:p>
            <a:r>
              <a:rPr lang="en-GB" b="1" dirty="0" smtClean="0"/>
              <a:t>Transparent contract </a:t>
            </a:r>
            <a:r>
              <a:rPr lang="en-GB" dirty="0" smtClean="0"/>
              <a:t>with the students on how their data is being stored and used</a:t>
            </a:r>
          </a:p>
          <a:p>
            <a:endParaRPr lang="en-GB" dirty="0" smtClean="0"/>
          </a:p>
          <a:p>
            <a:pPr marL="216000" lvl="1" indent="0">
              <a:buNone/>
            </a:pPr>
            <a:r>
              <a:rPr lang="en-DK" dirty="0" smtClean="0">
                <a:sym typeface="Wingdings" panose="05000000000000000000" pitchFamily="2" charset="2"/>
              </a:rPr>
              <a:t></a:t>
            </a:r>
            <a:r>
              <a:rPr lang="en-GB" dirty="0" smtClean="0">
                <a:sym typeface="Wingdings" panose="05000000000000000000" pitchFamily="2" charset="2"/>
              </a:rPr>
              <a:t> </a:t>
            </a:r>
            <a:r>
              <a:rPr lang="en-GB" dirty="0" smtClean="0"/>
              <a:t>Clearly describe the process and ensure transparency with the students</a:t>
            </a:r>
          </a:p>
          <a:p>
            <a:pPr marL="216000" lvl="1" indent="0">
              <a:buNone/>
            </a:pPr>
            <a:r>
              <a:rPr lang="en-DK" dirty="0" smtClean="0">
                <a:sym typeface="Wingdings" panose="05000000000000000000" pitchFamily="2" charset="2"/>
              </a:rPr>
              <a:t></a:t>
            </a:r>
            <a:r>
              <a:rPr lang="en-GB" dirty="0" smtClean="0">
                <a:sym typeface="Wingdings" panose="05000000000000000000" pitchFamily="2" charset="2"/>
              </a:rPr>
              <a:t> </a:t>
            </a:r>
            <a:r>
              <a:rPr lang="en-GB" dirty="0" smtClean="0"/>
              <a:t>Possibly allow for students to revise their selected preferences on data sharing at a later stage</a:t>
            </a:r>
            <a:endParaRPr lang="en-GB"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9</a:t>
            </a:fld>
            <a:endParaRPr lang="en-GB" dirty="0"/>
          </a:p>
        </p:txBody>
      </p:sp>
    </p:spTree>
    <p:extLst>
      <p:ext uri="{BB962C8B-B14F-4D97-AF65-F5344CB8AC3E}">
        <p14:creationId xmlns:p14="http://schemas.microsoft.com/office/powerpoint/2010/main" val="3152682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TemplafyFormConfiguration><![CDATA[{"formFields":[{"required":false,"helpTexts":{"prefix":"","postfix":""},"spacing":{},"type":"datePicker","name":"Date","label":"Date","fullyQualifiedName":"Date"},{"required":false,"placeholder":"","lines":0,"helpTexts":{"prefix":"","postfix":""},"spacing":{},"type":"textBox","name":"PresentationTitle","label":"Presentation title","fullyQualifiedName":"PresentationTitle"}],"formDataEntries":[{"name":"Date","value":"CDiRuR+4ccbLr0AgFybY+w=="},{"name":"PresentationTitle","value":"cQmMV1DQ6LuROOr4l7Ksf2F1cnW1qUF5niWDAF6qPAfVXPdNFCDNHKbs43JaUTs0vjHmAjLUPmlvsI3gA4pVJsmWI9Z2dvPPxWWH8oOuvYR0O+6Zq/D4tYP2ibCgah3O"}]}]]></TemplafyFormConfiguration>
</file>

<file path=customXml/item2.xml><?xml version="1.0" encoding="utf-8"?>
<TemplafySlideFormConfiguration><![CDATA[{"formFields":[],"formDataEntries":[]}]]></TemplafySlideFormConfiguration>
</file>

<file path=customXml/item3.xml><?xml version="1.0" encoding="utf-8"?>
<TemplafySlideTemplateConfiguration><![CDATA[{"documentContentValidatorConfiguration":{"enableDocumentContentValidator":false,"documentContentValidatorVersion":0},"elementsMetadata":[],"slideId":"636957680393408391","enableDocumentContentUpdater":true,"version":"1.2"}]]></TemplafySlideTemplateConfiguration>
</file>

<file path=customXml/item4.xml><?xml version="1.0" encoding="utf-8"?>
<TemplafySlideFormConfiguration><![CDATA[{"formFields":[],"formDataEntries":[]}]]></TemplafySlideFormConfiguration>
</file>

<file path=customXml/item5.xml><?xml version="1.0" encoding="utf-8"?>
<TemplafyTemplateConfiguration><![CDATA[{"elementsMetadata":[{"type":"shape","id":"ea5199c7-f966-455d-9214-e34baae41404","elementConfiguration":{"binding":"UserProfile.Offices.Workarea_{{DocumentLanguage}}","disableUpdates":false,"type":"text"}},{"type":"shape","id":"de65b5e5-76fb-44a2-b0c8-99c0246837f6","elementConfiguration":{"format":"{{DateFormats.GeneralDate}}","binding":"Form.Date","disableUpdates":false,"type":"date"}},{"type":"shape","id":"97daecb0-40ce-4bc8-ba5f-fdb4d2745848","elementConfiguration":{"binding":"Form.PresentationTitle","disableUpdates":false,"type":"text"}}],"transformationConfigurations":[{"language":"{{DocumentLanguage}}","disableUpdates":false,"type":"proofingLanguage"}],"templateName":"","templateDescription":"","enableDocumentContentUpdater":true,"version":"1.2"}]]></TemplafyTemplateConfiguration>
</file>

<file path=customXml/item6.xml><?xml version="1.0" encoding="utf-8"?>
<TemplafySlideTemplateConfiguration><![CDATA[{"documentContentValidatorConfiguration":{"enableDocumentContentValidator":false,"documentContentValidatorVersion":0},"elementsMetadata":[],"slideId":"636957680393408390","enableDocumentContentUpdater":true,"version":"1.2"}]]></TemplafySlideTemplateConfiguration>
</file>

<file path=customXml/itemProps1.xml><?xml version="1.0" encoding="utf-8"?>
<ds:datastoreItem xmlns:ds="http://schemas.openxmlformats.org/officeDocument/2006/customXml" ds:itemID="{43763224-B85A-4B53-A86A-261D26A71C30}">
  <ds:schemaRefs/>
</ds:datastoreItem>
</file>

<file path=customXml/itemProps2.xml><?xml version="1.0" encoding="utf-8"?>
<ds:datastoreItem xmlns:ds="http://schemas.openxmlformats.org/officeDocument/2006/customXml" ds:itemID="{1680B9DC-2D51-4402-BB2C-B8DE0C5AC522}">
  <ds:schemaRefs/>
</ds:datastoreItem>
</file>

<file path=customXml/itemProps3.xml><?xml version="1.0" encoding="utf-8"?>
<ds:datastoreItem xmlns:ds="http://schemas.openxmlformats.org/officeDocument/2006/customXml" ds:itemID="{CA9FC985-930B-40D4-827F-9FAC5D35EA8C}">
  <ds:schemaRefs/>
</ds:datastoreItem>
</file>

<file path=customXml/itemProps4.xml><?xml version="1.0" encoding="utf-8"?>
<ds:datastoreItem xmlns:ds="http://schemas.openxmlformats.org/officeDocument/2006/customXml" ds:itemID="{5DEE4BEE-00BA-4E32-BD26-AF535B50AC95}">
  <ds:schemaRefs/>
</ds:datastoreItem>
</file>

<file path=customXml/itemProps5.xml><?xml version="1.0" encoding="utf-8"?>
<ds:datastoreItem xmlns:ds="http://schemas.openxmlformats.org/officeDocument/2006/customXml" ds:itemID="{1334258C-C3E7-4029-A615-C886A240FB15}">
  <ds:schemaRefs/>
</ds:datastoreItem>
</file>

<file path=customXml/itemProps6.xml><?xml version="1.0" encoding="utf-8"?>
<ds:datastoreItem xmlns:ds="http://schemas.openxmlformats.org/officeDocument/2006/customXml" ds:itemID="{6B8AD017-B053-4E30-93B9-B28A44CEC3A4}">
  <ds:schemaRefs/>
</ds:datastoreItem>
</file>

<file path=docProps/app.xml><?xml version="1.0" encoding="utf-8"?>
<Properties xmlns="http://schemas.openxmlformats.org/officeDocument/2006/extended-properties" xmlns:vt="http://schemas.openxmlformats.org/officeDocument/2006/docPropsVTypes">
  <Template>1 DTU Template</Template>
  <TotalTime>2247</TotalTime>
  <Words>829</Words>
  <Application>Microsoft Office PowerPoint</Application>
  <PresentationFormat>Custom</PresentationFormat>
  <Paragraphs>98</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ＭＳ Ｐゴシック</vt:lpstr>
      <vt:lpstr>Arial</vt:lpstr>
      <vt:lpstr>Verdana</vt:lpstr>
      <vt:lpstr>Wingdings</vt:lpstr>
      <vt:lpstr>Blank</vt:lpstr>
      <vt:lpstr>To be fAIr</vt:lpstr>
      <vt:lpstr>Current opportunities in Education</vt:lpstr>
      <vt:lpstr>Ethical concerns of AI in Education</vt:lpstr>
      <vt:lpstr>Ethical aspects to be assessed</vt:lpstr>
      <vt:lpstr>Collaborative approach between disciplines</vt:lpstr>
      <vt:lpstr>Proposed framework</vt:lpstr>
      <vt:lpstr>Clarify scope and purpose</vt:lpstr>
      <vt:lpstr>Ensure transparency</vt:lpstr>
      <vt:lpstr>Protect users’ privacy</vt:lpstr>
      <vt:lpstr>Help students – the ultimate goal</vt:lpstr>
      <vt:lpstr>Take away and future directions</vt:lpstr>
      <vt:lpstr>Thank you!</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DTU</dc:creator>
  <cp:lastModifiedBy>Fiammetta Caccavale</cp:lastModifiedBy>
  <cp:revision>107</cp:revision>
  <dcterms:created xsi:type="dcterms:W3CDTF">2017-07-31T08:31:56Z</dcterms:created>
  <dcterms:modified xsi:type="dcterms:W3CDTF">2022-09-21T08:02:30Z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636784030496976655</vt:lpwstr>
  </property>
  <property fmtid="{D5CDD505-2E9C-101B-9397-08002B2CF9AE}" pid="5" name="TemplafyUserProfileId">
    <vt:lpwstr>637745527737466939</vt:lpwstr>
  </property>
  <property fmtid="{D5CDD505-2E9C-101B-9397-08002B2CF9AE}" pid="6" name="TemplafyLanguageCode">
    <vt:lpwstr>en-GB</vt:lpwstr>
  </property>
</Properties>
</file>