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6b18fb4a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86b18fb4a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dd3ff74b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dd3ff74b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6f106893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6f106893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dc02580b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dc02580b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dc02580b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dc02580b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dc02580b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dc02580b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4b71e062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4b71e062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4b71e062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4b71e062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4b71e062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4b71e062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e27ff099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e27ff099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56bdfc55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56bdfc55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dc02580b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4dc02580b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dc02580b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4dc02580b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dc02580b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dc02580b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4dd3ff74b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4dd3ff74b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3958033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3958033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4b71e062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4b71e062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4b71e06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94b71e06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56bdfc55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a56bdfc55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dd3ff74b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dd3ff74b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dd3ff74b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dd3ff74b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6b18fb4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6b18fb4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6b18fb4a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6b18fb4a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dd3ff74b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dd3ff74b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6b18fb4a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6b18fb4a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6b18fb4a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6b18fb4a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hyperlink" Target="https://lookerstudio.google.com/reporting/1af7574a-e121-4157-bcb9-abd760a1c53b" TargetMode="Externa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26275"/>
            <a:ext cx="1505525" cy="1525800"/>
          </a:xfrm>
          <a:prstGeom prst="rect">
            <a:avLst/>
          </a:prstGeom>
          <a:noFill/>
          <a:ln>
            <a:noFill/>
          </a:ln>
        </p:spPr>
      </p:pic>
      <p:sp>
        <p:nvSpPr>
          <p:cNvPr id="55" name="Google Shape;55;p13"/>
          <p:cNvSpPr txBox="1"/>
          <p:nvPr/>
        </p:nvSpPr>
        <p:spPr>
          <a:xfrm>
            <a:off x="1941450" y="1560150"/>
            <a:ext cx="5261100" cy="11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000">
                <a:solidFill>
                  <a:srgbClr val="EFEFEF"/>
                </a:solidFill>
                <a:latin typeface="Calibri"/>
                <a:ea typeface="Calibri"/>
                <a:cs typeface="Calibri"/>
                <a:sym typeface="Calibri"/>
              </a:rPr>
              <a:t>Exploratory Data Analysis Using Epic Games Repository Data </a:t>
            </a:r>
            <a:endParaRPr b="1" sz="3000">
              <a:solidFill>
                <a:srgbClr val="EFEFEF"/>
              </a:solidFill>
              <a:latin typeface="Calibri"/>
              <a:ea typeface="Calibri"/>
              <a:cs typeface="Calibri"/>
              <a:sym typeface="Calibri"/>
            </a:endParaRPr>
          </a:p>
        </p:txBody>
      </p:sp>
      <p:sp>
        <p:nvSpPr>
          <p:cNvPr id="56" name="Google Shape;56;p13"/>
          <p:cNvSpPr txBox="1"/>
          <p:nvPr/>
        </p:nvSpPr>
        <p:spPr>
          <a:xfrm>
            <a:off x="1941450" y="2724150"/>
            <a:ext cx="52611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EFEFEF"/>
                </a:solidFill>
                <a:latin typeface="Calibri"/>
                <a:ea typeface="Calibri"/>
                <a:cs typeface="Calibri"/>
                <a:sym typeface="Calibri"/>
              </a:rPr>
              <a:t>By : Muhammad Daffiano Rahmatullah (Fian)</a:t>
            </a:r>
            <a:endParaRPr>
              <a:solidFill>
                <a:srgbClr val="EFEFE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152400" y="4252613"/>
            <a:ext cx="8839199" cy="331470"/>
          </a:xfrm>
          <a:prstGeom prst="rect">
            <a:avLst/>
          </a:prstGeom>
          <a:noFill/>
          <a:ln>
            <a:noFill/>
          </a:ln>
        </p:spPr>
      </p:pic>
      <p:pic>
        <p:nvPicPr>
          <p:cNvPr id="121" name="Google Shape;121;p22"/>
          <p:cNvPicPr preferRelativeResize="0"/>
          <p:nvPr/>
        </p:nvPicPr>
        <p:blipFill>
          <a:blip r:embed="rId4">
            <a:alphaModFix/>
          </a:blip>
          <a:stretch>
            <a:fillRect/>
          </a:stretch>
        </p:blipFill>
        <p:spPr>
          <a:xfrm>
            <a:off x="152400" y="126275"/>
            <a:ext cx="789975" cy="800600"/>
          </a:xfrm>
          <a:prstGeom prst="rect">
            <a:avLst/>
          </a:prstGeom>
          <a:noFill/>
          <a:ln>
            <a:noFill/>
          </a:ln>
        </p:spPr>
      </p:pic>
      <p:sp>
        <p:nvSpPr>
          <p:cNvPr id="122" name="Google Shape;122;p22"/>
          <p:cNvSpPr txBox="1"/>
          <p:nvPr/>
        </p:nvSpPr>
        <p:spPr>
          <a:xfrm>
            <a:off x="2667450" y="263325"/>
            <a:ext cx="3809100" cy="5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2500">
                <a:solidFill>
                  <a:srgbClr val="EFEFEF"/>
                </a:solidFill>
                <a:latin typeface="Calibri"/>
                <a:ea typeface="Calibri"/>
                <a:cs typeface="Calibri"/>
                <a:sym typeface="Calibri"/>
              </a:rPr>
              <a:t>Adding Price Category</a:t>
            </a:r>
            <a:endParaRPr b="1" sz="2500">
              <a:solidFill>
                <a:srgbClr val="EFEFEF"/>
              </a:solidFill>
              <a:latin typeface="Calibri"/>
              <a:ea typeface="Calibri"/>
              <a:cs typeface="Calibri"/>
              <a:sym typeface="Calibri"/>
            </a:endParaRPr>
          </a:p>
        </p:txBody>
      </p:sp>
      <p:pic>
        <p:nvPicPr>
          <p:cNvPr id="123" name="Google Shape;123;p22"/>
          <p:cNvPicPr preferRelativeResize="0"/>
          <p:nvPr/>
        </p:nvPicPr>
        <p:blipFill>
          <a:blip r:embed="rId5">
            <a:alphaModFix/>
          </a:blip>
          <a:stretch>
            <a:fillRect/>
          </a:stretch>
        </p:blipFill>
        <p:spPr>
          <a:xfrm>
            <a:off x="1250000" y="1067962"/>
            <a:ext cx="6644001" cy="300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27" name="Shape 127"/>
        <p:cNvGrpSpPr/>
        <p:nvPr/>
      </p:nvGrpSpPr>
      <p:grpSpPr>
        <a:xfrm>
          <a:off x="0" y="0"/>
          <a:ext cx="0" cy="0"/>
          <a:chOff x="0" y="0"/>
          <a:chExt cx="0" cy="0"/>
        </a:xfrm>
      </p:grpSpPr>
      <p:pic>
        <p:nvPicPr>
          <p:cNvPr id="128" name="Google Shape;128;p23"/>
          <p:cNvPicPr preferRelativeResize="0"/>
          <p:nvPr/>
        </p:nvPicPr>
        <p:blipFill>
          <a:blip r:embed="rId3">
            <a:alphaModFix/>
          </a:blip>
          <a:stretch>
            <a:fillRect/>
          </a:stretch>
        </p:blipFill>
        <p:spPr>
          <a:xfrm>
            <a:off x="152400" y="126275"/>
            <a:ext cx="789975" cy="800600"/>
          </a:xfrm>
          <a:prstGeom prst="rect">
            <a:avLst/>
          </a:prstGeom>
          <a:noFill/>
          <a:ln>
            <a:noFill/>
          </a:ln>
        </p:spPr>
      </p:pic>
      <p:sp>
        <p:nvSpPr>
          <p:cNvPr id="129" name="Google Shape;129;p23"/>
          <p:cNvSpPr txBox="1"/>
          <p:nvPr/>
        </p:nvSpPr>
        <p:spPr>
          <a:xfrm>
            <a:off x="1660800" y="1231475"/>
            <a:ext cx="5822400" cy="8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2500">
                <a:solidFill>
                  <a:srgbClr val="EFEFEF"/>
                </a:solidFill>
              </a:rPr>
              <a:t>Let’s Exploratory This Dataset With :</a:t>
            </a:r>
            <a:endParaRPr b="1" sz="2500">
              <a:solidFill>
                <a:srgbClr val="EFEFEF"/>
              </a:solidFill>
            </a:endParaRPr>
          </a:p>
        </p:txBody>
      </p:sp>
      <p:pic>
        <p:nvPicPr>
          <p:cNvPr id="130" name="Google Shape;130;p23"/>
          <p:cNvPicPr preferRelativeResize="0"/>
          <p:nvPr/>
        </p:nvPicPr>
        <p:blipFill>
          <a:blip r:embed="rId4">
            <a:alphaModFix/>
          </a:blip>
          <a:stretch>
            <a:fillRect/>
          </a:stretch>
        </p:blipFill>
        <p:spPr>
          <a:xfrm>
            <a:off x="1405638" y="2280638"/>
            <a:ext cx="2864675" cy="1336850"/>
          </a:xfrm>
          <a:prstGeom prst="rect">
            <a:avLst/>
          </a:prstGeom>
          <a:noFill/>
          <a:ln>
            <a:noFill/>
          </a:ln>
        </p:spPr>
      </p:pic>
      <p:pic>
        <p:nvPicPr>
          <p:cNvPr id="131" name="Google Shape;131;p23"/>
          <p:cNvPicPr preferRelativeResize="0"/>
          <p:nvPr/>
        </p:nvPicPr>
        <p:blipFill>
          <a:blip r:embed="rId5">
            <a:alphaModFix/>
          </a:blip>
          <a:stretch>
            <a:fillRect/>
          </a:stretch>
        </p:blipFill>
        <p:spPr>
          <a:xfrm>
            <a:off x="4787550" y="2082950"/>
            <a:ext cx="3306276" cy="173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35" name="Shape 135"/>
        <p:cNvGrpSpPr/>
        <p:nvPr/>
      </p:nvGrpSpPr>
      <p:grpSpPr>
        <a:xfrm>
          <a:off x="0" y="0"/>
          <a:ext cx="0" cy="0"/>
          <a:chOff x="0" y="0"/>
          <a:chExt cx="0" cy="0"/>
        </a:xfrm>
      </p:grpSpPr>
      <p:pic>
        <p:nvPicPr>
          <p:cNvPr id="136" name="Google Shape;136;p24"/>
          <p:cNvPicPr preferRelativeResize="0"/>
          <p:nvPr/>
        </p:nvPicPr>
        <p:blipFill>
          <a:blip r:embed="rId3">
            <a:alphaModFix/>
          </a:blip>
          <a:stretch>
            <a:fillRect/>
          </a:stretch>
        </p:blipFill>
        <p:spPr>
          <a:xfrm>
            <a:off x="1174900" y="2656475"/>
            <a:ext cx="6050625" cy="933525"/>
          </a:xfrm>
          <a:prstGeom prst="rect">
            <a:avLst/>
          </a:prstGeom>
          <a:noFill/>
          <a:ln>
            <a:noFill/>
          </a:ln>
        </p:spPr>
      </p:pic>
      <p:pic>
        <p:nvPicPr>
          <p:cNvPr id="137" name="Google Shape;137;p24"/>
          <p:cNvPicPr preferRelativeResize="0"/>
          <p:nvPr/>
        </p:nvPicPr>
        <p:blipFill>
          <a:blip r:embed="rId4">
            <a:alphaModFix/>
          </a:blip>
          <a:stretch>
            <a:fillRect/>
          </a:stretch>
        </p:blipFill>
        <p:spPr>
          <a:xfrm>
            <a:off x="152400" y="126275"/>
            <a:ext cx="789975" cy="800600"/>
          </a:xfrm>
          <a:prstGeom prst="rect">
            <a:avLst/>
          </a:prstGeom>
          <a:noFill/>
          <a:ln>
            <a:noFill/>
          </a:ln>
        </p:spPr>
      </p:pic>
      <p:sp>
        <p:nvSpPr>
          <p:cNvPr id="138" name="Google Shape;138;p24"/>
          <p:cNvSpPr txBox="1"/>
          <p:nvPr/>
        </p:nvSpPr>
        <p:spPr>
          <a:xfrm>
            <a:off x="1174900" y="237225"/>
            <a:ext cx="71799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2500">
                <a:solidFill>
                  <a:srgbClr val="EFEFEF"/>
                </a:solidFill>
              </a:rPr>
              <a:t>Showing Games Containing Batman Elements</a:t>
            </a:r>
            <a:endParaRPr b="1" sz="2500">
              <a:solidFill>
                <a:srgbClr val="EFEFEF"/>
              </a:solidFill>
            </a:endParaRPr>
          </a:p>
        </p:txBody>
      </p:sp>
      <p:sp>
        <p:nvSpPr>
          <p:cNvPr id="139" name="Google Shape;139;p24"/>
          <p:cNvSpPr txBox="1"/>
          <p:nvPr/>
        </p:nvSpPr>
        <p:spPr>
          <a:xfrm>
            <a:off x="1174900" y="1161850"/>
            <a:ext cx="7179900" cy="11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600">
                <a:solidFill>
                  <a:srgbClr val="EFEFEF"/>
                </a:solidFill>
              </a:rPr>
              <a:t>Problem solving: </a:t>
            </a:r>
            <a:endParaRPr sz="1600">
              <a:solidFill>
                <a:srgbClr val="EFEFEF"/>
              </a:solidFill>
            </a:endParaRPr>
          </a:p>
          <a:p>
            <a:pPr indent="-330200" lvl="0" marL="457200" rtl="0" algn="l">
              <a:spcBef>
                <a:spcPts val="0"/>
              </a:spcBef>
              <a:spcAft>
                <a:spcPts val="0"/>
              </a:spcAft>
              <a:buClr>
                <a:srgbClr val="EFEFEF"/>
              </a:buClr>
              <a:buSzPts val="1600"/>
              <a:buAutoNum type="arabicPeriod"/>
            </a:pPr>
            <a:r>
              <a:rPr lang="id" sz="1600">
                <a:solidFill>
                  <a:srgbClr val="EFEFEF"/>
                </a:solidFill>
              </a:rPr>
              <a:t>shows the game that contains the elements of batman along with the price. </a:t>
            </a:r>
            <a:endParaRPr sz="1600">
              <a:solidFill>
                <a:srgbClr val="EFEFEF"/>
              </a:solidFill>
            </a:endParaRPr>
          </a:p>
          <a:p>
            <a:pPr indent="-330200" lvl="0" marL="457200" rtl="0" algn="l">
              <a:spcBef>
                <a:spcPts val="0"/>
              </a:spcBef>
              <a:spcAft>
                <a:spcPts val="0"/>
              </a:spcAft>
              <a:buClr>
                <a:srgbClr val="EFEFEF"/>
              </a:buClr>
              <a:buSzPts val="1600"/>
              <a:buAutoNum type="arabicPeriod"/>
            </a:pPr>
            <a:r>
              <a:rPr lang="id" sz="1600">
                <a:solidFill>
                  <a:srgbClr val="EFEFEF"/>
                </a:solidFill>
              </a:rPr>
              <a:t>selects the games that contain the </a:t>
            </a:r>
            <a:r>
              <a:rPr lang="id" sz="1600">
                <a:solidFill>
                  <a:srgbClr val="EFEFEF"/>
                </a:solidFill>
              </a:rPr>
              <a:t>batman</a:t>
            </a:r>
            <a:r>
              <a:rPr lang="id" sz="1600">
                <a:solidFill>
                  <a:srgbClr val="EFEFEF"/>
                </a:solidFill>
              </a:rPr>
              <a:t> elements.</a:t>
            </a:r>
            <a:endParaRPr sz="1600">
              <a:solidFill>
                <a:srgbClr val="EFEFEF"/>
              </a:solidFill>
            </a:endParaRPr>
          </a:p>
          <a:p>
            <a:pPr indent="0" lvl="0" marL="0" rtl="0" algn="l">
              <a:spcBef>
                <a:spcPts val="0"/>
              </a:spcBef>
              <a:spcAft>
                <a:spcPts val="0"/>
              </a:spcAft>
              <a:buClr>
                <a:schemeClr val="dk1"/>
              </a:buClr>
              <a:buSzPts val="1100"/>
              <a:buFont typeface="Arial"/>
              <a:buNone/>
            </a:pPr>
            <a:r>
              <a:t/>
            </a:r>
            <a:endParaRPr sz="1600">
              <a:solidFill>
                <a:srgbClr val="EFEFEF"/>
              </a:solidFill>
            </a:endParaRPr>
          </a:p>
          <a:p>
            <a:pPr indent="0" lvl="0" marL="0" rtl="0" algn="l">
              <a:spcBef>
                <a:spcPts val="0"/>
              </a:spcBef>
              <a:spcAft>
                <a:spcPts val="0"/>
              </a:spcAft>
              <a:buNone/>
            </a:pPr>
            <a:r>
              <a:t/>
            </a:r>
            <a:endParaRPr sz="1600">
              <a:solidFill>
                <a:srgbClr val="EFEFE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43" name="Shape 143"/>
        <p:cNvGrpSpPr/>
        <p:nvPr/>
      </p:nvGrpSpPr>
      <p:grpSpPr>
        <a:xfrm>
          <a:off x="0" y="0"/>
          <a:ext cx="0" cy="0"/>
          <a:chOff x="0" y="0"/>
          <a:chExt cx="0" cy="0"/>
        </a:xfrm>
      </p:grpSpPr>
      <p:pic>
        <p:nvPicPr>
          <p:cNvPr id="144" name="Google Shape;144;p25"/>
          <p:cNvPicPr preferRelativeResize="0"/>
          <p:nvPr/>
        </p:nvPicPr>
        <p:blipFill>
          <a:blip r:embed="rId3">
            <a:alphaModFix/>
          </a:blip>
          <a:stretch>
            <a:fillRect/>
          </a:stretch>
        </p:blipFill>
        <p:spPr>
          <a:xfrm>
            <a:off x="152400" y="126275"/>
            <a:ext cx="789975" cy="800600"/>
          </a:xfrm>
          <a:prstGeom prst="rect">
            <a:avLst/>
          </a:prstGeom>
          <a:noFill/>
          <a:ln>
            <a:noFill/>
          </a:ln>
        </p:spPr>
      </p:pic>
      <p:pic>
        <p:nvPicPr>
          <p:cNvPr id="145" name="Google Shape;145;p25"/>
          <p:cNvPicPr preferRelativeResize="0"/>
          <p:nvPr/>
        </p:nvPicPr>
        <p:blipFill>
          <a:blip r:embed="rId4">
            <a:alphaModFix/>
          </a:blip>
          <a:stretch>
            <a:fillRect/>
          </a:stretch>
        </p:blipFill>
        <p:spPr>
          <a:xfrm>
            <a:off x="2469477" y="1401225"/>
            <a:ext cx="4205025" cy="2341050"/>
          </a:xfrm>
          <a:prstGeom prst="rect">
            <a:avLst/>
          </a:prstGeom>
          <a:noFill/>
          <a:ln>
            <a:noFill/>
          </a:ln>
        </p:spPr>
      </p:pic>
      <p:sp>
        <p:nvSpPr>
          <p:cNvPr id="146" name="Google Shape;146;p25"/>
          <p:cNvSpPr txBox="1"/>
          <p:nvPr/>
        </p:nvSpPr>
        <p:spPr>
          <a:xfrm>
            <a:off x="2293950" y="226275"/>
            <a:ext cx="4556100" cy="60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2500">
                <a:solidFill>
                  <a:srgbClr val="EFEFEF"/>
                </a:solidFill>
              </a:rPr>
              <a:t>Results</a:t>
            </a:r>
            <a:endParaRPr b="1" sz="2500">
              <a:solidFill>
                <a:srgbClr val="EFEFE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50" name="Shape 150"/>
        <p:cNvGrpSpPr/>
        <p:nvPr/>
      </p:nvGrpSpPr>
      <p:grpSpPr>
        <a:xfrm>
          <a:off x="0" y="0"/>
          <a:ext cx="0" cy="0"/>
          <a:chOff x="0" y="0"/>
          <a:chExt cx="0" cy="0"/>
        </a:xfrm>
      </p:grpSpPr>
      <p:pic>
        <p:nvPicPr>
          <p:cNvPr id="151" name="Google Shape;151;p26"/>
          <p:cNvPicPr preferRelativeResize="0"/>
          <p:nvPr/>
        </p:nvPicPr>
        <p:blipFill>
          <a:blip r:embed="rId3">
            <a:alphaModFix/>
          </a:blip>
          <a:stretch>
            <a:fillRect/>
          </a:stretch>
        </p:blipFill>
        <p:spPr>
          <a:xfrm>
            <a:off x="152400" y="126275"/>
            <a:ext cx="789975" cy="800600"/>
          </a:xfrm>
          <a:prstGeom prst="rect">
            <a:avLst/>
          </a:prstGeom>
          <a:noFill/>
          <a:ln>
            <a:noFill/>
          </a:ln>
        </p:spPr>
      </p:pic>
      <p:pic>
        <p:nvPicPr>
          <p:cNvPr id="152" name="Google Shape;152;p26"/>
          <p:cNvPicPr preferRelativeResize="0"/>
          <p:nvPr/>
        </p:nvPicPr>
        <p:blipFill>
          <a:blip r:embed="rId4">
            <a:alphaModFix/>
          </a:blip>
          <a:stretch>
            <a:fillRect/>
          </a:stretch>
        </p:blipFill>
        <p:spPr>
          <a:xfrm>
            <a:off x="1173100" y="2963375"/>
            <a:ext cx="6320225" cy="1101825"/>
          </a:xfrm>
          <a:prstGeom prst="rect">
            <a:avLst/>
          </a:prstGeom>
          <a:noFill/>
          <a:ln>
            <a:noFill/>
          </a:ln>
        </p:spPr>
      </p:pic>
      <p:sp>
        <p:nvSpPr>
          <p:cNvPr id="153" name="Google Shape;153;p26"/>
          <p:cNvSpPr txBox="1"/>
          <p:nvPr/>
        </p:nvSpPr>
        <p:spPr>
          <a:xfrm>
            <a:off x="1173100" y="126275"/>
            <a:ext cx="7730100" cy="9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2500">
                <a:solidFill>
                  <a:srgbClr val="EFEFEF"/>
                </a:solidFill>
              </a:rPr>
              <a:t>Showing Games With Specific Genres Along With Prices and Price Categories</a:t>
            </a:r>
            <a:endParaRPr b="1" sz="2500">
              <a:solidFill>
                <a:srgbClr val="EFEFEF"/>
              </a:solidFill>
            </a:endParaRPr>
          </a:p>
        </p:txBody>
      </p:sp>
      <p:sp>
        <p:nvSpPr>
          <p:cNvPr id="154" name="Google Shape;154;p26"/>
          <p:cNvSpPr txBox="1"/>
          <p:nvPr/>
        </p:nvSpPr>
        <p:spPr>
          <a:xfrm>
            <a:off x="1201025" y="1370725"/>
            <a:ext cx="5195700" cy="12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600">
                <a:solidFill>
                  <a:srgbClr val="EFEFEF"/>
                </a:solidFill>
              </a:rPr>
              <a:t>Problem solving :</a:t>
            </a:r>
            <a:endParaRPr sz="1600">
              <a:solidFill>
                <a:srgbClr val="EFEFEF"/>
              </a:solidFill>
            </a:endParaRPr>
          </a:p>
          <a:p>
            <a:pPr indent="-330200" lvl="0" marL="457200" rtl="0" algn="l">
              <a:spcBef>
                <a:spcPts val="0"/>
              </a:spcBef>
              <a:spcAft>
                <a:spcPts val="0"/>
              </a:spcAft>
              <a:buClr>
                <a:srgbClr val="EFEFEF"/>
              </a:buClr>
              <a:buSzPts val="1600"/>
              <a:buAutoNum type="arabicPeriod"/>
            </a:pPr>
            <a:r>
              <a:rPr lang="id" sz="1600">
                <a:solidFill>
                  <a:srgbClr val="EFEFEF"/>
                </a:solidFill>
              </a:rPr>
              <a:t>shows the game that has a specific genre.</a:t>
            </a:r>
            <a:endParaRPr sz="1600">
              <a:solidFill>
                <a:srgbClr val="EFEFEF"/>
              </a:solidFill>
            </a:endParaRPr>
          </a:p>
          <a:p>
            <a:pPr indent="-330200" lvl="0" marL="457200" rtl="0" algn="l">
              <a:spcBef>
                <a:spcPts val="0"/>
              </a:spcBef>
              <a:spcAft>
                <a:spcPts val="0"/>
              </a:spcAft>
              <a:buClr>
                <a:srgbClr val="EFEFEF"/>
              </a:buClr>
              <a:buSzPts val="1600"/>
              <a:buAutoNum type="arabicPeriod"/>
            </a:pPr>
            <a:r>
              <a:rPr lang="id" sz="1600">
                <a:solidFill>
                  <a:srgbClr val="EFEFEF"/>
                </a:solidFill>
              </a:rPr>
              <a:t>adds the price and price category of each game.</a:t>
            </a:r>
            <a:endParaRPr sz="1600">
              <a:solidFill>
                <a:srgbClr val="EFEFEF"/>
              </a:solidFill>
            </a:endParaRPr>
          </a:p>
          <a:p>
            <a:pPr indent="-330200" lvl="0" marL="457200" rtl="0" algn="l">
              <a:spcBef>
                <a:spcPts val="0"/>
              </a:spcBef>
              <a:spcAft>
                <a:spcPts val="0"/>
              </a:spcAft>
              <a:buClr>
                <a:srgbClr val="EFEFEF"/>
              </a:buClr>
              <a:buSzPts val="1600"/>
              <a:buAutoNum type="arabicPeriod"/>
            </a:pPr>
            <a:r>
              <a:rPr lang="id" sz="1600">
                <a:solidFill>
                  <a:srgbClr val="EFEFEF"/>
                </a:solidFill>
              </a:rPr>
              <a:t>filters the game genre that will be displayed </a:t>
            </a:r>
            <a:endParaRPr sz="1600">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58" name="Shape 158"/>
        <p:cNvGrpSpPr/>
        <p:nvPr/>
      </p:nvGrpSpPr>
      <p:grpSpPr>
        <a:xfrm>
          <a:off x="0" y="0"/>
          <a:ext cx="0" cy="0"/>
          <a:chOff x="0" y="0"/>
          <a:chExt cx="0" cy="0"/>
        </a:xfrm>
      </p:grpSpPr>
      <p:pic>
        <p:nvPicPr>
          <p:cNvPr id="159" name="Google Shape;159;p27"/>
          <p:cNvPicPr preferRelativeResize="0"/>
          <p:nvPr/>
        </p:nvPicPr>
        <p:blipFill>
          <a:blip r:embed="rId3">
            <a:alphaModFix/>
          </a:blip>
          <a:stretch>
            <a:fillRect/>
          </a:stretch>
        </p:blipFill>
        <p:spPr>
          <a:xfrm>
            <a:off x="152400" y="126275"/>
            <a:ext cx="789975" cy="800600"/>
          </a:xfrm>
          <a:prstGeom prst="rect">
            <a:avLst/>
          </a:prstGeom>
          <a:noFill/>
          <a:ln>
            <a:noFill/>
          </a:ln>
        </p:spPr>
      </p:pic>
      <p:pic>
        <p:nvPicPr>
          <p:cNvPr id="160" name="Google Shape;160;p27"/>
          <p:cNvPicPr preferRelativeResize="0"/>
          <p:nvPr/>
        </p:nvPicPr>
        <p:blipFill>
          <a:blip r:embed="rId4">
            <a:alphaModFix/>
          </a:blip>
          <a:stretch>
            <a:fillRect/>
          </a:stretch>
        </p:blipFill>
        <p:spPr>
          <a:xfrm>
            <a:off x="1107513" y="1139752"/>
            <a:ext cx="6928974" cy="2863975"/>
          </a:xfrm>
          <a:prstGeom prst="rect">
            <a:avLst/>
          </a:prstGeom>
          <a:noFill/>
          <a:ln>
            <a:noFill/>
          </a:ln>
        </p:spPr>
      </p:pic>
      <p:sp>
        <p:nvSpPr>
          <p:cNvPr id="161" name="Google Shape;161;p27"/>
          <p:cNvSpPr txBox="1"/>
          <p:nvPr/>
        </p:nvSpPr>
        <p:spPr>
          <a:xfrm>
            <a:off x="2293950" y="226275"/>
            <a:ext cx="4556100" cy="60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2500">
                <a:solidFill>
                  <a:srgbClr val="EFEFEF"/>
                </a:solidFill>
              </a:rPr>
              <a:t>Results</a:t>
            </a:r>
            <a:endParaRPr b="1" sz="2500">
              <a:solidFill>
                <a:srgbClr val="EFEFE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65" name="Shape 165"/>
        <p:cNvGrpSpPr/>
        <p:nvPr/>
      </p:nvGrpSpPr>
      <p:grpSpPr>
        <a:xfrm>
          <a:off x="0" y="0"/>
          <a:ext cx="0" cy="0"/>
          <a:chOff x="0" y="0"/>
          <a:chExt cx="0" cy="0"/>
        </a:xfrm>
      </p:grpSpPr>
      <p:pic>
        <p:nvPicPr>
          <p:cNvPr id="166" name="Google Shape;166;p28"/>
          <p:cNvPicPr preferRelativeResize="0"/>
          <p:nvPr/>
        </p:nvPicPr>
        <p:blipFill>
          <a:blip r:embed="rId3">
            <a:alphaModFix/>
          </a:blip>
          <a:stretch>
            <a:fillRect/>
          </a:stretch>
        </p:blipFill>
        <p:spPr>
          <a:xfrm>
            <a:off x="152400" y="126275"/>
            <a:ext cx="789975" cy="800600"/>
          </a:xfrm>
          <a:prstGeom prst="rect">
            <a:avLst/>
          </a:prstGeom>
          <a:noFill/>
          <a:ln>
            <a:noFill/>
          </a:ln>
        </p:spPr>
      </p:pic>
      <p:sp>
        <p:nvSpPr>
          <p:cNvPr id="167" name="Google Shape;167;p28"/>
          <p:cNvSpPr txBox="1"/>
          <p:nvPr/>
        </p:nvSpPr>
        <p:spPr>
          <a:xfrm>
            <a:off x="1122700" y="169700"/>
            <a:ext cx="7610700" cy="8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2500">
                <a:solidFill>
                  <a:srgbClr val="EFEFEF"/>
                </a:solidFill>
              </a:rPr>
              <a:t>Showing Horror Games where price Between 1000 to 2500</a:t>
            </a:r>
            <a:endParaRPr b="1" sz="2500">
              <a:solidFill>
                <a:srgbClr val="EFEFEF"/>
              </a:solidFill>
            </a:endParaRPr>
          </a:p>
        </p:txBody>
      </p:sp>
      <p:sp>
        <p:nvSpPr>
          <p:cNvPr id="168" name="Google Shape;168;p28"/>
          <p:cNvSpPr txBox="1"/>
          <p:nvPr/>
        </p:nvSpPr>
        <p:spPr>
          <a:xfrm>
            <a:off x="1122700" y="1488225"/>
            <a:ext cx="6540300" cy="12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600">
                <a:solidFill>
                  <a:srgbClr val="EFEFEF"/>
                </a:solidFill>
              </a:rPr>
              <a:t>Problem solving :</a:t>
            </a:r>
            <a:endParaRPr sz="1600">
              <a:solidFill>
                <a:srgbClr val="EFEFEF"/>
              </a:solidFill>
            </a:endParaRPr>
          </a:p>
          <a:p>
            <a:pPr indent="-330200" lvl="0" marL="457200" rtl="0" algn="l">
              <a:spcBef>
                <a:spcPts val="0"/>
              </a:spcBef>
              <a:spcAft>
                <a:spcPts val="0"/>
              </a:spcAft>
              <a:buClr>
                <a:srgbClr val="EFEFEF"/>
              </a:buClr>
              <a:buSzPts val="1600"/>
              <a:buAutoNum type="arabicPeriod"/>
            </a:pPr>
            <a:r>
              <a:rPr lang="id" sz="1600">
                <a:solidFill>
                  <a:srgbClr val="EFEFEF"/>
                </a:solidFill>
              </a:rPr>
              <a:t>showing horror games</a:t>
            </a:r>
            <a:endParaRPr sz="1600">
              <a:solidFill>
                <a:srgbClr val="EFEFEF"/>
              </a:solidFill>
            </a:endParaRPr>
          </a:p>
          <a:p>
            <a:pPr indent="-330200" lvl="0" marL="457200" rtl="0" algn="l">
              <a:spcBef>
                <a:spcPts val="0"/>
              </a:spcBef>
              <a:spcAft>
                <a:spcPts val="0"/>
              </a:spcAft>
              <a:buClr>
                <a:srgbClr val="EFEFEF"/>
              </a:buClr>
              <a:buSzPts val="1600"/>
              <a:buAutoNum type="arabicPeriod"/>
            </a:pPr>
            <a:r>
              <a:rPr lang="id" sz="1600">
                <a:solidFill>
                  <a:srgbClr val="EFEFEF"/>
                </a:solidFill>
              </a:rPr>
              <a:t>filter by game price </a:t>
            </a:r>
            <a:endParaRPr sz="1600">
              <a:solidFill>
                <a:srgbClr val="EFEFEF"/>
              </a:solidFill>
            </a:endParaRPr>
          </a:p>
          <a:p>
            <a:pPr indent="-330200" lvl="0" marL="457200" rtl="0" algn="l">
              <a:spcBef>
                <a:spcPts val="0"/>
              </a:spcBef>
              <a:spcAft>
                <a:spcPts val="0"/>
              </a:spcAft>
              <a:buClr>
                <a:srgbClr val="EFEFEF"/>
              </a:buClr>
              <a:buSzPts val="1600"/>
              <a:buAutoNum type="arabicPeriod"/>
            </a:pPr>
            <a:r>
              <a:rPr lang="id" sz="1600">
                <a:solidFill>
                  <a:srgbClr val="EFEFEF"/>
                </a:solidFill>
              </a:rPr>
              <a:t>sort games by price </a:t>
            </a:r>
            <a:endParaRPr sz="1600">
              <a:solidFill>
                <a:srgbClr val="EFEFEF"/>
              </a:solidFill>
            </a:endParaRPr>
          </a:p>
        </p:txBody>
      </p:sp>
      <p:pic>
        <p:nvPicPr>
          <p:cNvPr id="169" name="Google Shape;169;p28"/>
          <p:cNvPicPr preferRelativeResize="0"/>
          <p:nvPr/>
        </p:nvPicPr>
        <p:blipFill>
          <a:blip r:embed="rId4">
            <a:alphaModFix/>
          </a:blip>
          <a:stretch>
            <a:fillRect/>
          </a:stretch>
        </p:blipFill>
        <p:spPr>
          <a:xfrm>
            <a:off x="1122700" y="3146050"/>
            <a:ext cx="7138376" cy="1061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73" name="Shape 173"/>
        <p:cNvGrpSpPr/>
        <p:nvPr/>
      </p:nvGrpSpPr>
      <p:grpSpPr>
        <a:xfrm>
          <a:off x="0" y="0"/>
          <a:ext cx="0" cy="0"/>
          <a:chOff x="0" y="0"/>
          <a:chExt cx="0" cy="0"/>
        </a:xfrm>
      </p:grpSpPr>
      <p:pic>
        <p:nvPicPr>
          <p:cNvPr id="174" name="Google Shape;174;p29"/>
          <p:cNvPicPr preferRelativeResize="0"/>
          <p:nvPr/>
        </p:nvPicPr>
        <p:blipFill>
          <a:blip r:embed="rId3">
            <a:alphaModFix/>
          </a:blip>
          <a:stretch>
            <a:fillRect/>
          </a:stretch>
        </p:blipFill>
        <p:spPr>
          <a:xfrm>
            <a:off x="152400" y="126275"/>
            <a:ext cx="789975" cy="800600"/>
          </a:xfrm>
          <a:prstGeom prst="rect">
            <a:avLst/>
          </a:prstGeom>
          <a:noFill/>
          <a:ln>
            <a:noFill/>
          </a:ln>
        </p:spPr>
      </p:pic>
      <p:pic>
        <p:nvPicPr>
          <p:cNvPr id="175" name="Google Shape;175;p29"/>
          <p:cNvPicPr preferRelativeResize="0"/>
          <p:nvPr/>
        </p:nvPicPr>
        <p:blipFill>
          <a:blip r:embed="rId4">
            <a:alphaModFix/>
          </a:blip>
          <a:stretch>
            <a:fillRect/>
          </a:stretch>
        </p:blipFill>
        <p:spPr>
          <a:xfrm>
            <a:off x="465850" y="1122701"/>
            <a:ext cx="8212300" cy="3476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79" name="Shape 179"/>
        <p:cNvGrpSpPr/>
        <p:nvPr/>
      </p:nvGrpSpPr>
      <p:grpSpPr>
        <a:xfrm>
          <a:off x="0" y="0"/>
          <a:ext cx="0" cy="0"/>
          <a:chOff x="0" y="0"/>
          <a:chExt cx="0" cy="0"/>
        </a:xfrm>
      </p:grpSpPr>
      <p:pic>
        <p:nvPicPr>
          <p:cNvPr id="180" name="Google Shape;180;p30"/>
          <p:cNvPicPr preferRelativeResize="0"/>
          <p:nvPr/>
        </p:nvPicPr>
        <p:blipFill>
          <a:blip r:embed="rId3">
            <a:alphaModFix/>
          </a:blip>
          <a:stretch>
            <a:fillRect/>
          </a:stretch>
        </p:blipFill>
        <p:spPr>
          <a:xfrm>
            <a:off x="152400" y="126275"/>
            <a:ext cx="789975" cy="800600"/>
          </a:xfrm>
          <a:prstGeom prst="rect">
            <a:avLst/>
          </a:prstGeom>
          <a:noFill/>
          <a:ln>
            <a:noFill/>
          </a:ln>
        </p:spPr>
      </p:pic>
      <p:sp>
        <p:nvSpPr>
          <p:cNvPr id="181" name="Google Shape;181;p30"/>
          <p:cNvSpPr txBox="1"/>
          <p:nvPr/>
        </p:nvSpPr>
        <p:spPr>
          <a:xfrm>
            <a:off x="1122700" y="126275"/>
            <a:ext cx="7362900" cy="9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2500">
                <a:solidFill>
                  <a:srgbClr val="EFEFEF"/>
                </a:solidFill>
              </a:rPr>
              <a:t>Showing Games From 01/2021 to 05/2021 With Cheap Price Categories </a:t>
            </a:r>
            <a:endParaRPr b="1" sz="2500">
              <a:solidFill>
                <a:srgbClr val="EFEFEF"/>
              </a:solidFill>
            </a:endParaRPr>
          </a:p>
        </p:txBody>
      </p:sp>
      <p:sp>
        <p:nvSpPr>
          <p:cNvPr id="182" name="Google Shape;182;p30"/>
          <p:cNvSpPr txBox="1"/>
          <p:nvPr/>
        </p:nvSpPr>
        <p:spPr>
          <a:xfrm>
            <a:off x="1122700" y="1390300"/>
            <a:ext cx="5952900" cy="14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600">
                <a:solidFill>
                  <a:srgbClr val="EFEFEF"/>
                </a:solidFill>
              </a:rPr>
              <a:t>Problem solving :</a:t>
            </a:r>
            <a:endParaRPr sz="1600">
              <a:solidFill>
                <a:srgbClr val="EFEFEF"/>
              </a:solidFill>
            </a:endParaRPr>
          </a:p>
          <a:p>
            <a:pPr indent="-330200" lvl="0" marL="457200" rtl="0" algn="l">
              <a:spcBef>
                <a:spcPts val="0"/>
              </a:spcBef>
              <a:spcAft>
                <a:spcPts val="0"/>
              </a:spcAft>
              <a:buClr>
                <a:srgbClr val="EFEFEF"/>
              </a:buClr>
              <a:buSzPts val="1600"/>
              <a:buAutoNum type="arabicPeriod"/>
            </a:pPr>
            <a:r>
              <a:rPr lang="id" sz="1600">
                <a:solidFill>
                  <a:srgbClr val="EFEFEF"/>
                </a:solidFill>
              </a:rPr>
              <a:t>showing all games </a:t>
            </a:r>
            <a:endParaRPr sz="1600">
              <a:solidFill>
                <a:srgbClr val="EFEFEF"/>
              </a:solidFill>
            </a:endParaRPr>
          </a:p>
          <a:p>
            <a:pPr indent="-330200" lvl="0" marL="457200" rtl="0" algn="l">
              <a:spcBef>
                <a:spcPts val="0"/>
              </a:spcBef>
              <a:spcAft>
                <a:spcPts val="0"/>
              </a:spcAft>
              <a:buClr>
                <a:srgbClr val="EFEFEF"/>
              </a:buClr>
              <a:buSzPts val="1600"/>
              <a:buAutoNum type="arabicPeriod"/>
            </a:pPr>
            <a:r>
              <a:rPr lang="id" sz="1600">
                <a:solidFill>
                  <a:srgbClr val="EFEFEF"/>
                </a:solidFill>
              </a:rPr>
              <a:t>filter date from 01/2021 to 05/2021</a:t>
            </a:r>
            <a:endParaRPr sz="1600">
              <a:solidFill>
                <a:srgbClr val="EFEFEF"/>
              </a:solidFill>
            </a:endParaRPr>
          </a:p>
          <a:p>
            <a:pPr indent="-330200" lvl="0" marL="457200" rtl="0" algn="l">
              <a:spcBef>
                <a:spcPts val="0"/>
              </a:spcBef>
              <a:spcAft>
                <a:spcPts val="0"/>
              </a:spcAft>
              <a:buClr>
                <a:srgbClr val="EFEFEF"/>
              </a:buClr>
              <a:buSzPts val="1600"/>
              <a:buAutoNum type="arabicPeriod"/>
            </a:pPr>
            <a:r>
              <a:rPr lang="id" sz="1600">
                <a:solidFill>
                  <a:srgbClr val="EFEFEF"/>
                </a:solidFill>
              </a:rPr>
              <a:t>filter price category by cheap</a:t>
            </a:r>
            <a:endParaRPr sz="1600">
              <a:solidFill>
                <a:srgbClr val="EFEFEF"/>
              </a:solidFill>
            </a:endParaRPr>
          </a:p>
          <a:p>
            <a:pPr indent="-330200" lvl="0" marL="457200" rtl="0" algn="l">
              <a:spcBef>
                <a:spcPts val="0"/>
              </a:spcBef>
              <a:spcAft>
                <a:spcPts val="0"/>
              </a:spcAft>
              <a:buClr>
                <a:srgbClr val="EFEFEF"/>
              </a:buClr>
              <a:buSzPts val="1600"/>
              <a:buAutoNum type="arabicPeriod"/>
            </a:pPr>
            <a:r>
              <a:rPr lang="id" sz="1600">
                <a:solidFill>
                  <a:srgbClr val="EFEFEF"/>
                </a:solidFill>
              </a:rPr>
              <a:t>sort games by price</a:t>
            </a:r>
            <a:endParaRPr sz="1600">
              <a:solidFill>
                <a:srgbClr val="EFEFEF"/>
              </a:solidFill>
            </a:endParaRPr>
          </a:p>
        </p:txBody>
      </p:sp>
      <p:pic>
        <p:nvPicPr>
          <p:cNvPr id="183" name="Google Shape;183;p30"/>
          <p:cNvPicPr preferRelativeResize="0"/>
          <p:nvPr/>
        </p:nvPicPr>
        <p:blipFill>
          <a:blip r:embed="rId4">
            <a:alphaModFix/>
          </a:blip>
          <a:stretch>
            <a:fillRect/>
          </a:stretch>
        </p:blipFill>
        <p:spPr>
          <a:xfrm>
            <a:off x="1122700" y="3137325"/>
            <a:ext cx="7789625" cy="857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87" name="Shape 187"/>
        <p:cNvGrpSpPr/>
        <p:nvPr/>
      </p:nvGrpSpPr>
      <p:grpSpPr>
        <a:xfrm>
          <a:off x="0" y="0"/>
          <a:ext cx="0" cy="0"/>
          <a:chOff x="0" y="0"/>
          <a:chExt cx="0" cy="0"/>
        </a:xfrm>
      </p:grpSpPr>
      <p:pic>
        <p:nvPicPr>
          <p:cNvPr id="188" name="Google Shape;188;p31"/>
          <p:cNvPicPr preferRelativeResize="0"/>
          <p:nvPr/>
        </p:nvPicPr>
        <p:blipFill>
          <a:blip r:embed="rId3">
            <a:alphaModFix/>
          </a:blip>
          <a:stretch>
            <a:fillRect/>
          </a:stretch>
        </p:blipFill>
        <p:spPr>
          <a:xfrm>
            <a:off x="152400" y="126275"/>
            <a:ext cx="789975" cy="800600"/>
          </a:xfrm>
          <a:prstGeom prst="rect">
            <a:avLst/>
          </a:prstGeom>
          <a:noFill/>
          <a:ln>
            <a:noFill/>
          </a:ln>
        </p:spPr>
      </p:pic>
      <p:pic>
        <p:nvPicPr>
          <p:cNvPr id="189" name="Google Shape;189;p31"/>
          <p:cNvPicPr preferRelativeResize="0"/>
          <p:nvPr/>
        </p:nvPicPr>
        <p:blipFill>
          <a:blip r:embed="rId4">
            <a:alphaModFix/>
          </a:blip>
          <a:stretch>
            <a:fillRect/>
          </a:stretch>
        </p:blipFill>
        <p:spPr>
          <a:xfrm>
            <a:off x="547387" y="1147695"/>
            <a:ext cx="8049226" cy="33573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52400" y="126275"/>
            <a:ext cx="789975" cy="800600"/>
          </a:xfrm>
          <a:prstGeom prst="rect">
            <a:avLst/>
          </a:prstGeom>
          <a:noFill/>
          <a:ln>
            <a:noFill/>
          </a:ln>
        </p:spPr>
      </p:pic>
      <p:sp>
        <p:nvSpPr>
          <p:cNvPr id="62" name="Google Shape;62;p14"/>
          <p:cNvSpPr txBox="1"/>
          <p:nvPr/>
        </p:nvSpPr>
        <p:spPr>
          <a:xfrm>
            <a:off x="3121500" y="263325"/>
            <a:ext cx="2901000" cy="5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2500">
                <a:solidFill>
                  <a:srgbClr val="EFEFEF"/>
                </a:solidFill>
                <a:latin typeface="Calibri"/>
                <a:ea typeface="Calibri"/>
                <a:cs typeface="Calibri"/>
                <a:sym typeface="Calibri"/>
              </a:rPr>
              <a:t>The Purpose is..</a:t>
            </a:r>
            <a:endParaRPr b="1" sz="2500">
              <a:solidFill>
                <a:srgbClr val="EFEFEF"/>
              </a:solidFill>
              <a:latin typeface="Calibri"/>
              <a:ea typeface="Calibri"/>
              <a:cs typeface="Calibri"/>
              <a:sym typeface="Calibri"/>
            </a:endParaRPr>
          </a:p>
        </p:txBody>
      </p:sp>
      <p:sp>
        <p:nvSpPr>
          <p:cNvPr id="63" name="Google Shape;63;p14"/>
          <p:cNvSpPr txBox="1"/>
          <p:nvPr/>
        </p:nvSpPr>
        <p:spPr>
          <a:xfrm>
            <a:off x="1786650" y="1997400"/>
            <a:ext cx="5570700" cy="11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600">
                <a:solidFill>
                  <a:schemeClr val="lt1"/>
                </a:solidFill>
              </a:rPr>
              <a:t>The purpose of analyzing this dataset is to determine the development games released on the epic games platform by exploratory using SQL as well as visualize by creating a dashboard.</a:t>
            </a:r>
            <a:endParaRPr sz="1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93" name="Shape 193"/>
        <p:cNvGrpSpPr/>
        <p:nvPr/>
      </p:nvGrpSpPr>
      <p:grpSpPr>
        <a:xfrm>
          <a:off x="0" y="0"/>
          <a:ext cx="0" cy="0"/>
          <a:chOff x="0" y="0"/>
          <a:chExt cx="0" cy="0"/>
        </a:xfrm>
      </p:grpSpPr>
      <p:pic>
        <p:nvPicPr>
          <p:cNvPr id="194" name="Google Shape;194;p32"/>
          <p:cNvPicPr preferRelativeResize="0"/>
          <p:nvPr/>
        </p:nvPicPr>
        <p:blipFill>
          <a:blip r:embed="rId3">
            <a:alphaModFix/>
          </a:blip>
          <a:stretch>
            <a:fillRect/>
          </a:stretch>
        </p:blipFill>
        <p:spPr>
          <a:xfrm>
            <a:off x="152400" y="126275"/>
            <a:ext cx="789975" cy="800600"/>
          </a:xfrm>
          <a:prstGeom prst="rect">
            <a:avLst/>
          </a:prstGeom>
          <a:noFill/>
          <a:ln>
            <a:noFill/>
          </a:ln>
        </p:spPr>
      </p:pic>
      <p:pic>
        <p:nvPicPr>
          <p:cNvPr id="195" name="Google Shape;195;p32"/>
          <p:cNvPicPr preferRelativeResize="0"/>
          <p:nvPr/>
        </p:nvPicPr>
        <p:blipFill>
          <a:blip r:embed="rId4">
            <a:alphaModFix/>
          </a:blip>
          <a:stretch>
            <a:fillRect/>
          </a:stretch>
        </p:blipFill>
        <p:spPr>
          <a:xfrm>
            <a:off x="1173100" y="2789275"/>
            <a:ext cx="6653800" cy="1035725"/>
          </a:xfrm>
          <a:prstGeom prst="rect">
            <a:avLst/>
          </a:prstGeom>
          <a:noFill/>
          <a:ln>
            <a:noFill/>
          </a:ln>
        </p:spPr>
      </p:pic>
      <p:sp>
        <p:nvSpPr>
          <p:cNvPr id="196" name="Google Shape;196;p32"/>
          <p:cNvSpPr txBox="1"/>
          <p:nvPr/>
        </p:nvSpPr>
        <p:spPr>
          <a:xfrm>
            <a:off x="1173100" y="200175"/>
            <a:ext cx="6945000" cy="6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2500">
                <a:solidFill>
                  <a:srgbClr val="EFEFEF"/>
                </a:solidFill>
              </a:rPr>
              <a:t>Showing Comparison About Price Category </a:t>
            </a:r>
            <a:endParaRPr b="1" sz="2500">
              <a:solidFill>
                <a:srgbClr val="EFEFEF"/>
              </a:solidFill>
            </a:endParaRPr>
          </a:p>
        </p:txBody>
      </p:sp>
      <p:sp>
        <p:nvSpPr>
          <p:cNvPr id="197" name="Google Shape;197;p32"/>
          <p:cNvSpPr txBox="1"/>
          <p:nvPr/>
        </p:nvSpPr>
        <p:spPr>
          <a:xfrm>
            <a:off x="1173100" y="1174925"/>
            <a:ext cx="5339400" cy="12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600">
                <a:solidFill>
                  <a:srgbClr val="EFEFEF"/>
                </a:solidFill>
              </a:rPr>
              <a:t>Problem solving :</a:t>
            </a:r>
            <a:endParaRPr sz="1600">
              <a:solidFill>
                <a:srgbClr val="EFEFEF"/>
              </a:solidFill>
            </a:endParaRPr>
          </a:p>
          <a:p>
            <a:pPr indent="-330200" lvl="0" marL="457200" rtl="0" algn="l">
              <a:spcBef>
                <a:spcPts val="0"/>
              </a:spcBef>
              <a:spcAft>
                <a:spcPts val="0"/>
              </a:spcAft>
              <a:buClr>
                <a:srgbClr val="EFEFEF"/>
              </a:buClr>
              <a:buSzPts val="1600"/>
              <a:buAutoNum type="arabicPeriod"/>
            </a:pPr>
            <a:r>
              <a:rPr lang="id" sz="1600">
                <a:solidFill>
                  <a:srgbClr val="EFEFEF"/>
                </a:solidFill>
              </a:rPr>
              <a:t>displays the price categories in the data set.</a:t>
            </a:r>
            <a:endParaRPr sz="1600">
              <a:solidFill>
                <a:srgbClr val="EFEFEF"/>
              </a:solidFill>
            </a:endParaRPr>
          </a:p>
          <a:p>
            <a:pPr indent="-330200" lvl="0" marL="457200" rtl="0" algn="l">
              <a:spcBef>
                <a:spcPts val="0"/>
              </a:spcBef>
              <a:spcAft>
                <a:spcPts val="0"/>
              </a:spcAft>
              <a:buClr>
                <a:srgbClr val="EFEFEF"/>
              </a:buClr>
              <a:buSzPts val="1600"/>
              <a:buAutoNum type="arabicPeriod"/>
            </a:pPr>
            <a:r>
              <a:rPr lang="id" sz="1600">
                <a:solidFill>
                  <a:srgbClr val="EFEFEF"/>
                </a:solidFill>
              </a:rPr>
              <a:t>calculates the game based on the price category.</a:t>
            </a:r>
            <a:endParaRPr sz="1600">
              <a:solidFill>
                <a:srgbClr val="EFEFEF"/>
              </a:solidFill>
            </a:endParaRPr>
          </a:p>
          <a:p>
            <a:pPr indent="-330200" lvl="0" marL="457200" rtl="0" algn="l">
              <a:spcBef>
                <a:spcPts val="0"/>
              </a:spcBef>
              <a:spcAft>
                <a:spcPts val="0"/>
              </a:spcAft>
              <a:buClr>
                <a:srgbClr val="EFEFEF"/>
              </a:buClr>
              <a:buSzPts val="1600"/>
              <a:buAutoNum type="arabicPeriod"/>
            </a:pPr>
            <a:r>
              <a:rPr lang="id" sz="1600">
                <a:solidFill>
                  <a:srgbClr val="EFEFEF"/>
                </a:solidFill>
              </a:rPr>
              <a:t>orders the data.</a:t>
            </a:r>
            <a:endParaRPr sz="1600">
              <a:solidFill>
                <a:srgbClr val="EFEFE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01" name="Shape 201"/>
        <p:cNvGrpSpPr/>
        <p:nvPr/>
      </p:nvGrpSpPr>
      <p:grpSpPr>
        <a:xfrm>
          <a:off x="0" y="0"/>
          <a:ext cx="0" cy="0"/>
          <a:chOff x="0" y="0"/>
          <a:chExt cx="0" cy="0"/>
        </a:xfrm>
      </p:grpSpPr>
      <p:pic>
        <p:nvPicPr>
          <p:cNvPr id="202" name="Google Shape;202;p33"/>
          <p:cNvPicPr preferRelativeResize="0"/>
          <p:nvPr/>
        </p:nvPicPr>
        <p:blipFill>
          <a:blip r:embed="rId3">
            <a:alphaModFix/>
          </a:blip>
          <a:stretch>
            <a:fillRect/>
          </a:stretch>
        </p:blipFill>
        <p:spPr>
          <a:xfrm>
            <a:off x="152400" y="126275"/>
            <a:ext cx="789975" cy="800600"/>
          </a:xfrm>
          <a:prstGeom prst="rect">
            <a:avLst/>
          </a:prstGeom>
          <a:noFill/>
          <a:ln>
            <a:noFill/>
          </a:ln>
        </p:spPr>
      </p:pic>
      <p:pic>
        <p:nvPicPr>
          <p:cNvPr id="203" name="Google Shape;203;p33"/>
          <p:cNvPicPr preferRelativeResize="0"/>
          <p:nvPr/>
        </p:nvPicPr>
        <p:blipFill>
          <a:blip r:embed="rId4">
            <a:alphaModFix/>
          </a:blip>
          <a:stretch>
            <a:fillRect/>
          </a:stretch>
        </p:blipFill>
        <p:spPr>
          <a:xfrm>
            <a:off x="2724150" y="1810325"/>
            <a:ext cx="3695700" cy="1228725"/>
          </a:xfrm>
          <a:prstGeom prst="rect">
            <a:avLst/>
          </a:prstGeom>
          <a:noFill/>
          <a:ln>
            <a:noFill/>
          </a:ln>
        </p:spPr>
      </p:pic>
      <p:sp>
        <p:nvSpPr>
          <p:cNvPr id="204" name="Google Shape;204;p33"/>
          <p:cNvSpPr txBox="1"/>
          <p:nvPr/>
        </p:nvSpPr>
        <p:spPr>
          <a:xfrm>
            <a:off x="2293950" y="226275"/>
            <a:ext cx="4556100" cy="60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2500">
                <a:solidFill>
                  <a:srgbClr val="EFEFEF"/>
                </a:solidFill>
              </a:rPr>
              <a:t>Results</a:t>
            </a:r>
            <a:endParaRPr b="1" sz="2500">
              <a:solidFill>
                <a:srgbClr val="EFEFE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08" name="Shape 208"/>
        <p:cNvGrpSpPr/>
        <p:nvPr/>
      </p:nvGrpSpPr>
      <p:grpSpPr>
        <a:xfrm>
          <a:off x="0" y="0"/>
          <a:ext cx="0" cy="0"/>
          <a:chOff x="0" y="0"/>
          <a:chExt cx="0" cy="0"/>
        </a:xfrm>
      </p:grpSpPr>
      <p:pic>
        <p:nvPicPr>
          <p:cNvPr id="209" name="Google Shape;209;p34"/>
          <p:cNvPicPr preferRelativeResize="0"/>
          <p:nvPr/>
        </p:nvPicPr>
        <p:blipFill>
          <a:blip r:embed="rId3">
            <a:alphaModFix/>
          </a:blip>
          <a:stretch>
            <a:fillRect/>
          </a:stretch>
        </p:blipFill>
        <p:spPr>
          <a:xfrm>
            <a:off x="152400" y="126275"/>
            <a:ext cx="789975" cy="800600"/>
          </a:xfrm>
          <a:prstGeom prst="rect">
            <a:avLst/>
          </a:prstGeom>
          <a:noFill/>
          <a:ln>
            <a:noFill/>
          </a:ln>
        </p:spPr>
      </p:pic>
      <p:pic>
        <p:nvPicPr>
          <p:cNvPr id="210" name="Google Shape;210;p34"/>
          <p:cNvPicPr preferRelativeResize="0"/>
          <p:nvPr/>
        </p:nvPicPr>
        <p:blipFill>
          <a:blip r:embed="rId4">
            <a:alphaModFix/>
          </a:blip>
          <a:stretch>
            <a:fillRect/>
          </a:stretch>
        </p:blipFill>
        <p:spPr>
          <a:xfrm>
            <a:off x="1173175" y="3474550"/>
            <a:ext cx="7707750" cy="977350"/>
          </a:xfrm>
          <a:prstGeom prst="rect">
            <a:avLst/>
          </a:prstGeom>
          <a:noFill/>
          <a:ln>
            <a:noFill/>
          </a:ln>
        </p:spPr>
      </p:pic>
      <p:sp>
        <p:nvSpPr>
          <p:cNvPr id="211" name="Google Shape;211;p34"/>
          <p:cNvSpPr txBox="1"/>
          <p:nvPr/>
        </p:nvSpPr>
        <p:spPr>
          <a:xfrm>
            <a:off x="1173175" y="126275"/>
            <a:ext cx="7707600" cy="12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2500">
                <a:solidFill>
                  <a:srgbClr val="EFEFEF"/>
                </a:solidFill>
              </a:rPr>
              <a:t>Showing T</a:t>
            </a:r>
            <a:r>
              <a:rPr b="1" lang="id" sz="2500">
                <a:solidFill>
                  <a:srgbClr val="EFEFEF"/>
                </a:solidFill>
              </a:rPr>
              <a:t>he Number of Games Based on The Year of Release With The Total Price and Averages That Have Been Generated </a:t>
            </a:r>
            <a:endParaRPr b="1" sz="2500">
              <a:solidFill>
                <a:srgbClr val="EFEFEF"/>
              </a:solidFill>
            </a:endParaRPr>
          </a:p>
        </p:txBody>
      </p:sp>
      <p:sp>
        <p:nvSpPr>
          <p:cNvPr id="212" name="Google Shape;212;p34"/>
          <p:cNvSpPr txBox="1"/>
          <p:nvPr/>
        </p:nvSpPr>
        <p:spPr>
          <a:xfrm>
            <a:off x="1173175" y="1697100"/>
            <a:ext cx="5208900" cy="13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600">
                <a:solidFill>
                  <a:srgbClr val="EFEFEF"/>
                </a:solidFill>
              </a:rPr>
              <a:t>Problem solving : </a:t>
            </a:r>
            <a:endParaRPr sz="1600">
              <a:solidFill>
                <a:srgbClr val="EFEFEF"/>
              </a:solidFill>
            </a:endParaRPr>
          </a:p>
          <a:p>
            <a:pPr indent="-330200" lvl="0" marL="457200" rtl="0" algn="l">
              <a:spcBef>
                <a:spcPts val="0"/>
              </a:spcBef>
              <a:spcAft>
                <a:spcPts val="0"/>
              </a:spcAft>
              <a:buClr>
                <a:srgbClr val="EFEFEF"/>
              </a:buClr>
              <a:buSzPts val="1600"/>
              <a:buAutoNum type="arabicPeriod"/>
            </a:pPr>
            <a:r>
              <a:rPr lang="id" sz="1600">
                <a:solidFill>
                  <a:srgbClr val="EFEFEF"/>
                </a:solidFill>
              </a:rPr>
              <a:t>show year of release.</a:t>
            </a:r>
            <a:endParaRPr sz="1600">
              <a:solidFill>
                <a:srgbClr val="EFEFEF"/>
              </a:solidFill>
            </a:endParaRPr>
          </a:p>
          <a:p>
            <a:pPr indent="-330200" lvl="0" marL="457200" rtl="0" algn="l">
              <a:spcBef>
                <a:spcPts val="0"/>
              </a:spcBef>
              <a:spcAft>
                <a:spcPts val="0"/>
              </a:spcAft>
              <a:buClr>
                <a:srgbClr val="EFEFEF"/>
              </a:buClr>
              <a:buSzPts val="1600"/>
              <a:buAutoNum type="arabicPeriod"/>
            </a:pPr>
            <a:r>
              <a:rPr lang="id" sz="1600">
                <a:solidFill>
                  <a:srgbClr val="EFEFEF"/>
                </a:solidFill>
              </a:rPr>
              <a:t>count the number of games. </a:t>
            </a:r>
            <a:endParaRPr sz="1600">
              <a:solidFill>
                <a:srgbClr val="EFEFEF"/>
              </a:solidFill>
            </a:endParaRPr>
          </a:p>
          <a:p>
            <a:pPr indent="-330200" lvl="0" marL="457200" rtl="0" algn="l">
              <a:spcBef>
                <a:spcPts val="0"/>
              </a:spcBef>
              <a:spcAft>
                <a:spcPts val="0"/>
              </a:spcAft>
              <a:buClr>
                <a:srgbClr val="EFEFEF"/>
              </a:buClr>
              <a:buSzPts val="1600"/>
              <a:buAutoNum type="arabicPeriod"/>
            </a:pPr>
            <a:r>
              <a:rPr lang="id" sz="1600">
                <a:solidFill>
                  <a:srgbClr val="EFEFEF"/>
                </a:solidFill>
              </a:rPr>
              <a:t>count the total price and average game price. </a:t>
            </a:r>
            <a:endParaRPr sz="1600">
              <a:solidFill>
                <a:srgbClr val="EFEFEF"/>
              </a:solidFill>
            </a:endParaRPr>
          </a:p>
          <a:p>
            <a:pPr indent="-330200" lvl="0" marL="457200" rtl="0" algn="l">
              <a:spcBef>
                <a:spcPts val="0"/>
              </a:spcBef>
              <a:spcAft>
                <a:spcPts val="0"/>
              </a:spcAft>
              <a:buClr>
                <a:srgbClr val="EFEFEF"/>
              </a:buClr>
              <a:buSzPts val="1600"/>
              <a:buAutoNum type="arabicPeriod"/>
            </a:pPr>
            <a:r>
              <a:rPr lang="id" sz="1600">
                <a:solidFill>
                  <a:srgbClr val="EFEFEF"/>
                </a:solidFill>
              </a:rPr>
              <a:t>sort the data</a:t>
            </a:r>
            <a:endParaRPr sz="1600">
              <a:solidFill>
                <a:srgbClr val="EFEFE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16" name="Shape 216"/>
        <p:cNvGrpSpPr/>
        <p:nvPr/>
      </p:nvGrpSpPr>
      <p:grpSpPr>
        <a:xfrm>
          <a:off x="0" y="0"/>
          <a:ext cx="0" cy="0"/>
          <a:chOff x="0" y="0"/>
          <a:chExt cx="0" cy="0"/>
        </a:xfrm>
      </p:grpSpPr>
      <p:pic>
        <p:nvPicPr>
          <p:cNvPr id="217" name="Google Shape;217;p35"/>
          <p:cNvPicPr preferRelativeResize="0"/>
          <p:nvPr/>
        </p:nvPicPr>
        <p:blipFill>
          <a:blip r:embed="rId3">
            <a:alphaModFix/>
          </a:blip>
          <a:stretch>
            <a:fillRect/>
          </a:stretch>
        </p:blipFill>
        <p:spPr>
          <a:xfrm>
            <a:off x="152400" y="126275"/>
            <a:ext cx="789975" cy="800600"/>
          </a:xfrm>
          <a:prstGeom prst="rect">
            <a:avLst/>
          </a:prstGeom>
          <a:noFill/>
          <a:ln>
            <a:noFill/>
          </a:ln>
        </p:spPr>
      </p:pic>
      <p:pic>
        <p:nvPicPr>
          <p:cNvPr id="218" name="Google Shape;218;p35"/>
          <p:cNvPicPr preferRelativeResize="0"/>
          <p:nvPr/>
        </p:nvPicPr>
        <p:blipFill>
          <a:blip r:embed="rId4">
            <a:alphaModFix/>
          </a:blip>
          <a:stretch>
            <a:fillRect/>
          </a:stretch>
        </p:blipFill>
        <p:spPr>
          <a:xfrm>
            <a:off x="2214550" y="1031300"/>
            <a:ext cx="4714875" cy="3533775"/>
          </a:xfrm>
          <a:prstGeom prst="rect">
            <a:avLst/>
          </a:prstGeom>
          <a:noFill/>
          <a:ln>
            <a:noFill/>
          </a:ln>
        </p:spPr>
      </p:pic>
      <p:sp>
        <p:nvSpPr>
          <p:cNvPr id="219" name="Google Shape;219;p35"/>
          <p:cNvSpPr txBox="1"/>
          <p:nvPr/>
        </p:nvSpPr>
        <p:spPr>
          <a:xfrm>
            <a:off x="3297300" y="226275"/>
            <a:ext cx="2549400" cy="60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2500">
                <a:solidFill>
                  <a:srgbClr val="EFEFEF"/>
                </a:solidFill>
              </a:rPr>
              <a:t>Results</a:t>
            </a:r>
            <a:endParaRPr b="1" sz="2500">
              <a:solidFill>
                <a:srgbClr val="EFEFE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23" name="Shape 223"/>
        <p:cNvGrpSpPr/>
        <p:nvPr/>
      </p:nvGrpSpPr>
      <p:grpSpPr>
        <a:xfrm>
          <a:off x="0" y="0"/>
          <a:ext cx="0" cy="0"/>
          <a:chOff x="0" y="0"/>
          <a:chExt cx="0" cy="0"/>
        </a:xfrm>
      </p:grpSpPr>
      <p:pic>
        <p:nvPicPr>
          <p:cNvPr id="224" name="Google Shape;224;p36"/>
          <p:cNvPicPr preferRelativeResize="0"/>
          <p:nvPr/>
        </p:nvPicPr>
        <p:blipFill>
          <a:blip r:embed="rId3">
            <a:alphaModFix/>
          </a:blip>
          <a:stretch>
            <a:fillRect/>
          </a:stretch>
        </p:blipFill>
        <p:spPr>
          <a:xfrm>
            <a:off x="152400" y="126275"/>
            <a:ext cx="789975" cy="800600"/>
          </a:xfrm>
          <a:prstGeom prst="rect">
            <a:avLst/>
          </a:prstGeom>
          <a:noFill/>
          <a:ln>
            <a:noFill/>
          </a:ln>
        </p:spPr>
      </p:pic>
      <p:sp>
        <p:nvSpPr>
          <p:cNvPr id="225" name="Google Shape;225;p36"/>
          <p:cNvSpPr txBox="1"/>
          <p:nvPr/>
        </p:nvSpPr>
        <p:spPr>
          <a:xfrm>
            <a:off x="942375" y="2225850"/>
            <a:ext cx="4830300" cy="6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2500">
                <a:solidFill>
                  <a:srgbClr val="EFEFEF"/>
                </a:solidFill>
              </a:rPr>
              <a:t>Let’s make visualization with : </a:t>
            </a:r>
            <a:endParaRPr b="1" sz="2500">
              <a:solidFill>
                <a:srgbClr val="EFEFEF"/>
              </a:solidFill>
            </a:endParaRPr>
          </a:p>
        </p:txBody>
      </p:sp>
      <p:pic>
        <p:nvPicPr>
          <p:cNvPr id="226" name="Google Shape;226;p36"/>
          <p:cNvPicPr preferRelativeResize="0"/>
          <p:nvPr/>
        </p:nvPicPr>
        <p:blipFill>
          <a:blip r:embed="rId4">
            <a:alphaModFix/>
          </a:blip>
          <a:stretch>
            <a:fillRect/>
          </a:stretch>
        </p:blipFill>
        <p:spPr>
          <a:xfrm>
            <a:off x="5772675" y="1480462"/>
            <a:ext cx="2445450" cy="2182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30" name="Shape 230"/>
        <p:cNvGrpSpPr/>
        <p:nvPr/>
      </p:nvGrpSpPr>
      <p:grpSpPr>
        <a:xfrm>
          <a:off x="0" y="0"/>
          <a:ext cx="0" cy="0"/>
          <a:chOff x="0" y="0"/>
          <a:chExt cx="0" cy="0"/>
        </a:xfrm>
      </p:grpSpPr>
      <p:pic>
        <p:nvPicPr>
          <p:cNvPr id="231" name="Google Shape;231;p37"/>
          <p:cNvPicPr preferRelativeResize="0"/>
          <p:nvPr/>
        </p:nvPicPr>
        <p:blipFill>
          <a:blip r:embed="rId3">
            <a:alphaModFix/>
          </a:blip>
          <a:stretch>
            <a:fillRect/>
          </a:stretch>
        </p:blipFill>
        <p:spPr>
          <a:xfrm>
            <a:off x="1340275" y="152400"/>
            <a:ext cx="6463439" cy="48387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35" name="Shape 235"/>
        <p:cNvGrpSpPr/>
        <p:nvPr/>
      </p:nvGrpSpPr>
      <p:grpSpPr>
        <a:xfrm>
          <a:off x="0" y="0"/>
          <a:ext cx="0" cy="0"/>
          <a:chOff x="0" y="0"/>
          <a:chExt cx="0" cy="0"/>
        </a:xfrm>
      </p:grpSpPr>
      <p:sp>
        <p:nvSpPr>
          <p:cNvPr id="236" name="Google Shape;236;p38"/>
          <p:cNvSpPr txBox="1"/>
          <p:nvPr/>
        </p:nvSpPr>
        <p:spPr>
          <a:xfrm>
            <a:off x="1875900" y="2017650"/>
            <a:ext cx="5392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2000" u="sng">
                <a:solidFill>
                  <a:srgbClr val="EFEFEF"/>
                </a:solidFill>
                <a:latin typeface="Calibri"/>
                <a:ea typeface="Calibri"/>
                <a:cs typeface="Calibri"/>
                <a:sym typeface="Calibri"/>
                <a:hlinkClick r:id="rId3">
                  <a:extLst>
                    <a:ext uri="{A12FA001-AC4F-418D-AE19-62706E023703}">
                      <ahyp:hlinkClr val="tx"/>
                    </a:ext>
                  </a:extLst>
                </a:hlinkClick>
              </a:rPr>
              <a:t>https://lookerstudio.google.com/reporting/1af7574a-e121-4157-bcb9-abd760a1c53b</a:t>
            </a:r>
            <a:endParaRPr sz="2000">
              <a:solidFill>
                <a:srgbClr val="EFEFEF"/>
              </a:solidFill>
              <a:latin typeface="Calibri"/>
              <a:ea typeface="Calibri"/>
              <a:cs typeface="Calibri"/>
              <a:sym typeface="Calibri"/>
            </a:endParaRPr>
          </a:p>
          <a:p>
            <a:pPr indent="0" lvl="0" marL="0" rtl="0" algn="l">
              <a:spcBef>
                <a:spcPts val="0"/>
              </a:spcBef>
              <a:spcAft>
                <a:spcPts val="0"/>
              </a:spcAft>
              <a:buNone/>
            </a:pPr>
            <a:r>
              <a:t/>
            </a:r>
            <a:endParaRPr sz="2000">
              <a:solidFill>
                <a:srgbClr val="EFEFEF"/>
              </a:solidFill>
              <a:latin typeface="Calibri"/>
              <a:ea typeface="Calibri"/>
              <a:cs typeface="Calibri"/>
              <a:sym typeface="Calibri"/>
            </a:endParaRPr>
          </a:p>
        </p:txBody>
      </p:sp>
      <p:pic>
        <p:nvPicPr>
          <p:cNvPr id="237" name="Google Shape;237;p38"/>
          <p:cNvPicPr preferRelativeResize="0"/>
          <p:nvPr/>
        </p:nvPicPr>
        <p:blipFill>
          <a:blip r:embed="rId4">
            <a:alphaModFix/>
          </a:blip>
          <a:stretch>
            <a:fillRect/>
          </a:stretch>
        </p:blipFill>
        <p:spPr>
          <a:xfrm>
            <a:off x="152400" y="126275"/>
            <a:ext cx="789975" cy="800600"/>
          </a:xfrm>
          <a:prstGeom prst="rect">
            <a:avLst/>
          </a:prstGeom>
          <a:noFill/>
          <a:ln>
            <a:noFill/>
          </a:ln>
        </p:spPr>
      </p:pic>
      <p:sp>
        <p:nvSpPr>
          <p:cNvPr id="238" name="Google Shape;238;p38"/>
          <p:cNvSpPr txBox="1"/>
          <p:nvPr/>
        </p:nvSpPr>
        <p:spPr>
          <a:xfrm>
            <a:off x="2837400" y="378675"/>
            <a:ext cx="3469200" cy="60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2500">
                <a:solidFill>
                  <a:srgbClr val="EFEFEF"/>
                </a:solidFill>
              </a:rPr>
              <a:t>Dashboard Link</a:t>
            </a:r>
            <a:endParaRPr b="1" sz="2500">
              <a:solidFill>
                <a:srgbClr val="EFEFE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42" name="Shape 242"/>
        <p:cNvGrpSpPr/>
        <p:nvPr/>
      </p:nvGrpSpPr>
      <p:grpSpPr>
        <a:xfrm>
          <a:off x="0" y="0"/>
          <a:ext cx="0" cy="0"/>
          <a:chOff x="0" y="0"/>
          <a:chExt cx="0" cy="0"/>
        </a:xfrm>
      </p:grpSpPr>
      <p:pic>
        <p:nvPicPr>
          <p:cNvPr id="243" name="Google Shape;243;p39"/>
          <p:cNvPicPr preferRelativeResize="0"/>
          <p:nvPr/>
        </p:nvPicPr>
        <p:blipFill>
          <a:blip r:embed="rId3">
            <a:alphaModFix/>
          </a:blip>
          <a:stretch>
            <a:fillRect/>
          </a:stretch>
        </p:blipFill>
        <p:spPr>
          <a:xfrm>
            <a:off x="152400" y="126275"/>
            <a:ext cx="789975" cy="800600"/>
          </a:xfrm>
          <a:prstGeom prst="rect">
            <a:avLst/>
          </a:prstGeom>
          <a:noFill/>
          <a:ln>
            <a:noFill/>
          </a:ln>
        </p:spPr>
      </p:pic>
      <p:sp>
        <p:nvSpPr>
          <p:cNvPr id="244" name="Google Shape;244;p39"/>
          <p:cNvSpPr txBox="1"/>
          <p:nvPr/>
        </p:nvSpPr>
        <p:spPr>
          <a:xfrm>
            <a:off x="2837400" y="378675"/>
            <a:ext cx="3469200" cy="60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2500">
                <a:solidFill>
                  <a:srgbClr val="EFEFEF"/>
                </a:solidFill>
              </a:rPr>
              <a:t>Conclusion</a:t>
            </a:r>
            <a:endParaRPr b="1" sz="2500">
              <a:solidFill>
                <a:srgbClr val="EFEFEF"/>
              </a:solidFill>
            </a:endParaRPr>
          </a:p>
        </p:txBody>
      </p:sp>
      <p:sp>
        <p:nvSpPr>
          <p:cNvPr id="245" name="Google Shape;245;p39"/>
          <p:cNvSpPr txBox="1"/>
          <p:nvPr/>
        </p:nvSpPr>
        <p:spPr>
          <a:xfrm>
            <a:off x="630600" y="1246650"/>
            <a:ext cx="7882800" cy="26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600">
                <a:solidFill>
                  <a:schemeClr val="lt1"/>
                </a:solidFill>
              </a:rPr>
              <a:t>Epic Games has 4 categories of games free, cheap, Reasonable, and Expensive as well as total games in epic games platform have 915 games released in our platform. In The Year 2021 is the year with the highest number of games released, namely 448 game. Meanwhile, in 2009 the number of games released only as much as 1 game. On our platform, we dominate the </a:t>
            </a:r>
            <a:r>
              <a:rPr lang="id" sz="1600">
                <a:solidFill>
                  <a:schemeClr val="lt1"/>
                </a:solidFill>
              </a:rPr>
              <a:t>Reasonable</a:t>
            </a:r>
            <a:r>
              <a:rPr lang="id" sz="1600">
                <a:solidFill>
                  <a:schemeClr val="lt1"/>
                </a:solidFill>
              </a:rPr>
              <a:t> category with a total of 711 games. While the game with Cheap category as many as 85 games and free category 73 games. For the Expensive category, there are only 46 games. In the dataset that I use is still found missing values contained in developer, publisher, and genres. So that most developers are Ubisoft has 27 games. While the most publishers are Ubisoft with 58 games.</a:t>
            </a:r>
            <a:endParaRPr sz="1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52400" y="126275"/>
            <a:ext cx="789975" cy="800600"/>
          </a:xfrm>
          <a:prstGeom prst="rect">
            <a:avLst/>
          </a:prstGeom>
          <a:noFill/>
          <a:ln>
            <a:noFill/>
          </a:ln>
        </p:spPr>
      </p:pic>
      <p:sp>
        <p:nvSpPr>
          <p:cNvPr id="69" name="Google Shape;69;p15"/>
          <p:cNvSpPr txBox="1"/>
          <p:nvPr/>
        </p:nvSpPr>
        <p:spPr>
          <a:xfrm>
            <a:off x="3121500" y="263325"/>
            <a:ext cx="2901000" cy="5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2500">
                <a:solidFill>
                  <a:srgbClr val="EFEFEF"/>
                </a:solidFill>
                <a:latin typeface="Calibri"/>
                <a:ea typeface="Calibri"/>
                <a:cs typeface="Calibri"/>
                <a:sym typeface="Calibri"/>
              </a:rPr>
              <a:t>About Dataset</a:t>
            </a:r>
            <a:endParaRPr b="1" sz="2500">
              <a:solidFill>
                <a:srgbClr val="EFEFEF"/>
              </a:solidFill>
              <a:latin typeface="Calibri"/>
              <a:ea typeface="Calibri"/>
              <a:cs typeface="Calibri"/>
              <a:sym typeface="Calibri"/>
            </a:endParaRPr>
          </a:p>
        </p:txBody>
      </p:sp>
      <p:pic>
        <p:nvPicPr>
          <p:cNvPr id="70" name="Google Shape;70;p15"/>
          <p:cNvPicPr preferRelativeResize="0"/>
          <p:nvPr/>
        </p:nvPicPr>
        <p:blipFill>
          <a:blip r:embed="rId4">
            <a:alphaModFix/>
          </a:blip>
          <a:stretch>
            <a:fillRect/>
          </a:stretch>
        </p:blipFill>
        <p:spPr>
          <a:xfrm>
            <a:off x="2975523" y="1155813"/>
            <a:ext cx="3192974" cy="340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152400" y="126275"/>
            <a:ext cx="789975" cy="800600"/>
          </a:xfrm>
          <a:prstGeom prst="rect">
            <a:avLst/>
          </a:prstGeom>
          <a:noFill/>
          <a:ln>
            <a:noFill/>
          </a:ln>
        </p:spPr>
      </p:pic>
      <p:pic>
        <p:nvPicPr>
          <p:cNvPr id="76" name="Google Shape;76;p16"/>
          <p:cNvPicPr preferRelativeResize="0"/>
          <p:nvPr/>
        </p:nvPicPr>
        <p:blipFill>
          <a:blip r:embed="rId4">
            <a:alphaModFix/>
          </a:blip>
          <a:stretch>
            <a:fillRect/>
          </a:stretch>
        </p:blipFill>
        <p:spPr>
          <a:xfrm>
            <a:off x="5139988" y="1543050"/>
            <a:ext cx="2219325" cy="2057400"/>
          </a:xfrm>
          <a:prstGeom prst="rect">
            <a:avLst/>
          </a:prstGeom>
          <a:noFill/>
          <a:ln>
            <a:noFill/>
          </a:ln>
        </p:spPr>
      </p:pic>
      <p:sp>
        <p:nvSpPr>
          <p:cNvPr id="77" name="Google Shape;77;p16"/>
          <p:cNvSpPr txBox="1"/>
          <p:nvPr/>
        </p:nvSpPr>
        <p:spPr>
          <a:xfrm>
            <a:off x="1006675" y="2308500"/>
            <a:ext cx="4071600" cy="5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2500">
                <a:solidFill>
                  <a:srgbClr val="EFEFEF"/>
                </a:solidFill>
                <a:latin typeface="Calibri"/>
                <a:ea typeface="Calibri"/>
                <a:cs typeface="Calibri"/>
                <a:sym typeface="Calibri"/>
              </a:rPr>
              <a:t>Let’s Cleaning Dataset with :</a:t>
            </a:r>
            <a:endParaRPr b="1" sz="2500">
              <a:solidFill>
                <a:srgbClr val="EFEFE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420825" y="1152450"/>
            <a:ext cx="6302349" cy="2838601"/>
          </a:xfrm>
          <a:prstGeom prst="rect">
            <a:avLst/>
          </a:prstGeom>
          <a:noFill/>
          <a:ln>
            <a:noFill/>
          </a:ln>
        </p:spPr>
      </p:pic>
      <p:pic>
        <p:nvPicPr>
          <p:cNvPr id="83" name="Google Shape;83;p17"/>
          <p:cNvPicPr preferRelativeResize="0"/>
          <p:nvPr/>
        </p:nvPicPr>
        <p:blipFill>
          <a:blip r:embed="rId4">
            <a:alphaModFix/>
          </a:blip>
          <a:stretch>
            <a:fillRect/>
          </a:stretch>
        </p:blipFill>
        <p:spPr>
          <a:xfrm>
            <a:off x="152400" y="126275"/>
            <a:ext cx="789975" cy="800600"/>
          </a:xfrm>
          <a:prstGeom prst="rect">
            <a:avLst/>
          </a:prstGeom>
          <a:noFill/>
          <a:ln>
            <a:noFill/>
          </a:ln>
        </p:spPr>
      </p:pic>
      <p:sp>
        <p:nvSpPr>
          <p:cNvPr id="84" name="Google Shape;84;p17"/>
          <p:cNvSpPr txBox="1"/>
          <p:nvPr/>
        </p:nvSpPr>
        <p:spPr>
          <a:xfrm>
            <a:off x="2639850" y="263325"/>
            <a:ext cx="3864300" cy="5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2500">
                <a:solidFill>
                  <a:srgbClr val="EFEFEF"/>
                </a:solidFill>
                <a:latin typeface="Calibri"/>
                <a:ea typeface="Calibri"/>
                <a:cs typeface="Calibri"/>
                <a:sym typeface="Calibri"/>
              </a:rPr>
              <a:t>Import The Dataset</a:t>
            </a:r>
            <a:endParaRPr b="1" sz="2500">
              <a:solidFill>
                <a:srgbClr val="EFEFEF"/>
              </a:solidFill>
              <a:latin typeface="Calibri"/>
              <a:ea typeface="Calibri"/>
              <a:cs typeface="Calibri"/>
              <a:sym typeface="Calibri"/>
            </a:endParaRPr>
          </a:p>
        </p:txBody>
      </p:sp>
      <p:sp>
        <p:nvSpPr>
          <p:cNvPr id="85" name="Google Shape;85;p17"/>
          <p:cNvSpPr txBox="1"/>
          <p:nvPr/>
        </p:nvSpPr>
        <p:spPr>
          <a:xfrm>
            <a:off x="1657925" y="4138300"/>
            <a:ext cx="5704800" cy="7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1296800" y="1091776"/>
            <a:ext cx="6550401" cy="2959950"/>
          </a:xfrm>
          <a:prstGeom prst="rect">
            <a:avLst/>
          </a:prstGeom>
          <a:noFill/>
          <a:ln>
            <a:noFill/>
          </a:ln>
        </p:spPr>
      </p:pic>
      <p:pic>
        <p:nvPicPr>
          <p:cNvPr id="91" name="Google Shape;91;p18"/>
          <p:cNvPicPr preferRelativeResize="0"/>
          <p:nvPr/>
        </p:nvPicPr>
        <p:blipFill>
          <a:blip r:embed="rId4">
            <a:alphaModFix/>
          </a:blip>
          <a:stretch>
            <a:fillRect/>
          </a:stretch>
        </p:blipFill>
        <p:spPr>
          <a:xfrm>
            <a:off x="152400" y="126275"/>
            <a:ext cx="789975" cy="800600"/>
          </a:xfrm>
          <a:prstGeom prst="rect">
            <a:avLst/>
          </a:prstGeom>
          <a:noFill/>
          <a:ln>
            <a:noFill/>
          </a:ln>
        </p:spPr>
      </p:pic>
      <p:sp>
        <p:nvSpPr>
          <p:cNvPr id="92" name="Google Shape;92;p18"/>
          <p:cNvSpPr txBox="1"/>
          <p:nvPr/>
        </p:nvSpPr>
        <p:spPr>
          <a:xfrm>
            <a:off x="2639850" y="263325"/>
            <a:ext cx="3864300" cy="5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2500">
                <a:solidFill>
                  <a:srgbClr val="EFEFEF"/>
                </a:solidFill>
                <a:latin typeface="Calibri"/>
                <a:ea typeface="Calibri"/>
                <a:cs typeface="Calibri"/>
                <a:sym typeface="Calibri"/>
              </a:rPr>
              <a:t>Remove Duplicates Data</a:t>
            </a:r>
            <a:endParaRPr b="1" sz="2500">
              <a:solidFill>
                <a:srgbClr val="EFEFE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152400" y="126275"/>
            <a:ext cx="789975" cy="800600"/>
          </a:xfrm>
          <a:prstGeom prst="rect">
            <a:avLst/>
          </a:prstGeom>
          <a:noFill/>
          <a:ln>
            <a:noFill/>
          </a:ln>
        </p:spPr>
      </p:pic>
      <p:sp>
        <p:nvSpPr>
          <p:cNvPr id="98" name="Google Shape;98;p19"/>
          <p:cNvSpPr txBox="1"/>
          <p:nvPr/>
        </p:nvSpPr>
        <p:spPr>
          <a:xfrm>
            <a:off x="2639850" y="263325"/>
            <a:ext cx="3864300" cy="5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2500">
                <a:solidFill>
                  <a:srgbClr val="EFEFEF"/>
                </a:solidFill>
                <a:latin typeface="Calibri"/>
                <a:ea typeface="Calibri"/>
                <a:cs typeface="Calibri"/>
                <a:sym typeface="Calibri"/>
              </a:rPr>
              <a:t>Find Missing Data</a:t>
            </a:r>
            <a:endParaRPr b="1" sz="2500">
              <a:solidFill>
                <a:srgbClr val="EFEFEF"/>
              </a:solidFill>
              <a:latin typeface="Calibri"/>
              <a:ea typeface="Calibri"/>
              <a:cs typeface="Calibri"/>
              <a:sym typeface="Calibri"/>
            </a:endParaRPr>
          </a:p>
        </p:txBody>
      </p:sp>
      <p:pic>
        <p:nvPicPr>
          <p:cNvPr id="99" name="Google Shape;99;p19"/>
          <p:cNvPicPr preferRelativeResize="0"/>
          <p:nvPr/>
        </p:nvPicPr>
        <p:blipFill>
          <a:blip r:embed="rId4">
            <a:alphaModFix/>
          </a:blip>
          <a:stretch>
            <a:fillRect/>
          </a:stretch>
        </p:blipFill>
        <p:spPr>
          <a:xfrm>
            <a:off x="704950" y="1180263"/>
            <a:ext cx="2409750" cy="3423550"/>
          </a:xfrm>
          <a:prstGeom prst="rect">
            <a:avLst/>
          </a:prstGeom>
          <a:noFill/>
          <a:ln>
            <a:noFill/>
          </a:ln>
        </p:spPr>
      </p:pic>
      <p:pic>
        <p:nvPicPr>
          <p:cNvPr id="100" name="Google Shape;100;p19"/>
          <p:cNvPicPr preferRelativeResize="0"/>
          <p:nvPr/>
        </p:nvPicPr>
        <p:blipFill>
          <a:blip r:embed="rId5">
            <a:alphaModFix/>
          </a:blip>
          <a:stretch>
            <a:fillRect/>
          </a:stretch>
        </p:blipFill>
        <p:spPr>
          <a:xfrm>
            <a:off x="3367125" y="1169205"/>
            <a:ext cx="2409750" cy="3439130"/>
          </a:xfrm>
          <a:prstGeom prst="rect">
            <a:avLst/>
          </a:prstGeom>
          <a:noFill/>
          <a:ln>
            <a:noFill/>
          </a:ln>
        </p:spPr>
      </p:pic>
      <p:pic>
        <p:nvPicPr>
          <p:cNvPr id="101" name="Google Shape;101;p19"/>
          <p:cNvPicPr preferRelativeResize="0"/>
          <p:nvPr/>
        </p:nvPicPr>
        <p:blipFill>
          <a:blip r:embed="rId6">
            <a:alphaModFix/>
          </a:blip>
          <a:stretch>
            <a:fillRect/>
          </a:stretch>
        </p:blipFill>
        <p:spPr>
          <a:xfrm>
            <a:off x="6029300" y="1183527"/>
            <a:ext cx="2409750" cy="34170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1267425" y="1095250"/>
            <a:ext cx="6609150" cy="2953024"/>
          </a:xfrm>
          <a:prstGeom prst="rect">
            <a:avLst/>
          </a:prstGeom>
          <a:noFill/>
          <a:ln>
            <a:noFill/>
          </a:ln>
        </p:spPr>
      </p:pic>
      <p:pic>
        <p:nvPicPr>
          <p:cNvPr id="107" name="Google Shape;107;p20"/>
          <p:cNvPicPr preferRelativeResize="0"/>
          <p:nvPr/>
        </p:nvPicPr>
        <p:blipFill>
          <a:blip r:embed="rId4">
            <a:alphaModFix/>
          </a:blip>
          <a:stretch>
            <a:fillRect/>
          </a:stretch>
        </p:blipFill>
        <p:spPr>
          <a:xfrm>
            <a:off x="152400" y="126275"/>
            <a:ext cx="789975" cy="800600"/>
          </a:xfrm>
          <a:prstGeom prst="rect">
            <a:avLst/>
          </a:prstGeom>
          <a:noFill/>
          <a:ln>
            <a:noFill/>
          </a:ln>
        </p:spPr>
      </p:pic>
      <p:sp>
        <p:nvSpPr>
          <p:cNvPr id="108" name="Google Shape;108;p20"/>
          <p:cNvSpPr txBox="1"/>
          <p:nvPr/>
        </p:nvSpPr>
        <p:spPr>
          <a:xfrm>
            <a:off x="2308500" y="263325"/>
            <a:ext cx="4527000" cy="5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2500">
                <a:solidFill>
                  <a:srgbClr val="EFEFEF"/>
                </a:solidFill>
                <a:latin typeface="Calibri"/>
                <a:ea typeface="Calibri"/>
                <a:cs typeface="Calibri"/>
                <a:sym typeface="Calibri"/>
              </a:rPr>
              <a:t>Handle Release Date Column</a:t>
            </a:r>
            <a:endParaRPr b="1" sz="2500">
              <a:solidFill>
                <a:srgbClr val="EFEFE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12"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152400" y="126275"/>
            <a:ext cx="789975" cy="800600"/>
          </a:xfrm>
          <a:prstGeom prst="rect">
            <a:avLst/>
          </a:prstGeom>
          <a:noFill/>
          <a:ln>
            <a:noFill/>
          </a:ln>
        </p:spPr>
      </p:pic>
      <p:sp>
        <p:nvSpPr>
          <p:cNvPr id="114" name="Google Shape;114;p21"/>
          <p:cNvSpPr txBox="1"/>
          <p:nvPr/>
        </p:nvSpPr>
        <p:spPr>
          <a:xfrm>
            <a:off x="1921800" y="263325"/>
            <a:ext cx="5300400" cy="5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2500">
                <a:solidFill>
                  <a:srgbClr val="EFEFEF"/>
                </a:solidFill>
                <a:latin typeface="Calibri"/>
                <a:ea typeface="Calibri"/>
                <a:cs typeface="Calibri"/>
                <a:sym typeface="Calibri"/>
              </a:rPr>
              <a:t>Adding Release Year, Month, and Day</a:t>
            </a:r>
            <a:endParaRPr b="1" sz="2500">
              <a:solidFill>
                <a:srgbClr val="EFEFEF"/>
              </a:solidFill>
              <a:latin typeface="Calibri"/>
              <a:ea typeface="Calibri"/>
              <a:cs typeface="Calibri"/>
              <a:sym typeface="Calibri"/>
            </a:endParaRPr>
          </a:p>
        </p:txBody>
      </p:sp>
      <p:pic>
        <p:nvPicPr>
          <p:cNvPr id="115" name="Google Shape;115;p21"/>
          <p:cNvPicPr preferRelativeResize="0"/>
          <p:nvPr/>
        </p:nvPicPr>
        <p:blipFill>
          <a:blip r:embed="rId4">
            <a:alphaModFix/>
          </a:blip>
          <a:stretch>
            <a:fillRect/>
          </a:stretch>
        </p:blipFill>
        <p:spPr>
          <a:xfrm>
            <a:off x="1330325" y="1070475"/>
            <a:ext cx="6483350" cy="3407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