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
      <p:font typeface="Maven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MavenPro-bold.fntdata"/><Relationship Id="rId12" Type="http://schemas.openxmlformats.org/officeDocument/2006/relationships/slide" Target="slides/slide7.xml"/><Relationship Id="rId34" Type="http://schemas.openxmlformats.org/officeDocument/2006/relationships/font" Target="fonts/MavenPro-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85d0c3be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85d0c3be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490e9c06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490e9c06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490e9c068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490e9c068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490e9c068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490e9c068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490e9c068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490e9c068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85d0c3be3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85d0c3be3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85d0c3be3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85d0c3be3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85d0c3be3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85d0c3be3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85d0c3be3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85d0c3be3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85d0c3be3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85d0c3be3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48f29a2947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48f29a2947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85d0c3be3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85d0c3be3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85d0c3be3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85d0c3be3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85d0c3be3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85d0c3be3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85d0c3be3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85d0c3be3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4abea6f3e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4abea6f3e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48f29a2947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48f29a2947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48f29a2947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48f29a2947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48ff9328e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48ff9328e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48ff9328e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48ff9328e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48ff9328e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48ff9328e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48ff9328e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48ff9328e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48ff9328e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48ff9328e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id"/>
              <a:t>Exploratory Data Analysis Using e-Commerce Repository Data</a:t>
            </a:r>
            <a:endParaRPr sz="2266"/>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By : Muhammad Daffiano Rahmatullah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22"/>
          <p:cNvPicPr preferRelativeResize="0"/>
          <p:nvPr/>
        </p:nvPicPr>
        <p:blipFill rotWithShape="1">
          <a:blip r:embed="rId3">
            <a:alphaModFix/>
          </a:blip>
          <a:srcRect b="0" l="-2790" r="2789" t="0"/>
          <a:stretch/>
        </p:blipFill>
        <p:spPr>
          <a:xfrm>
            <a:off x="1343600" y="1207075"/>
            <a:ext cx="2729349" cy="2729349"/>
          </a:xfrm>
          <a:prstGeom prst="rect">
            <a:avLst/>
          </a:prstGeom>
          <a:noFill/>
          <a:ln>
            <a:noFill/>
          </a:ln>
        </p:spPr>
      </p:pic>
      <p:pic>
        <p:nvPicPr>
          <p:cNvPr id="337" name="Google Shape;337;p22"/>
          <p:cNvPicPr preferRelativeResize="0"/>
          <p:nvPr/>
        </p:nvPicPr>
        <p:blipFill>
          <a:blip r:embed="rId4">
            <a:alphaModFix/>
          </a:blip>
          <a:stretch>
            <a:fillRect/>
          </a:stretch>
        </p:blipFill>
        <p:spPr>
          <a:xfrm>
            <a:off x="3566950" y="1299015"/>
            <a:ext cx="4525325" cy="2545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303800" y="757500"/>
            <a:ext cx="3268200" cy="49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000"/>
              <a:t>Python library</a:t>
            </a:r>
            <a:endParaRPr sz="2000"/>
          </a:p>
        </p:txBody>
      </p:sp>
      <p:sp>
        <p:nvSpPr>
          <p:cNvPr id="343" name="Google Shape;343;p23"/>
          <p:cNvSpPr txBox="1"/>
          <p:nvPr/>
        </p:nvSpPr>
        <p:spPr>
          <a:xfrm>
            <a:off x="1303800" y="1693400"/>
            <a:ext cx="7458300" cy="12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latin typeface="Nunito"/>
                <a:ea typeface="Nunito"/>
                <a:cs typeface="Nunito"/>
                <a:sym typeface="Nunito"/>
              </a:rPr>
              <a:t>In this case study, three Python built-in libraries will be used: </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id">
                <a:latin typeface="Nunito"/>
                <a:ea typeface="Nunito"/>
                <a:cs typeface="Nunito"/>
                <a:sym typeface="Nunito"/>
              </a:rPr>
              <a:t>a numpy library used to analyze and manipulate structured data </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id">
                <a:latin typeface="Nunito"/>
                <a:ea typeface="Nunito"/>
                <a:cs typeface="Nunito"/>
                <a:sym typeface="Nunito"/>
              </a:rPr>
              <a:t>a pandas library for processing numerical and scientific computing </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id">
                <a:latin typeface="Nunito"/>
                <a:ea typeface="Nunito"/>
                <a:cs typeface="Nunito"/>
                <a:sym typeface="Nunito"/>
              </a:rPr>
              <a:t>a matplotlib library that is used to visualize data.</a:t>
            </a:r>
            <a:endParaRPr>
              <a:latin typeface="Nunito"/>
              <a:ea typeface="Nunito"/>
              <a:cs typeface="Nunito"/>
              <a:sym typeface="Nunito"/>
            </a:endParaRPr>
          </a:p>
        </p:txBody>
      </p:sp>
      <p:pic>
        <p:nvPicPr>
          <p:cNvPr id="344" name="Google Shape;344;p23"/>
          <p:cNvPicPr preferRelativeResize="0"/>
          <p:nvPr/>
        </p:nvPicPr>
        <p:blipFill>
          <a:blip r:embed="rId3">
            <a:alphaModFix/>
          </a:blip>
          <a:stretch>
            <a:fillRect/>
          </a:stretch>
        </p:blipFill>
        <p:spPr>
          <a:xfrm>
            <a:off x="1303800" y="3131725"/>
            <a:ext cx="3953216" cy="1069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4"/>
          <p:cNvSpPr txBox="1"/>
          <p:nvPr>
            <p:ph type="title"/>
          </p:nvPr>
        </p:nvSpPr>
        <p:spPr>
          <a:xfrm>
            <a:off x="1303800" y="695750"/>
            <a:ext cx="3268200" cy="54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000"/>
              <a:t>Import dataset </a:t>
            </a:r>
            <a:endParaRPr sz="2000"/>
          </a:p>
        </p:txBody>
      </p:sp>
      <p:sp>
        <p:nvSpPr>
          <p:cNvPr id="350" name="Google Shape;350;p24"/>
          <p:cNvSpPr txBox="1"/>
          <p:nvPr/>
        </p:nvSpPr>
        <p:spPr>
          <a:xfrm>
            <a:off x="1303800" y="1055750"/>
            <a:ext cx="7840200" cy="8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latin typeface="Nunito"/>
                <a:ea typeface="Nunito"/>
                <a:cs typeface="Nunito"/>
                <a:sym typeface="Nunito"/>
              </a:rPr>
              <a:t>In data processing using python dataset used is still the same as SQL processing. It's just that the storage location of this dataset for python processing is located in google drive. The coding to import the dataset is :</a:t>
            </a:r>
            <a:endParaRPr>
              <a:latin typeface="Nunito"/>
              <a:ea typeface="Nunito"/>
              <a:cs typeface="Nunito"/>
              <a:sym typeface="Nunito"/>
            </a:endParaRPr>
          </a:p>
        </p:txBody>
      </p:sp>
      <p:pic>
        <p:nvPicPr>
          <p:cNvPr id="351" name="Google Shape;351;p24"/>
          <p:cNvPicPr preferRelativeResize="0"/>
          <p:nvPr/>
        </p:nvPicPr>
        <p:blipFill>
          <a:blip r:embed="rId3">
            <a:alphaModFix/>
          </a:blip>
          <a:stretch>
            <a:fillRect/>
          </a:stretch>
        </p:blipFill>
        <p:spPr>
          <a:xfrm>
            <a:off x="1303800" y="1934153"/>
            <a:ext cx="6006899" cy="3052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1303800" y="743050"/>
            <a:ext cx="3074100" cy="54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000"/>
              <a:t>Rename row id </a:t>
            </a:r>
            <a:endParaRPr sz="2000"/>
          </a:p>
        </p:txBody>
      </p:sp>
      <p:sp>
        <p:nvSpPr>
          <p:cNvPr id="357" name="Google Shape;357;p25"/>
          <p:cNvSpPr txBox="1"/>
          <p:nvPr>
            <p:ph idx="1" type="body"/>
          </p:nvPr>
        </p:nvSpPr>
        <p:spPr>
          <a:xfrm>
            <a:off x="1303800" y="1618350"/>
            <a:ext cx="7639500" cy="85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id" sz="1400">
                <a:solidFill>
                  <a:srgbClr val="000000"/>
                </a:solidFill>
              </a:rPr>
              <a:t>Before merging the data, first change the name of the id column in the product, customer, and store tables. This is to prevent data redundancy. The coding to change the name of the id column is : </a:t>
            </a:r>
            <a:endParaRPr sz="1400">
              <a:solidFill>
                <a:srgbClr val="000000"/>
              </a:solidFill>
            </a:endParaRPr>
          </a:p>
        </p:txBody>
      </p:sp>
      <p:pic>
        <p:nvPicPr>
          <p:cNvPr id="358" name="Google Shape;358;p25"/>
          <p:cNvPicPr preferRelativeResize="0"/>
          <p:nvPr/>
        </p:nvPicPr>
        <p:blipFill>
          <a:blip r:embed="rId3">
            <a:alphaModFix/>
          </a:blip>
          <a:stretch>
            <a:fillRect/>
          </a:stretch>
        </p:blipFill>
        <p:spPr>
          <a:xfrm>
            <a:off x="1303800" y="2789900"/>
            <a:ext cx="7639501" cy="124087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6"/>
          <p:cNvSpPr txBox="1"/>
          <p:nvPr>
            <p:ph type="title"/>
          </p:nvPr>
        </p:nvSpPr>
        <p:spPr>
          <a:xfrm>
            <a:off x="1303800" y="771950"/>
            <a:ext cx="2221500" cy="586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sz="2222"/>
              <a:t>Merge table</a:t>
            </a:r>
            <a:endParaRPr sz="2222"/>
          </a:p>
        </p:txBody>
      </p:sp>
      <p:sp>
        <p:nvSpPr>
          <p:cNvPr id="364" name="Google Shape;364;p26"/>
          <p:cNvSpPr txBox="1"/>
          <p:nvPr>
            <p:ph idx="1" type="body"/>
          </p:nvPr>
        </p:nvSpPr>
        <p:spPr>
          <a:xfrm>
            <a:off x="1303800" y="1455475"/>
            <a:ext cx="7683000" cy="103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sz="1400">
                <a:solidFill>
                  <a:srgbClr val="000000"/>
                </a:solidFill>
              </a:rPr>
              <a:t>Then combine all four tables into one table. This table merge implements a left join and uses the help of the pandas library. Not only does the table merge, the entity or created_at column in the transaction table will be converted to a date format. The codingan merging tables are :</a:t>
            </a:r>
            <a:endParaRPr sz="1400">
              <a:solidFill>
                <a:srgbClr val="000000"/>
              </a:solidFill>
            </a:endParaRPr>
          </a:p>
        </p:txBody>
      </p:sp>
      <p:pic>
        <p:nvPicPr>
          <p:cNvPr id="365" name="Google Shape;365;p26"/>
          <p:cNvPicPr preferRelativeResize="0"/>
          <p:nvPr/>
        </p:nvPicPr>
        <p:blipFill>
          <a:blip r:embed="rId3">
            <a:alphaModFix/>
          </a:blip>
          <a:stretch>
            <a:fillRect/>
          </a:stretch>
        </p:blipFill>
        <p:spPr>
          <a:xfrm>
            <a:off x="1303800" y="2629675"/>
            <a:ext cx="5977824" cy="2311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27"/>
          <p:cNvPicPr preferRelativeResize="0"/>
          <p:nvPr/>
        </p:nvPicPr>
        <p:blipFill>
          <a:blip r:embed="rId3">
            <a:alphaModFix/>
          </a:blip>
          <a:stretch>
            <a:fillRect/>
          </a:stretch>
        </p:blipFill>
        <p:spPr>
          <a:xfrm>
            <a:off x="152400" y="595175"/>
            <a:ext cx="8839200" cy="3373177"/>
          </a:xfrm>
          <a:prstGeom prst="rect">
            <a:avLst/>
          </a:prstGeom>
          <a:noFill/>
          <a:ln>
            <a:noFill/>
          </a:ln>
        </p:spPr>
      </p:pic>
      <p:sp>
        <p:nvSpPr>
          <p:cNvPr id="371" name="Google Shape;371;p27"/>
          <p:cNvSpPr txBox="1"/>
          <p:nvPr/>
        </p:nvSpPr>
        <p:spPr>
          <a:xfrm>
            <a:off x="656550" y="4020500"/>
            <a:ext cx="7830900" cy="7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latin typeface="Nunito"/>
                <a:ea typeface="Nunito"/>
                <a:cs typeface="Nunito"/>
                <a:sym typeface="Nunito"/>
              </a:rPr>
              <a:t>The table above is the output of the table merger. It shows that entities or columns in the table customer, store, and product have been merged. </a:t>
            </a: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8"/>
          <p:cNvSpPr txBox="1"/>
          <p:nvPr>
            <p:ph type="title"/>
          </p:nvPr>
        </p:nvSpPr>
        <p:spPr>
          <a:xfrm>
            <a:off x="1303800" y="637950"/>
            <a:ext cx="7030500" cy="80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000"/>
              <a:t>Showing 10 customer id with the largest total overall purchase. </a:t>
            </a:r>
            <a:endParaRPr sz="2000"/>
          </a:p>
        </p:txBody>
      </p:sp>
      <p:sp>
        <p:nvSpPr>
          <p:cNvPr id="377" name="Google Shape;377;p28"/>
          <p:cNvSpPr txBox="1"/>
          <p:nvPr/>
        </p:nvSpPr>
        <p:spPr>
          <a:xfrm>
            <a:off x="1303800" y="1618175"/>
            <a:ext cx="6498000" cy="10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latin typeface="Nunito"/>
                <a:ea typeface="Nunito"/>
                <a:cs typeface="Nunito"/>
                <a:sym typeface="Nunito"/>
              </a:rPr>
              <a:t>Problem solving :</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id">
                <a:latin typeface="Nunito"/>
                <a:ea typeface="Nunito"/>
                <a:cs typeface="Nunito"/>
                <a:sym typeface="Nunito"/>
              </a:rPr>
              <a:t>displays 10 ids each of the largest purchases</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id">
                <a:latin typeface="Nunito"/>
                <a:ea typeface="Nunito"/>
                <a:cs typeface="Nunito"/>
                <a:sym typeface="Nunito"/>
              </a:rPr>
              <a:t>summarizes total based on customer id</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id">
                <a:latin typeface="Nunito"/>
                <a:ea typeface="Nunito"/>
                <a:cs typeface="Nunito"/>
                <a:sym typeface="Nunito"/>
              </a:rPr>
              <a:t>sorted up data (descending)</a:t>
            </a:r>
            <a:endParaRPr>
              <a:latin typeface="Nunito"/>
              <a:ea typeface="Nunito"/>
              <a:cs typeface="Nunito"/>
              <a:sym typeface="Nunito"/>
            </a:endParaRPr>
          </a:p>
        </p:txBody>
      </p:sp>
      <p:pic>
        <p:nvPicPr>
          <p:cNvPr id="378" name="Google Shape;378;p28"/>
          <p:cNvPicPr preferRelativeResize="0"/>
          <p:nvPr/>
        </p:nvPicPr>
        <p:blipFill>
          <a:blip r:embed="rId3">
            <a:alphaModFix/>
          </a:blip>
          <a:stretch>
            <a:fillRect/>
          </a:stretch>
        </p:blipFill>
        <p:spPr>
          <a:xfrm>
            <a:off x="1303800" y="2864800"/>
            <a:ext cx="4941300" cy="173860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p29"/>
          <p:cNvPicPr preferRelativeResize="0"/>
          <p:nvPr/>
        </p:nvPicPr>
        <p:blipFill>
          <a:blip r:embed="rId3">
            <a:alphaModFix/>
          </a:blip>
          <a:stretch>
            <a:fillRect/>
          </a:stretch>
        </p:blipFill>
        <p:spPr>
          <a:xfrm>
            <a:off x="1615825" y="669938"/>
            <a:ext cx="2910600" cy="3803625"/>
          </a:xfrm>
          <a:prstGeom prst="rect">
            <a:avLst/>
          </a:prstGeom>
          <a:noFill/>
          <a:ln>
            <a:noFill/>
          </a:ln>
        </p:spPr>
      </p:pic>
      <p:sp>
        <p:nvSpPr>
          <p:cNvPr id="384" name="Google Shape;384;p29"/>
          <p:cNvSpPr txBox="1"/>
          <p:nvPr/>
        </p:nvSpPr>
        <p:spPr>
          <a:xfrm>
            <a:off x="4754775" y="1863750"/>
            <a:ext cx="3149700" cy="14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latin typeface="Nunito"/>
                <a:ea typeface="Nunito"/>
                <a:cs typeface="Nunito"/>
                <a:sym typeface="Nunito"/>
              </a:rPr>
              <a:t>Description: </a:t>
            </a:r>
            <a:endParaRPr>
              <a:latin typeface="Nunito"/>
              <a:ea typeface="Nunito"/>
              <a:cs typeface="Nunito"/>
              <a:sym typeface="Nunito"/>
            </a:endParaRPr>
          </a:p>
          <a:p>
            <a:pPr indent="0" lvl="0" marL="0" rtl="0" algn="l">
              <a:spcBef>
                <a:spcPts val="0"/>
              </a:spcBef>
              <a:spcAft>
                <a:spcPts val="0"/>
              </a:spcAft>
              <a:buNone/>
            </a:pPr>
            <a:r>
              <a:rPr lang="id">
                <a:latin typeface="Nunito"/>
                <a:ea typeface="Nunito"/>
                <a:cs typeface="Nunito"/>
                <a:sym typeface="Nunito"/>
              </a:rPr>
              <a:t>From the table that has been generated, the data is visible in decreasing order</a:t>
            </a:r>
            <a:r>
              <a:rPr lang="id">
                <a:latin typeface="Nunito"/>
                <a:ea typeface="Nunito"/>
                <a:cs typeface="Nunito"/>
                <a:sym typeface="Nunito"/>
              </a:rPr>
              <a:t>. </a:t>
            </a:r>
            <a:r>
              <a:rPr lang="id">
                <a:solidFill>
                  <a:srgbClr val="FF0000"/>
                </a:solidFill>
                <a:latin typeface="Nunito"/>
                <a:ea typeface="Nunito"/>
                <a:cs typeface="Nunito"/>
                <a:sym typeface="Nunito"/>
              </a:rPr>
              <a:t>A</a:t>
            </a:r>
            <a:r>
              <a:rPr lang="id">
                <a:solidFill>
                  <a:srgbClr val="FF0000"/>
                </a:solidFill>
                <a:latin typeface="Nunito"/>
                <a:ea typeface="Nunito"/>
                <a:cs typeface="Nunito"/>
                <a:sym typeface="Nunito"/>
              </a:rPr>
              <a:t>s well as the id that generated the largest total purchase is 258325.</a:t>
            </a:r>
            <a:endParaRPr>
              <a:solidFill>
                <a:srgbClr val="FF0000"/>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0"/>
          <p:cNvSpPr txBox="1"/>
          <p:nvPr>
            <p:ph type="title"/>
          </p:nvPr>
        </p:nvSpPr>
        <p:spPr>
          <a:xfrm>
            <a:off x="1303800" y="802950"/>
            <a:ext cx="7030500" cy="4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000"/>
              <a:t>Showing the 5 most purchased product id</a:t>
            </a:r>
            <a:endParaRPr sz="2000"/>
          </a:p>
        </p:txBody>
      </p:sp>
      <p:sp>
        <p:nvSpPr>
          <p:cNvPr id="390" name="Google Shape;390;p30"/>
          <p:cNvSpPr txBox="1"/>
          <p:nvPr/>
        </p:nvSpPr>
        <p:spPr>
          <a:xfrm>
            <a:off x="1303800" y="1455150"/>
            <a:ext cx="5028000" cy="10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latin typeface="Nunito"/>
                <a:ea typeface="Nunito"/>
                <a:cs typeface="Nunito"/>
                <a:sym typeface="Nunito"/>
              </a:rPr>
              <a:t>Problem solving :</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id">
                <a:latin typeface="Nunito"/>
                <a:ea typeface="Nunito"/>
                <a:cs typeface="Nunito"/>
                <a:sym typeface="Nunito"/>
              </a:rPr>
              <a:t>showing the 5 most sold product id </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id">
                <a:latin typeface="Nunito"/>
                <a:ea typeface="Nunito"/>
                <a:cs typeface="Nunito"/>
                <a:sym typeface="Nunito"/>
              </a:rPr>
              <a:t>counting the number of purchases each product id</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id">
                <a:latin typeface="Nunito"/>
                <a:ea typeface="Nunito"/>
                <a:cs typeface="Nunito"/>
                <a:sym typeface="Nunito"/>
              </a:rPr>
              <a:t>sorting the data upwards (descending) </a:t>
            </a:r>
            <a:endParaRPr>
              <a:latin typeface="Nunito"/>
              <a:ea typeface="Nunito"/>
              <a:cs typeface="Nunito"/>
              <a:sym typeface="Nunito"/>
            </a:endParaRPr>
          </a:p>
        </p:txBody>
      </p:sp>
      <p:pic>
        <p:nvPicPr>
          <p:cNvPr id="391" name="Google Shape;391;p30"/>
          <p:cNvPicPr preferRelativeResize="0"/>
          <p:nvPr/>
        </p:nvPicPr>
        <p:blipFill>
          <a:blip r:embed="rId3">
            <a:alphaModFix/>
          </a:blip>
          <a:stretch>
            <a:fillRect/>
          </a:stretch>
        </p:blipFill>
        <p:spPr>
          <a:xfrm>
            <a:off x="1303800" y="2647950"/>
            <a:ext cx="5028000" cy="187777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31"/>
          <p:cNvPicPr preferRelativeResize="0"/>
          <p:nvPr/>
        </p:nvPicPr>
        <p:blipFill>
          <a:blip r:embed="rId3">
            <a:alphaModFix/>
          </a:blip>
          <a:stretch>
            <a:fillRect/>
          </a:stretch>
        </p:blipFill>
        <p:spPr>
          <a:xfrm>
            <a:off x="2930845" y="617025"/>
            <a:ext cx="3282325" cy="2602325"/>
          </a:xfrm>
          <a:prstGeom prst="rect">
            <a:avLst/>
          </a:prstGeom>
          <a:noFill/>
          <a:ln>
            <a:noFill/>
          </a:ln>
        </p:spPr>
      </p:pic>
      <p:sp>
        <p:nvSpPr>
          <p:cNvPr id="397" name="Google Shape;397;p31"/>
          <p:cNvSpPr txBox="1"/>
          <p:nvPr/>
        </p:nvSpPr>
        <p:spPr>
          <a:xfrm>
            <a:off x="1754550" y="3219350"/>
            <a:ext cx="5634900" cy="14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latin typeface="Nunito"/>
                <a:ea typeface="Nunito"/>
                <a:cs typeface="Nunito"/>
                <a:sym typeface="Nunito"/>
              </a:rPr>
              <a:t>Description : </a:t>
            </a:r>
            <a:endParaRPr>
              <a:latin typeface="Nunito"/>
              <a:ea typeface="Nunito"/>
              <a:cs typeface="Nunito"/>
              <a:sym typeface="Nunito"/>
            </a:endParaRPr>
          </a:p>
          <a:p>
            <a:pPr indent="0" lvl="0" marL="0" rtl="0" algn="l">
              <a:spcBef>
                <a:spcPts val="0"/>
              </a:spcBef>
              <a:spcAft>
                <a:spcPts val="0"/>
              </a:spcAft>
              <a:buNone/>
            </a:pPr>
            <a:r>
              <a:rPr lang="id">
                <a:latin typeface="Nunito"/>
                <a:ea typeface="Nunito"/>
                <a:cs typeface="Nunito"/>
                <a:sym typeface="Nunito"/>
              </a:rPr>
              <a:t>The table and diagram above has shown the 5 most bought product ids. </a:t>
            </a:r>
            <a:r>
              <a:rPr lang="id">
                <a:solidFill>
                  <a:srgbClr val="FF0000"/>
                </a:solidFill>
                <a:latin typeface="Nunito"/>
                <a:ea typeface="Nunito"/>
                <a:cs typeface="Nunito"/>
                <a:sym typeface="Nunito"/>
              </a:rPr>
              <a:t>The 49 most purchased product ID are shown</a:t>
            </a:r>
            <a:r>
              <a:rPr lang="id">
                <a:latin typeface="Nunito"/>
                <a:ea typeface="Nunito"/>
                <a:cs typeface="Nunito"/>
                <a:sym typeface="Nunito"/>
              </a:rPr>
              <a:t>. To calculate the total number of purchases, use the count() function. Use this function because id is a unique number and not to be summed.</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257900" y="728600"/>
            <a:ext cx="6628200" cy="62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200"/>
              <a:t>Dataset</a:t>
            </a:r>
            <a:endParaRPr sz="2200"/>
          </a:p>
        </p:txBody>
      </p:sp>
      <p:pic>
        <p:nvPicPr>
          <p:cNvPr id="284" name="Google Shape;284;p14"/>
          <p:cNvPicPr preferRelativeResize="0"/>
          <p:nvPr/>
        </p:nvPicPr>
        <p:blipFill>
          <a:blip r:embed="rId3">
            <a:alphaModFix/>
          </a:blip>
          <a:stretch>
            <a:fillRect/>
          </a:stretch>
        </p:blipFill>
        <p:spPr>
          <a:xfrm>
            <a:off x="574663" y="2043800"/>
            <a:ext cx="7994675" cy="2840301"/>
          </a:xfrm>
          <a:prstGeom prst="rect">
            <a:avLst/>
          </a:prstGeom>
          <a:noFill/>
          <a:ln>
            <a:noFill/>
          </a:ln>
        </p:spPr>
      </p:pic>
      <p:sp>
        <p:nvSpPr>
          <p:cNvPr id="285" name="Google Shape;285;p14"/>
          <p:cNvSpPr txBox="1"/>
          <p:nvPr/>
        </p:nvSpPr>
        <p:spPr>
          <a:xfrm>
            <a:off x="1257900" y="1256950"/>
            <a:ext cx="7527300" cy="7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latin typeface="Nunito"/>
                <a:ea typeface="Nunito"/>
                <a:cs typeface="Nunito"/>
                <a:sym typeface="Nunito"/>
              </a:rPr>
              <a:t>In the portfolio that I'm going to create, I use an e-commerce dataset consisting of four tables. As for the draft table can be seen on the following ERD diagram  </a:t>
            </a:r>
            <a:endParaRPr>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2"/>
          <p:cNvSpPr txBox="1"/>
          <p:nvPr>
            <p:ph type="title"/>
          </p:nvPr>
        </p:nvSpPr>
        <p:spPr>
          <a:xfrm>
            <a:off x="1303800" y="652400"/>
            <a:ext cx="7030500" cy="86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000"/>
              <a:t>Showing total purchases and average purchases from customers per city</a:t>
            </a:r>
            <a:endParaRPr sz="2000"/>
          </a:p>
        </p:txBody>
      </p:sp>
      <p:sp>
        <p:nvSpPr>
          <p:cNvPr id="403" name="Google Shape;403;p32"/>
          <p:cNvSpPr txBox="1"/>
          <p:nvPr/>
        </p:nvSpPr>
        <p:spPr>
          <a:xfrm>
            <a:off x="1303800" y="1513100"/>
            <a:ext cx="6920700" cy="12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latin typeface="Nunito"/>
                <a:ea typeface="Nunito"/>
                <a:cs typeface="Nunito"/>
                <a:sym typeface="Nunito"/>
              </a:rPr>
              <a:t>Problem solving :</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id">
                <a:latin typeface="Nunito"/>
                <a:ea typeface="Nunito"/>
                <a:cs typeface="Nunito"/>
                <a:sym typeface="Nunito"/>
              </a:rPr>
              <a:t>show each city with total and average spending </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id">
                <a:latin typeface="Nunito"/>
                <a:ea typeface="Nunito"/>
                <a:cs typeface="Nunito"/>
                <a:sym typeface="Nunito"/>
              </a:rPr>
              <a:t>sum total spending of each city </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id">
                <a:latin typeface="Nunito"/>
                <a:ea typeface="Nunito"/>
                <a:cs typeface="Nunito"/>
                <a:sym typeface="Nunito"/>
              </a:rPr>
              <a:t>calculate the average for each city </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id">
                <a:latin typeface="Nunito"/>
                <a:ea typeface="Nunito"/>
                <a:cs typeface="Nunito"/>
                <a:sym typeface="Nunito"/>
              </a:rPr>
              <a:t>sort data </a:t>
            </a:r>
            <a:endParaRPr>
              <a:latin typeface="Nunito"/>
              <a:ea typeface="Nunito"/>
              <a:cs typeface="Nunito"/>
              <a:sym typeface="Nunito"/>
            </a:endParaRPr>
          </a:p>
        </p:txBody>
      </p:sp>
      <p:pic>
        <p:nvPicPr>
          <p:cNvPr id="404" name="Google Shape;404;p32"/>
          <p:cNvPicPr preferRelativeResize="0"/>
          <p:nvPr/>
        </p:nvPicPr>
        <p:blipFill>
          <a:blip r:embed="rId3">
            <a:alphaModFix/>
          </a:blip>
          <a:stretch>
            <a:fillRect/>
          </a:stretch>
        </p:blipFill>
        <p:spPr>
          <a:xfrm>
            <a:off x="1303800" y="2879000"/>
            <a:ext cx="5681650" cy="2076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33"/>
          <p:cNvPicPr preferRelativeResize="0"/>
          <p:nvPr/>
        </p:nvPicPr>
        <p:blipFill>
          <a:blip r:embed="rId3">
            <a:alphaModFix/>
          </a:blip>
          <a:stretch>
            <a:fillRect/>
          </a:stretch>
        </p:blipFill>
        <p:spPr>
          <a:xfrm>
            <a:off x="2529451" y="671125"/>
            <a:ext cx="4085100" cy="2000375"/>
          </a:xfrm>
          <a:prstGeom prst="rect">
            <a:avLst/>
          </a:prstGeom>
          <a:noFill/>
          <a:ln>
            <a:noFill/>
          </a:ln>
        </p:spPr>
      </p:pic>
      <p:sp>
        <p:nvSpPr>
          <p:cNvPr id="410" name="Google Shape;410;p33"/>
          <p:cNvSpPr txBox="1"/>
          <p:nvPr/>
        </p:nvSpPr>
        <p:spPr>
          <a:xfrm>
            <a:off x="1155850" y="2910575"/>
            <a:ext cx="6747300" cy="14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latin typeface="Nunito"/>
                <a:ea typeface="Nunito"/>
                <a:cs typeface="Nunito"/>
                <a:sym typeface="Nunito"/>
              </a:rPr>
              <a:t>Description :</a:t>
            </a:r>
            <a:endParaRPr>
              <a:latin typeface="Nunito"/>
              <a:ea typeface="Nunito"/>
              <a:cs typeface="Nunito"/>
              <a:sym typeface="Nunito"/>
            </a:endParaRPr>
          </a:p>
          <a:p>
            <a:pPr indent="0" lvl="0" marL="0" rtl="0" algn="l">
              <a:spcBef>
                <a:spcPts val="0"/>
              </a:spcBef>
              <a:spcAft>
                <a:spcPts val="0"/>
              </a:spcAft>
              <a:buNone/>
            </a:pPr>
            <a:r>
              <a:rPr lang="id">
                <a:solidFill>
                  <a:srgbClr val="FF0000"/>
                </a:solidFill>
                <a:latin typeface="Nunito"/>
                <a:ea typeface="Nunito"/>
                <a:cs typeface="Nunito"/>
                <a:sym typeface="Nunito"/>
              </a:rPr>
              <a:t>The city with the highest total spending is Depok</a:t>
            </a:r>
            <a:r>
              <a:rPr lang="id">
                <a:latin typeface="Nunito"/>
                <a:ea typeface="Nunito"/>
                <a:cs typeface="Nunito"/>
                <a:sym typeface="Nunito"/>
              </a:rPr>
              <a:t> but has an average spending of 72853,905. </a:t>
            </a:r>
            <a:r>
              <a:rPr lang="id">
                <a:solidFill>
                  <a:srgbClr val="FF0000"/>
                </a:solidFill>
                <a:latin typeface="Nunito"/>
                <a:ea typeface="Nunito"/>
                <a:cs typeface="Nunito"/>
                <a:sym typeface="Nunito"/>
              </a:rPr>
              <a:t>While the city that has the highest average shopping is Jakarta</a:t>
            </a:r>
            <a:r>
              <a:rPr lang="id">
                <a:latin typeface="Nunito"/>
                <a:ea typeface="Nunito"/>
                <a:cs typeface="Nunito"/>
                <a:sym typeface="Nunito"/>
              </a:rPr>
              <a:t> but has a total of 2635133863 shopping. To find out the total expenditure using the function sum (). As well as to find the average using the mean () function.</a:t>
            </a:r>
            <a:endParaRPr>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4"/>
          <p:cNvSpPr txBox="1"/>
          <p:nvPr>
            <p:ph type="title"/>
          </p:nvPr>
        </p:nvSpPr>
        <p:spPr>
          <a:xfrm>
            <a:off x="1303800" y="781350"/>
            <a:ext cx="7030500" cy="6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000"/>
              <a:t>Comparing the most male or female customers per city </a:t>
            </a:r>
            <a:endParaRPr sz="2000"/>
          </a:p>
        </p:txBody>
      </p:sp>
      <p:pic>
        <p:nvPicPr>
          <p:cNvPr id="416" name="Google Shape;416;p34"/>
          <p:cNvPicPr preferRelativeResize="0"/>
          <p:nvPr/>
        </p:nvPicPr>
        <p:blipFill>
          <a:blip r:embed="rId3">
            <a:alphaModFix/>
          </a:blip>
          <a:stretch>
            <a:fillRect/>
          </a:stretch>
        </p:blipFill>
        <p:spPr>
          <a:xfrm>
            <a:off x="4920250" y="1649163"/>
            <a:ext cx="3895813" cy="3240825"/>
          </a:xfrm>
          <a:prstGeom prst="rect">
            <a:avLst/>
          </a:prstGeom>
          <a:noFill/>
          <a:ln>
            <a:noFill/>
          </a:ln>
        </p:spPr>
      </p:pic>
      <p:sp>
        <p:nvSpPr>
          <p:cNvPr id="417" name="Google Shape;417;p34"/>
          <p:cNvSpPr txBox="1"/>
          <p:nvPr/>
        </p:nvSpPr>
        <p:spPr>
          <a:xfrm>
            <a:off x="1303800" y="2525413"/>
            <a:ext cx="2947500" cy="14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latin typeface="Nunito"/>
                <a:ea typeface="Nunito"/>
                <a:cs typeface="Nunito"/>
                <a:sym typeface="Nunito"/>
              </a:rPr>
              <a:t>Problem solving : </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id">
                <a:latin typeface="Nunito"/>
                <a:ea typeface="Nunito"/>
                <a:cs typeface="Nunito"/>
                <a:sym typeface="Nunito"/>
              </a:rPr>
              <a:t>counting the number of male and female customers per city</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id">
                <a:latin typeface="Nunito"/>
                <a:ea typeface="Nunito"/>
                <a:cs typeface="Nunito"/>
                <a:sym typeface="Nunito"/>
              </a:rPr>
              <a:t>sorting the data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35"/>
          <p:cNvPicPr preferRelativeResize="0"/>
          <p:nvPr/>
        </p:nvPicPr>
        <p:blipFill>
          <a:blip r:embed="rId3">
            <a:alphaModFix/>
          </a:blip>
          <a:stretch>
            <a:fillRect/>
          </a:stretch>
        </p:blipFill>
        <p:spPr>
          <a:xfrm>
            <a:off x="2214927" y="834025"/>
            <a:ext cx="4714150" cy="1769175"/>
          </a:xfrm>
          <a:prstGeom prst="rect">
            <a:avLst/>
          </a:prstGeom>
          <a:noFill/>
          <a:ln>
            <a:noFill/>
          </a:ln>
        </p:spPr>
      </p:pic>
      <p:sp>
        <p:nvSpPr>
          <p:cNvPr id="423" name="Google Shape;423;p35"/>
          <p:cNvSpPr txBox="1"/>
          <p:nvPr/>
        </p:nvSpPr>
        <p:spPr>
          <a:xfrm>
            <a:off x="2066075" y="2846275"/>
            <a:ext cx="5215800" cy="12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latin typeface="Nunito"/>
                <a:ea typeface="Nunito"/>
                <a:cs typeface="Nunito"/>
                <a:sym typeface="Nunito"/>
              </a:rPr>
              <a:t>Description: </a:t>
            </a:r>
            <a:endParaRPr>
              <a:latin typeface="Nunito"/>
              <a:ea typeface="Nunito"/>
              <a:cs typeface="Nunito"/>
              <a:sym typeface="Nunito"/>
            </a:endParaRPr>
          </a:p>
          <a:p>
            <a:pPr indent="0" lvl="0" marL="0" rtl="0" algn="l">
              <a:spcBef>
                <a:spcPts val="0"/>
              </a:spcBef>
              <a:spcAft>
                <a:spcPts val="0"/>
              </a:spcAft>
              <a:buNone/>
            </a:pPr>
            <a:r>
              <a:rPr lang="id">
                <a:latin typeface="Nunito"/>
                <a:ea typeface="Nunito"/>
                <a:cs typeface="Nunito"/>
                <a:sym typeface="Nunito"/>
              </a:rPr>
              <a:t>As in previous results, </a:t>
            </a:r>
            <a:r>
              <a:rPr lang="id">
                <a:solidFill>
                  <a:srgbClr val="FF0000"/>
                </a:solidFill>
                <a:latin typeface="Nunito"/>
                <a:ea typeface="Nunito"/>
                <a:cs typeface="Nunito"/>
                <a:sym typeface="Nunito"/>
              </a:rPr>
              <a:t>Depok City has the highest total purchases.</a:t>
            </a:r>
            <a:r>
              <a:rPr lang="id">
                <a:latin typeface="Nunito"/>
                <a:ea typeface="Nunito"/>
                <a:cs typeface="Nunito"/>
                <a:sym typeface="Nunito"/>
              </a:rPr>
              <a:t> The results showed Depok city has the number of customers 73266. As well as for male buyers more than female.   </a:t>
            </a:r>
            <a:endParaRPr>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6"/>
          <p:cNvSpPr txBox="1"/>
          <p:nvPr>
            <p:ph type="title"/>
          </p:nvPr>
        </p:nvSpPr>
        <p:spPr>
          <a:xfrm>
            <a:off x="2030700" y="2106000"/>
            <a:ext cx="5082600" cy="931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d" sz="4400"/>
              <a:t>TERIMA KASIH</a:t>
            </a:r>
            <a:endParaRPr sz="4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15"/>
          <p:cNvPicPr preferRelativeResize="0"/>
          <p:nvPr/>
        </p:nvPicPr>
        <p:blipFill>
          <a:blip r:embed="rId3">
            <a:alphaModFix/>
          </a:blip>
          <a:stretch>
            <a:fillRect/>
          </a:stretch>
        </p:blipFill>
        <p:spPr>
          <a:xfrm>
            <a:off x="4452575" y="1654858"/>
            <a:ext cx="3500075" cy="1833775"/>
          </a:xfrm>
          <a:prstGeom prst="rect">
            <a:avLst/>
          </a:prstGeom>
          <a:noFill/>
          <a:ln>
            <a:noFill/>
          </a:ln>
        </p:spPr>
      </p:pic>
      <p:pic>
        <p:nvPicPr>
          <p:cNvPr id="291" name="Google Shape;291;p15"/>
          <p:cNvPicPr preferRelativeResize="0"/>
          <p:nvPr/>
        </p:nvPicPr>
        <p:blipFill>
          <a:blip r:embed="rId4">
            <a:alphaModFix/>
          </a:blip>
          <a:stretch>
            <a:fillRect/>
          </a:stretch>
        </p:blipFill>
        <p:spPr>
          <a:xfrm>
            <a:off x="1343650" y="1903325"/>
            <a:ext cx="2864675" cy="1336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794375"/>
            <a:ext cx="6339300" cy="56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020"/>
              <a:t>Showing Product id With Price &lt; 1000</a:t>
            </a:r>
            <a:endParaRPr sz="2020"/>
          </a:p>
        </p:txBody>
      </p:sp>
      <p:sp>
        <p:nvSpPr>
          <p:cNvPr id="297" name="Google Shape;297;p16"/>
          <p:cNvSpPr txBox="1"/>
          <p:nvPr>
            <p:ph idx="1" type="body"/>
          </p:nvPr>
        </p:nvSpPr>
        <p:spPr>
          <a:xfrm>
            <a:off x="1303800" y="1661700"/>
            <a:ext cx="5241000" cy="13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400">
                <a:solidFill>
                  <a:srgbClr val="000000"/>
                </a:solidFill>
              </a:rPr>
              <a:t>problem solving</a:t>
            </a:r>
            <a:endParaRPr sz="1400">
              <a:solidFill>
                <a:srgbClr val="000000"/>
              </a:solidFill>
            </a:endParaRPr>
          </a:p>
          <a:p>
            <a:pPr indent="-317500" lvl="0" marL="457200" rtl="0" algn="l">
              <a:spcBef>
                <a:spcPts val="1200"/>
              </a:spcBef>
              <a:spcAft>
                <a:spcPts val="0"/>
              </a:spcAft>
              <a:buClr>
                <a:srgbClr val="000000"/>
              </a:buClr>
              <a:buSzPts val="1400"/>
              <a:buAutoNum type="arabicPeriod"/>
            </a:pPr>
            <a:r>
              <a:rPr lang="id" sz="1400">
                <a:solidFill>
                  <a:srgbClr val="000000"/>
                </a:solidFill>
              </a:rPr>
              <a:t>filters the product price &lt; 1000</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id" sz="1400">
                <a:solidFill>
                  <a:srgbClr val="000000"/>
                </a:solidFill>
              </a:rPr>
              <a:t>displays the id with the price of the product &lt; 1000</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id" sz="1400">
                <a:solidFill>
                  <a:srgbClr val="000000"/>
                </a:solidFill>
              </a:rPr>
              <a:t>sort the data </a:t>
            </a:r>
            <a:endParaRPr sz="1400">
              <a:solidFill>
                <a:srgbClr val="000000"/>
              </a:solidFill>
            </a:endParaRPr>
          </a:p>
        </p:txBody>
      </p:sp>
      <p:pic>
        <p:nvPicPr>
          <p:cNvPr id="298" name="Google Shape;298;p16"/>
          <p:cNvPicPr preferRelativeResize="0"/>
          <p:nvPr/>
        </p:nvPicPr>
        <p:blipFill>
          <a:blip r:embed="rId3">
            <a:alphaModFix/>
          </a:blip>
          <a:stretch>
            <a:fillRect/>
          </a:stretch>
        </p:blipFill>
        <p:spPr>
          <a:xfrm>
            <a:off x="1303800" y="3411325"/>
            <a:ext cx="5373292" cy="999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nvSpPr>
        <p:spPr>
          <a:xfrm>
            <a:off x="1234500" y="3828725"/>
            <a:ext cx="6675000" cy="11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d">
                <a:latin typeface="Nunito"/>
                <a:ea typeface="Nunito"/>
                <a:cs typeface="Nunito"/>
                <a:sym typeface="Nunito"/>
              </a:rPr>
              <a:t>Description: </a:t>
            </a:r>
            <a:endParaRPr>
              <a:latin typeface="Nunito"/>
              <a:ea typeface="Nunito"/>
              <a:cs typeface="Nunito"/>
              <a:sym typeface="Nunito"/>
            </a:endParaRPr>
          </a:p>
          <a:p>
            <a:pPr indent="0" lvl="0" marL="0" rtl="0" algn="l">
              <a:spcBef>
                <a:spcPts val="0"/>
              </a:spcBef>
              <a:spcAft>
                <a:spcPts val="0"/>
              </a:spcAft>
              <a:buNone/>
            </a:pPr>
            <a:r>
              <a:rPr lang="id">
                <a:latin typeface="Nunito"/>
                <a:ea typeface="Nunito"/>
                <a:cs typeface="Nunito"/>
                <a:sym typeface="Nunito"/>
              </a:rPr>
              <a:t>The above table contains the product id data that has a price &lt; 1000. The data in the table is already ordered ascending by price. The number of products that have a price&lt; 1000 is 19 products.</a:t>
            </a:r>
            <a:endParaRPr>
              <a:latin typeface="Nunito"/>
              <a:ea typeface="Nunito"/>
              <a:cs typeface="Nunito"/>
              <a:sym typeface="Nunito"/>
            </a:endParaRPr>
          </a:p>
        </p:txBody>
      </p:sp>
      <p:pic>
        <p:nvPicPr>
          <p:cNvPr id="304" name="Google Shape;304;p17"/>
          <p:cNvPicPr preferRelativeResize="0"/>
          <p:nvPr/>
        </p:nvPicPr>
        <p:blipFill>
          <a:blip r:embed="rId3">
            <a:alphaModFix/>
          </a:blip>
          <a:stretch>
            <a:fillRect/>
          </a:stretch>
        </p:blipFill>
        <p:spPr>
          <a:xfrm>
            <a:off x="1592200" y="412450"/>
            <a:ext cx="5959576" cy="3170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2020"/>
              <a:t>Showing The Amount of Transactions, Revenue and Amount of Products Sold Monthly</a:t>
            </a:r>
            <a:endParaRPr sz="2020"/>
          </a:p>
        </p:txBody>
      </p:sp>
      <p:sp>
        <p:nvSpPr>
          <p:cNvPr id="310" name="Google Shape;310;p18"/>
          <p:cNvSpPr txBox="1"/>
          <p:nvPr>
            <p:ph idx="1" type="body"/>
          </p:nvPr>
        </p:nvSpPr>
        <p:spPr>
          <a:xfrm>
            <a:off x="1303800" y="1532850"/>
            <a:ext cx="5718000" cy="158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400">
                <a:solidFill>
                  <a:srgbClr val="000000"/>
                </a:solidFill>
              </a:rPr>
              <a:t>problem solving :</a:t>
            </a:r>
            <a:endParaRPr sz="1400">
              <a:solidFill>
                <a:srgbClr val="000000"/>
              </a:solidFill>
            </a:endParaRPr>
          </a:p>
          <a:p>
            <a:pPr indent="-317500" lvl="0" marL="457200" rtl="0" algn="l">
              <a:spcBef>
                <a:spcPts val="1200"/>
              </a:spcBef>
              <a:spcAft>
                <a:spcPts val="0"/>
              </a:spcAft>
              <a:buClr>
                <a:srgbClr val="000000"/>
              </a:buClr>
              <a:buSzPts val="1400"/>
              <a:buAutoNum type="arabicPeriod"/>
            </a:pPr>
            <a:r>
              <a:rPr lang="id" sz="1400">
                <a:solidFill>
                  <a:srgbClr val="000000"/>
                </a:solidFill>
              </a:rPr>
              <a:t>c</a:t>
            </a:r>
            <a:r>
              <a:rPr lang="id" sz="1400">
                <a:solidFill>
                  <a:srgbClr val="000000"/>
                </a:solidFill>
              </a:rPr>
              <a:t>ount the number of transactions</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id" sz="1400">
                <a:solidFill>
                  <a:srgbClr val="000000"/>
                </a:solidFill>
              </a:rPr>
              <a:t>sum up the total revenue and goods sold</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id" sz="1400">
                <a:solidFill>
                  <a:srgbClr val="000000"/>
                </a:solidFill>
              </a:rPr>
              <a:t>change the format of the date to the month </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id" sz="1400">
                <a:solidFill>
                  <a:srgbClr val="000000"/>
                </a:solidFill>
              </a:rPr>
              <a:t>collecting data</a:t>
            </a:r>
            <a:endParaRPr sz="1400">
              <a:solidFill>
                <a:srgbClr val="000000"/>
              </a:solidFill>
            </a:endParaRPr>
          </a:p>
        </p:txBody>
      </p:sp>
      <p:pic>
        <p:nvPicPr>
          <p:cNvPr id="311" name="Google Shape;311;p18"/>
          <p:cNvPicPr preferRelativeResize="0"/>
          <p:nvPr/>
        </p:nvPicPr>
        <p:blipFill>
          <a:blip r:embed="rId3">
            <a:alphaModFix/>
          </a:blip>
          <a:stretch>
            <a:fillRect/>
          </a:stretch>
        </p:blipFill>
        <p:spPr>
          <a:xfrm>
            <a:off x="1303800" y="3284650"/>
            <a:ext cx="7682225" cy="934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nvSpPr>
        <p:spPr>
          <a:xfrm>
            <a:off x="505675" y="3366400"/>
            <a:ext cx="8076600" cy="158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d">
                <a:latin typeface="Nunito"/>
                <a:ea typeface="Nunito"/>
                <a:cs typeface="Nunito"/>
                <a:sym typeface="Nunito"/>
              </a:rPr>
              <a:t>Description : </a:t>
            </a:r>
            <a:endParaRPr>
              <a:latin typeface="Nunito"/>
              <a:ea typeface="Nunito"/>
              <a:cs typeface="Nunito"/>
              <a:sym typeface="Nunito"/>
            </a:endParaRPr>
          </a:p>
          <a:p>
            <a:pPr indent="0" lvl="0" marL="0" rtl="0" algn="l">
              <a:spcBef>
                <a:spcPts val="0"/>
              </a:spcBef>
              <a:spcAft>
                <a:spcPts val="0"/>
              </a:spcAft>
              <a:buNone/>
            </a:pPr>
            <a:r>
              <a:rPr lang="id">
                <a:latin typeface="Nunito"/>
                <a:ea typeface="Nunito"/>
                <a:cs typeface="Nunito"/>
                <a:sym typeface="Nunito"/>
              </a:rPr>
              <a:t>The data in the table above are already sorted by the month of May to December. </a:t>
            </a:r>
            <a:r>
              <a:rPr lang="id">
                <a:solidFill>
                  <a:srgbClr val="FF0000"/>
                </a:solidFill>
                <a:latin typeface="Nunito"/>
                <a:ea typeface="Nunito"/>
                <a:cs typeface="Nunito"/>
                <a:sym typeface="Nunito"/>
              </a:rPr>
              <a:t>The number of transactions, revenue, and products in June has increased.</a:t>
            </a:r>
            <a:r>
              <a:rPr lang="id">
                <a:latin typeface="Nunito"/>
                <a:ea typeface="Nunito"/>
                <a:cs typeface="Nunito"/>
                <a:sym typeface="Nunito"/>
              </a:rPr>
              <a:t> In July and August the number of trades has decreased along with the amount of revenue and products. Furthermore, in September to November the volume of transaction, income, and product has risen again.</a:t>
            </a:r>
            <a:endParaRPr>
              <a:latin typeface="Nunito"/>
              <a:ea typeface="Nunito"/>
              <a:cs typeface="Nunito"/>
              <a:sym typeface="Nunito"/>
            </a:endParaRPr>
          </a:p>
        </p:txBody>
      </p:sp>
      <p:pic>
        <p:nvPicPr>
          <p:cNvPr id="317" name="Google Shape;317;p19"/>
          <p:cNvPicPr preferRelativeResize="0"/>
          <p:nvPr/>
        </p:nvPicPr>
        <p:blipFill>
          <a:blip r:embed="rId3">
            <a:alphaModFix/>
          </a:blip>
          <a:stretch>
            <a:fillRect/>
          </a:stretch>
        </p:blipFill>
        <p:spPr>
          <a:xfrm>
            <a:off x="1111100" y="413500"/>
            <a:ext cx="6921800" cy="2850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755225"/>
            <a:ext cx="7030500" cy="53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020"/>
              <a:t>Showing the type of store that mostly serves buyers</a:t>
            </a:r>
            <a:endParaRPr sz="2020"/>
          </a:p>
        </p:txBody>
      </p:sp>
      <p:sp>
        <p:nvSpPr>
          <p:cNvPr id="323" name="Google Shape;323;p20"/>
          <p:cNvSpPr txBox="1"/>
          <p:nvPr>
            <p:ph idx="1" type="body"/>
          </p:nvPr>
        </p:nvSpPr>
        <p:spPr>
          <a:xfrm>
            <a:off x="1303800" y="1532850"/>
            <a:ext cx="6498000" cy="14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400">
                <a:solidFill>
                  <a:srgbClr val="000000"/>
                </a:solidFill>
              </a:rPr>
              <a:t>problem solving :</a:t>
            </a:r>
            <a:endParaRPr sz="1400">
              <a:solidFill>
                <a:srgbClr val="000000"/>
              </a:solidFill>
            </a:endParaRPr>
          </a:p>
          <a:p>
            <a:pPr indent="-317500" lvl="0" marL="457200" rtl="0" algn="l">
              <a:spcBef>
                <a:spcPts val="1200"/>
              </a:spcBef>
              <a:spcAft>
                <a:spcPts val="0"/>
              </a:spcAft>
              <a:buClr>
                <a:srgbClr val="000000"/>
              </a:buClr>
              <a:buSzPts val="1400"/>
              <a:buAutoNum type="arabicPeriod"/>
            </a:pPr>
            <a:r>
              <a:rPr lang="id" sz="1400">
                <a:solidFill>
                  <a:srgbClr val="000000"/>
                </a:solidFill>
              </a:rPr>
              <a:t>group the store type</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id" sz="1400">
                <a:solidFill>
                  <a:srgbClr val="000000"/>
                </a:solidFill>
              </a:rPr>
              <a:t>show the number of customers in each store</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id" sz="1400">
                <a:solidFill>
                  <a:srgbClr val="000000"/>
                </a:solidFill>
              </a:rPr>
              <a:t>merge the transaction table with the store</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id" sz="1400">
                <a:solidFill>
                  <a:srgbClr val="000000"/>
                </a:solidFill>
              </a:rPr>
              <a:t>sort the data</a:t>
            </a:r>
            <a:endParaRPr sz="1400">
              <a:solidFill>
                <a:srgbClr val="000000"/>
              </a:solidFill>
            </a:endParaRPr>
          </a:p>
        </p:txBody>
      </p:sp>
      <p:pic>
        <p:nvPicPr>
          <p:cNvPr id="324" name="Google Shape;324;p20"/>
          <p:cNvPicPr preferRelativeResize="0"/>
          <p:nvPr/>
        </p:nvPicPr>
        <p:blipFill>
          <a:blip r:embed="rId3">
            <a:alphaModFix/>
          </a:blip>
          <a:stretch>
            <a:fillRect/>
          </a:stretch>
        </p:blipFill>
        <p:spPr>
          <a:xfrm>
            <a:off x="1303805" y="3108280"/>
            <a:ext cx="5731163" cy="1684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21"/>
          <p:cNvPicPr preferRelativeResize="0"/>
          <p:nvPr/>
        </p:nvPicPr>
        <p:blipFill>
          <a:blip r:embed="rId3">
            <a:alphaModFix/>
          </a:blip>
          <a:stretch>
            <a:fillRect/>
          </a:stretch>
        </p:blipFill>
        <p:spPr>
          <a:xfrm>
            <a:off x="113850" y="1012075"/>
            <a:ext cx="4986425" cy="1653600"/>
          </a:xfrm>
          <a:prstGeom prst="rect">
            <a:avLst/>
          </a:prstGeom>
          <a:noFill/>
          <a:ln>
            <a:noFill/>
          </a:ln>
        </p:spPr>
      </p:pic>
      <p:sp>
        <p:nvSpPr>
          <p:cNvPr id="330" name="Google Shape;330;p21"/>
          <p:cNvSpPr txBox="1"/>
          <p:nvPr/>
        </p:nvSpPr>
        <p:spPr>
          <a:xfrm>
            <a:off x="590700" y="3305350"/>
            <a:ext cx="7962600" cy="125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d">
                <a:latin typeface="Nunito"/>
                <a:ea typeface="Nunito"/>
                <a:cs typeface="Nunito"/>
                <a:sym typeface="Nunito"/>
              </a:rPr>
              <a:t>Description :</a:t>
            </a:r>
            <a:endParaRPr>
              <a:latin typeface="Nunito"/>
              <a:ea typeface="Nunito"/>
              <a:cs typeface="Nunito"/>
              <a:sym typeface="Nunito"/>
            </a:endParaRPr>
          </a:p>
          <a:p>
            <a:pPr indent="0" lvl="0" marL="0" rtl="0" algn="l">
              <a:spcBef>
                <a:spcPts val="0"/>
              </a:spcBef>
              <a:spcAft>
                <a:spcPts val="0"/>
              </a:spcAft>
              <a:buNone/>
            </a:pPr>
            <a:r>
              <a:rPr lang="id">
                <a:latin typeface="Nunito"/>
                <a:ea typeface="Nunito"/>
                <a:cs typeface="Nunito"/>
                <a:sym typeface="Nunito"/>
              </a:rPr>
              <a:t>In the table above, the number of transactions by store type has been described. In the visualization that has appeared, it can show </a:t>
            </a:r>
            <a:r>
              <a:rPr lang="id">
                <a:solidFill>
                  <a:srgbClr val="FF0000"/>
                </a:solidFill>
                <a:latin typeface="Nunito"/>
                <a:ea typeface="Nunito"/>
                <a:cs typeface="Nunito"/>
                <a:sym typeface="Nunito"/>
              </a:rPr>
              <a:t>the store with the type of online store that serves the most buyers.</a:t>
            </a:r>
            <a:r>
              <a:rPr lang="id">
                <a:latin typeface="Nunito"/>
                <a:ea typeface="Nunito"/>
                <a:cs typeface="Nunito"/>
                <a:sym typeface="Nunito"/>
              </a:rPr>
              <a:t> Stores that serve the least buyers are stores with partnership type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331" name="Google Shape;331;p21"/>
          <p:cNvPicPr preferRelativeResize="0"/>
          <p:nvPr/>
        </p:nvPicPr>
        <p:blipFill>
          <a:blip r:embed="rId4">
            <a:alphaModFix/>
          </a:blip>
          <a:stretch>
            <a:fillRect/>
          </a:stretch>
        </p:blipFill>
        <p:spPr>
          <a:xfrm>
            <a:off x="5322200" y="449550"/>
            <a:ext cx="3704851" cy="27786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