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  <p:sldId id="338" r:id="rId3"/>
    <p:sldId id="340" r:id="rId4"/>
    <p:sldId id="347" r:id="rId5"/>
    <p:sldId id="339" r:id="rId6"/>
    <p:sldId id="341" r:id="rId7"/>
    <p:sldId id="342" r:id="rId8"/>
    <p:sldId id="343" r:id="rId9"/>
    <p:sldId id="344" r:id="rId10"/>
    <p:sldId id="345" r:id="rId11"/>
    <p:sldId id="346" r:id="rId12"/>
    <p:sldId id="337" r:id="rId13"/>
    <p:sldId id="349" r:id="rId14"/>
    <p:sldId id="348" r:id="rId15"/>
    <p:sldId id="350" r:id="rId16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2B38"/>
    <a:srgbClr val="FFE5E7"/>
    <a:srgbClr val="FFFDFD"/>
    <a:srgbClr val="FF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E27B8E-C275-480B-8BDF-561DDD1BA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F028D6-A6C0-406A-B0DF-E5FE30AB1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1AE546-B810-46C1-82E3-DC4905ECA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76AD-4D0A-42FA-92D6-AEF3922C1840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82653B-D230-4254-A996-18E180FFB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770322-4A07-474E-ACE8-2D5E401D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D1D4-C9E5-40B0-940E-9D362F349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25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AA107-2E5D-4B3B-937C-D2EEDD4B4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E792253-E5F2-4971-B038-14F16B6A0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6693DB-B43D-4EA2-94CE-B4858E419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76AD-4D0A-42FA-92D6-AEF3922C1840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1C2B15-772D-470D-B238-D2817693E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5840A4-1E70-48DA-8C95-21CFAE3C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D1D4-C9E5-40B0-940E-9D362F349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2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BA6B432-28C3-4C0A-B873-1867552E0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150A151-A7B2-47EB-B4D8-3457DDE26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459325-37DE-4FF0-8909-E195EC618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76AD-4D0A-42FA-92D6-AEF3922C1840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F1A590-7659-47D7-AE37-D2ABBBFA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795F6B-11DC-4762-95B6-22F4A96A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D1D4-C9E5-40B0-940E-9D362F349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03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443BF-31B3-491A-9710-8F613B83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0CB4B7-96ED-4F0D-B8ED-7A20A246E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CCA9DA-65A5-4D65-936B-AF7050619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76AD-4D0A-42FA-92D6-AEF3922C1840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F87118-A8E6-4460-83AB-7720A269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4E74D6-ABF8-41DA-9436-3DDB6FD4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D1D4-C9E5-40B0-940E-9D362F349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84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7E8679-7F98-4E3F-9396-8ED40ECED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81E5FC-0893-4E23-8038-1481FF274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3CA878-F3E1-48A5-AAC9-4E2366C0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76AD-4D0A-42FA-92D6-AEF3922C1840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BCCF7E-3AFF-4417-823B-026C4B6A7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D94011-AD3A-4B79-BCA3-0BFBD3DE1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D1D4-C9E5-40B0-940E-9D362F349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84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FA9D5-FF23-47BE-B8ED-EA48EE2A8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464E3C-B3A4-449F-AD9C-FC590460E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8DD58E-6D8F-44C1-B84B-D8ED2CDC7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A41EFA-8950-4A77-9D17-A109D6862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76AD-4D0A-42FA-92D6-AEF3922C1840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A7C98F-FC2B-4F2A-A1C2-208F3354E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D83BEB-EA4E-42DA-908B-0EF321C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D1D4-C9E5-40B0-940E-9D362F349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90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BBB170-02E5-4A60-B928-943E33687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F9ED06-0BD3-49FD-972F-90CC3ECB4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B75E16F-2A0A-40E5-8F06-942F0D6CE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EF639BE-D38F-4A16-9337-5B7587EBE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23A7C86-BD1E-4D1C-B5F0-2F32DB332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87BB0DB-CB1D-43B9-8EEF-7258A10E9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76AD-4D0A-42FA-92D6-AEF3922C1840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0DE5326-175C-43A3-86A6-B46DE506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57C3B34-CE86-4629-940B-98D6BB202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D1D4-C9E5-40B0-940E-9D362F349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48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D5A3B8-950C-465D-BC21-83C38A07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9031D7B-8370-496C-AC5F-2B309019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76AD-4D0A-42FA-92D6-AEF3922C1840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09DEEB-C84F-45CB-8B39-06D4935ED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8A16871-14A8-4C41-9245-5F31F854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D1D4-C9E5-40B0-940E-9D362F349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307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FE69D79-7FCC-4123-9D2C-D3159C089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76AD-4D0A-42FA-92D6-AEF3922C1840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D14F678-E4EE-440C-B872-5E327C4DD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0ADCE1-B743-42F3-A9B1-228563A21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D1D4-C9E5-40B0-940E-9D362F349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18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3A2B0-A2D0-4B4C-AABD-39D0A9CDA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13F3AB-E903-4578-B640-16AF54E4A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1237D5-CFCD-451F-B7E9-8C0A411E7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EF97BD-3CCF-4D3C-ABD2-223631F19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76AD-4D0A-42FA-92D6-AEF3922C1840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3242E4-FDA0-4425-8E5D-12C474FD3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61F073-CAE6-47BD-9ED7-FB72AF29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D1D4-C9E5-40B0-940E-9D362F349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38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B8D44A-1635-4845-B598-2EDAA85B0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8908826-8616-4927-A71D-75C0BDD44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27C66B-B07B-4F73-B1BF-2740F554C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37FB8D-19FD-4423-8CD7-D7ECE7C0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76AD-4D0A-42FA-92D6-AEF3922C1840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126EB2-B004-4A4F-8DF0-6CE838DE9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647894-3D99-41ED-BF77-E2DB5CA53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D1D4-C9E5-40B0-940E-9D362F349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16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4D6C32-EC05-4BBA-B23A-401A5B2A2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28F6A9-CECC-4D77-AC1B-291178C82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B9C613-9293-4A46-9765-D2D5846A0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076AD-4D0A-42FA-92D6-AEF3922C1840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7C7D5E-3F47-480B-A635-9412E7643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E2912A-DC04-49FC-ACE7-0C566814C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FD1D4-C9E5-40B0-940E-9D362F349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56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EB0F5D3-9347-43E0-863F-C499099F5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035084" y="2287548"/>
            <a:ext cx="5628386" cy="2564835"/>
          </a:xfrm>
          <a:prstGeom prst="rect">
            <a:avLst/>
          </a:prstGeom>
        </p:spPr>
      </p:pic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193847B1-792B-46C2-9A12-97F386C772C0}"/>
              </a:ext>
            </a:extLst>
          </p:cNvPr>
          <p:cNvSpPr/>
          <p:nvPr/>
        </p:nvSpPr>
        <p:spPr>
          <a:xfrm>
            <a:off x="1582" y="749867"/>
            <a:ext cx="12190418" cy="3290663"/>
          </a:xfrm>
          <a:prstGeom prst="rect">
            <a:avLst/>
          </a:prstGeom>
          <a:gradFill>
            <a:gsLst>
              <a:gs pos="79000">
                <a:schemeClr val="bg1">
                  <a:alpha val="0"/>
                </a:schemeClr>
              </a:gs>
              <a:gs pos="0">
                <a:schemeClr val="bg1">
                  <a:alpha val="0"/>
                </a:schemeClr>
              </a:gs>
              <a:gs pos="56000">
                <a:srgbClr val="FC2B38">
                  <a:lumMod val="20000"/>
                  <a:lumOff val="80000"/>
                  <a:alpha val="50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C9BB53A-E3ED-4FC1-926D-C89CABCDB701}"/>
              </a:ext>
            </a:extLst>
          </p:cNvPr>
          <p:cNvSpPr/>
          <p:nvPr/>
        </p:nvSpPr>
        <p:spPr>
          <a:xfrm>
            <a:off x="2095500" y="4040530"/>
            <a:ext cx="1980000" cy="2817471"/>
          </a:xfrm>
          <a:prstGeom prst="rect">
            <a:avLst/>
          </a:prstGeom>
          <a:solidFill>
            <a:srgbClr val="FC2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45BBD-4313-4C55-84FE-CE1A6AA2B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2835" y="1855843"/>
            <a:ext cx="6112804" cy="1804425"/>
          </a:xfrm>
        </p:spPr>
        <p:txBody>
          <a:bodyPr>
            <a:normAutofit/>
          </a:bodyPr>
          <a:lstStyle/>
          <a:p>
            <a:pPr algn="l"/>
            <a:r>
              <a:rPr lang="ru-RU" sz="3600" dirty="0">
                <a:latin typeface="Century Gothic" panose="020B0502020202020204" pitchFamily="34" charset="0"/>
              </a:rPr>
              <a:t>Статистика посылок на </a:t>
            </a:r>
            <a:r>
              <a:rPr lang="en-US" sz="3600" dirty="0" err="1">
                <a:latin typeface="Century Gothic" panose="020B0502020202020204" pitchFamily="34" charset="0"/>
              </a:rPr>
              <a:t>Codeforces</a:t>
            </a:r>
            <a:endParaRPr lang="ru-RU" sz="3600" dirty="0">
              <a:latin typeface="Century Gothic" panose="020B050202020202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ADFF0F8-F22C-47CB-850A-11BDE4F003C3}"/>
              </a:ext>
            </a:extLst>
          </p:cNvPr>
          <p:cNvSpPr/>
          <p:nvPr/>
        </p:nvSpPr>
        <p:spPr>
          <a:xfrm>
            <a:off x="2090227" y="4084769"/>
            <a:ext cx="2015048" cy="13305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Введение в алгоритмы и структуры данных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8BB3EF9-E0FA-4DBA-AABA-F3E395752A71}"/>
              </a:ext>
            </a:extLst>
          </p:cNvPr>
          <p:cNvSpPr/>
          <p:nvPr/>
        </p:nvSpPr>
        <p:spPr>
          <a:xfrm>
            <a:off x="2095500" y="-7580"/>
            <a:ext cx="1980000" cy="757447"/>
          </a:xfrm>
          <a:prstGeom prst="rect">
            <a:avLst/>
          </a:prstGeom>
          <a:solidFill>
            <a:srgbClr val="FC2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8084FDCE-9C91-48F9-B13D-AF1E48BCF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63" y="6108133"/>
            <a:ext cx="1199527" cy="54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22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45E93810-B3B5-4248-A555-C943601664D2}"/>
              </a:ext>
            </a:extLst>
          </p:cNvPr>
          <p:cNvSpPr/>
          <p:nvPr/>
        </p:nvSpPr>
        <p:spPr>
          <a:xfrm>
            <a:off x="0" y="78001"/>
            <a:ext cx="12192000" cy="44525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21000">
                <a:srgbClr val="FC2B38"/>
              </a:gs>
            </a:gsLst>
            <a:lin ang="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Топ участников по количеству решенных задач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F2A3783E-0688-49B4-913B-6126D9B53FA3}"/>
              </a:ext>
            </a:extLst>
          </p:cNvPr>
          <p:cNvSpPr/>
          <p:nvPr/>
        </p:nvSpPr>
        <p:spPr>
          <a:xfrm>
            <a:off x="-12900" y="477531"/>
            <a:ext cx="12204899" cy="45719"/>
          </a:xfrm>
          <a:prstGeom prst="rect">
            <a:avLst/>
          </a:prstGeom>
          <a:gradFill>
            <a:gsLst>
              <a:gs pos="41000">
                <a:schemeClr val="bg1">
                  <a:alpha val="0"/>
                </a:schemeClr>
              </a:gs>
              <a:gs pos="77000">
                <a:srgbClr val="FC2B38">
                  <a:alpha val="50000"/>
                </a:srgbClr>
              </a:gs>
            </a:gsLst>
            <a:lin ang="0" scaled="1"/>
          </a:gra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FBC46FB7-C128-47CA-BB02-06D8F4CF33A3}"/>
              </a:ext>
            </a:extLst>
          </p:cNvPr>
          <p:cNvGrpSpPr/>
          <p:nvPr/>
        </p:nvGrpSpPr>
        <p:grpSpPr>
          <a:xfrm>
            <a:off x="9566859" y="755773"/>
            <a:ext cx="2564837" cy="5628386"/>
            <a:chOff x="9566859" y="1026367"/>
            <a:chExt cx="2564837" cy="5628386"/>
          </a:xfrm>
        </p:grpSpPr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D2D4D15A-694D-4CA7-BDB0-4BC482D3A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8035084" y="2558142"/>
              <a:ext cx="5628386" cy="2564835"/>
            </a:xfrm>
            <a:prstGeom prst="rect">
              <a:avLst/>
            </a:prstGeom>
          </p:spPr>
        </p:pic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33E60B5F-ACC6-451C-860C-2E2BD72914BB}"/>
                </a:ext>
              </a:extLst>
            </p:cNvPr>
            <p:cNvSpPr/>
            <p:nvPr/>
          </p:nvSpPr>
          <p:spPr>
            <a:xfrm>
              <a:off x="9566860" y="1110343"/>
              <a:ext cx="2564836" cy="5544409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F0465C8F-6B44-4137-A366-FFF5E52452F6}"/>
              </a:ext>
            </a:extLst>
          </p:cNvPr>
          <p:cNvSpPr/>
          <p:nvPr/>
        </p:nvSpPr>
        <p:spPr>
          <a:xfrm>
            <a:off x="2880" y="6686693"/>
            <a:ext cx="12192000" cy="110920"/>
          </a:xfrm>
          <a:prstGeom prst="rect">
            <a:avLst/>
          </a:prstGeom>
          <a:gradFill>
            <a:gsLst>
              <a:gs pos="100000">
                <a:srgbClr val="FC2B38">
                  <a:alpha val="50000"/>
                </a:srgbClr>
              </a:gs>
              <a:gs pos="0">
                <a:srgbClr val="FC2B38">
                  <a:alpha val="50000"/>
                </a:srgbClr>
              </a:gs>
            </a:gsLst>
            <a:lin ang="0" scaled="1"/>
          </a:gra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</a:pPr>
            <a:endParaRPr lang="ru-RU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Полилиния: фигура 30">
            <a:extLst>
              <a:ext uri="{FF2B5EF4-FFF2-40B4-BE49-F238E27FC236}">
                <a16:creationId xmlns:a16="http://schemas.microsoft.com/office/drawing/2014/main" id="{20A3AE9F-1040-4858-930B-3A1DEBF4668F}"/>
              </a:ext>
            </a:extLst>
          </p:cNvPr>
          <p:cNvSpPr/>
          <p:nvPr/>
        </p:nvSpPr>
        <p:spPr>
          <a:xfrm rot="3478382">
            <a:off x="916430" y="3093535"/>
            <a:ext cx="4194912" cy="5866571"/>
          </a:xfrm>
          <a:custGeom>
            <a:avLst/>
            <a:gdLst>
              <a:gd name="connsiteX0" fmla="*/ 716425 w 4194912"/>
              <a:gd name="connsiteY0" fmla="*/ 1902238 h 5866571"/>
              <a:gd name="connsiteX1" fmla="*/ 4194912 w 4194912"/>
              <a:gd name="connsiteY1" fmla="*/ 0 h 5866571"/>
              <a:gd name="connsiteX2" fmla="*/ 672444 w 4194912"/>
              <a:gd name="connsiteY2" fmla="*/ 4314536 h 5866571"/>
              <a:gd name="connsiteX3" fmla="*/ 936394 w 4194912"/>
              <a:gd name="connsiteY3" fmla="*/ 5834286 h 5866571"/>
              <a:gd name="connsiteX4" fmla="*/ 949587 w 4194912"/>
              <a:gd name="connsiteY4" fmla="*/ 5866571 h 5866571"/>
              <a:gd name="connsiteX5" fmla="*/ 122249 w 4194912"/>
              <a:gd name="connsiteY5" fmla="*/ 5349051 h 5866571"/>
              <a:gd name="connsiteX6" fmla="*/ 85226 w 4194912"/>
              <a:gd name="connsiteY6" fmla="*/ 5184065 h 5866571"/>
              <a:gd name="connsiteX7" fmla="*/ 0 w 4194912"/>
              <a:gd name="connsiteY7" fmla="*/ 4314536 h 5866571"/>
              <a:gd name="connsiteX8" fmla="*/ 716425 w 4194912"/>
              <a:gd name="connsiteY8" fmla="*/ 1902238 h 586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94912" h="5866571">
                <a:moveTo>
                  <a:pt x="716425" y="1902238"/>
                </a:moveTo>
                <a:cubicBezTo>
                  <a:pt x="1470281" y="754564"/>
                  <a:pt x="2746921" y="0"/>
                  <a:pt x="4194912" y="0"/>
                </a:cubicBezTo>
                <a:cubicBezTo>
                  <a:pt x="2158032" y="367877"/>
                  <a:pt x="672444" y="2187517"/>
                  <a:pt x="672444" y="4314536"/>
                </a:cubicBezTo>
                <a:cubicBezTo>
                  <a:pt x="672444" y="4846291"/>
                  <a:pt x="765293" y="5358834"/>
                  <a:pt x="936394" y="5834286"/>
                </a:cubicBezTo>
                <a:lnTo>
                  <a:pt x="949587" y="5866571"/>
                </a:lnTo>
                <a:lnTo>
                  <a:pt x="122249" y="5349051"/>
                </a:lnTo>
                <a:lnTo>
                  <a:pt x="85226" y="5184065"/>
                </a:lnTo>
                <a:cubicBezTo>
                  <a:pt x="29346" y="4903199"/>
                  <a:pt x="0" y="4612392"/>
                  <a:pt x="0" y="4314536"/>
                </a:cubicBezTo>
                <a:cubicBezTo>
                  <a:pt x="0" y="3420967"/>
                  <a:pt x="264112" y="2590843"/>
                  <a:pt x="716425" y="1902238"/>
                </a:cubicBezTo>
                <a:close/>
              </a:path>
            </a:pathLst>
          </a:custGeom>
          <a:solidFill>
            <a:srgbClr val="FC2B38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олилиния: фигура 32">
            <a:extLst>
              <a:ext uri="{FF2B5EF4-FFF2-40B4-BE49-F238E27FC236}">
                <a16:creationId xmlns:a16="http://schemas.microsoft.com/office/drawing/2014/main" id="{5F0402BB-9824-4424-B2A7-A29D9E7CAE36}"/>
              </a:ext>
            </a:extLst>
          </p:cNvPr>
          <p:cNvSpPr/>
          <p:nvPr/>
        </p:nvSpPr>
        <p:spPr>
          <a:xfrm rot="14326052">
            <a:off x="7031093" y="-608573"/>
            <a:ext cx="4194912" cy="5866571"/>
          </a:xfrm>
          <a:custGeom>
            <a:avLst/>
            <a:gdLst>
              <a:gd name="connsiteX0" fmla="*/ 716425 w 4194912"/>
              <a:gd name="connsiteY0" fmla="*/ 1902238 h 5866571"/>
              <a:gd name="connsiteX1" fmla="*/ 4194912 w 4194912"/>
              <a:gd name="connsiteY1" fmla="*/ 0 h 5866571"/>
              <a:gd name="connsiteX2" fmla="*/ 672444 w 4194912"/>
              <a:gd name="connsiteY2" fmla="*/ 4314536 h 5866571"/>
              <a:gd name="connsiteX3" fmla="*/ 936394 w 4194912"/>
              <a:gd name="connsiteY3" fmla="*/ 5834286 h 5866571"/>
              <a:gd name="connsiteX4" fmla="*/ 949587 w 4194912"/>
              <a:gd name="connsiteY4" fmla="*/ 5866571 h 5866571"/>
              <a:gd name="connsiteX5" fmla="*/ 122249 w 4194912"/>
              <a:gd name="connsiteY5" fmla="*/ 5349051 h 5866571"/>
              <a:gd name="connsiteX6" fmla="*/ 85226 w 4194912"/>
              <a:gd name="connsiteY6" fmla="*/ 5184065 h 5866571"/>
              <a:gd name="connsiteX7" fmla="*/ 0 w 4194912"/>
              <a:gd name="connsiteY7" fmla="*/ 4314536 h 5866571"/>
              <a:gd name="connsiteX8" fmla="*/ 716425 w 4194912"/>
              <a:gd name="connsiteY8" fmla="*/ 1902238 h 586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94912" h="5866571">
                <a:moveTo>
                  <a:pt x="716425" y="1902238"/>
                </a:moveTo>
                <a:cubicBezTo>
                  <a:pt x="1470281" y="754564"/>
                  <a:pt x="2746921" y="0"/>
                  <a:pt x="4194912" y="0"/>
                </a:cubicBezTo>
                <a:cubicBezTo>
                  <a:pt x="2158032" y="367877"/>
                  <a:pt x="672444" y="2187517"/>
                  <a:pt x="672444" y="4314536"/>
                </a:cubicBezTo>
                <a:cubicBezTo>
                  <a:pt x="672444" y="4846291"/>
                  <a:pt x="765293" y="5358834"/>
                  <a:pt x="936394" y="5834286"/>
                </a:cubicBezTo>
                <a:lnTo>
                  <a:pt x="949587" y="5866571"/>
                </a:lnTo>
                <a:lnTo>
                  <a:pt x="122249" y="5349051"/>
                </a:lnTo>
                <a:lnTo>
                  <a:pt x="85226" y="5184065"/>
                </a:lnTo>
                <a:cubicBezTo>
                  <a:pt x="29346" y="4903199"/>
                  <a:pt x="0" y="4612392"/>
                  <a:pt x="0" y="4314536"/>
                </a:cubicBezTo>
                <a:cubicBezTo>
                  <a:pt x="0" y="3420967"/>
                  <a:pt x="264112" y="2590843"/>
                  <a:pt x="716425" y="1902238"/>
                </a:cubicBezTo>
                <a:close/>
              </a:path>
            </a:pathLst>
          </a:custGeom>
          <a:solidFill>
            <a:srgbClr val="FC2B38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010FD92A-BF01-4AAB-8225-D33887D75E3F}"/>
              </a:ext>
            </a:extLst>
          </p:cNvPr>
          <p:cNvSpPr/>
          <p:nvPr/>
        </p:nvSpPr>
        <p:spPr>
          <a:xfrm rot="16200000">
            <a:off x="-1909357" y="2509020"/>
            <a:ext cx="4575463" cy="55819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FFFDFD"/>
                </a:solidFill>
                <a:latin typeface="Century Gothic" panose="020B0502020202020204" pitchFamily="34" charset="0"/>
              </a:rPr>
              <a:t>F i a n k e t t o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692349-6681-4588-9575-65507D4EC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49" y="1728453"/>
            <a:ext cx="5107277" cy="35125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27F9C7C-F015-41D6-84B2-59FCA652F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949" y="2136604"/>
            <a:ext cx="5107274" cy="32596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5924E41-5ADA-4271-AF7B-CBFF0E42DA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6999" y="2079710"/>
            <a:ext cx="5107274" cy="3259663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E0FD0E48-0824-4CAD-826B-2E7A571A6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996" y="1732209"/>
            <a:ext cx="5107277" cy="351257"/>
          </a:xfrm>
          <a:prstGeom prst="rect">
            <a:avLst/>
          </a:prstGeom>
        </p:spPr>
      </p:pic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DE4EC0DB-D773-416A-AC00-C88B2FE2CA2E}"/>
              </a:ext>
            </a:extLst>
          </p:cNvPr>
          <p:cNvSpPr/>
          <p:nvPr/>
        </p:nvSpPr>
        <p:spPr>
          <a:xfrm>
            <a:off x="10250170" y="82923"/>
            <a:ext cx="1198214" cy="3909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FC2B38"/>
                </a:solidFill>
                <a:latin typeface="Century Gothic" panose="020B0502020202020204" pitchFamily="34" charset="0"/>
              </a:rPr>
              <a:t>1/2</a:t>
            </a:r>
            <a:endParaRPr lang="en-US" sz="2400" b="1" dirty="0">
              <a:solidFill>
                <a:srgbClr val="FC2B38"/>
              </a:solidFill>
              <a:latin typeface="Century Gothic" panose="020B0502020202020204" pitchFamily="34" charset="0"/>
            </a:endParaRPr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4C14E64E-C777-4527-81DD-158CB83D427B}"/>
              </a:ext>
            </a:extLst>
          </p:cNvPr>
          <p:cNvSpPr/>
          <p:nvPr/>
        </p:nvSpPr>
        <p:spPr>
          <a:xfrm>
            <a:off x="9090838" y="6147871"/>
            <a:ext cx="3002210" cy="468809"/>
          </a:xfrm>
          <a:prstGeom prst="roundRect">
            <a:avLst/>
          </a:prstGeom>
          <a:noFill/>
          <a:ln>
            <a:solidFill>
              <a:srgbClr val="FC2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rgbClr val="FC2B38"/>
                </a:solidFill>
                <a:latin typeface="Century Gothic" panose="020B0502020202020204" pitchFamily="34" charset="0"/>
              </a:rPr>
              <a:t>Только эффективные посылки до</a:t>
            </a:r>
          </a:p>
          <a:p>
            <a:pPr algn="ctr"/>
            <a:r>
              <a:rPr lang="ru-RU" sz="1200" dirty="0" err="1">
                <a:solidFill>
                  <a:srgbClr val="FC2B38"/>
                </a:solidFill>
                <a:latin typeface="Century Gothic" panose="020B0502020202020204" pitchFamily="34" charset="0"/>
              </a:rPr>
              <a:t>хард</a:t>
            </a:r>
            <a:r>
              <a:rPr lang="ru-RU" sz="1200" dirty="0">
                <a:solidFill>
                  <a:srgbClr val="FC2B38"/>
                </a:solidFill>
                <a:latin typeface="Century Gothic" panose="020B0502020202020204" pitchFamily="34" charset="0"/>
              </a:rPr>
              <a:t>-дедлайна</a:t>
            </a:r>
          </a:p>
        </p:txBody>
      </p:sp>
    </p:spTree>
    <p:extLst>
      <p:ext uri="{BB962C8B-B14F-4D97-AF65-F5344CB8AC3E}">
        <p14:creationId xmlns:p14="http://schemas.microsoft.com/office/powerpoint/2010/main" val="1921068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45E93810-B3B5-4248-A555-C943601664D2}"/>
              </a:ext>
            </a:extLst>
          </p:cNvPr>
          <p:cNvSpPr/>
          <p:nvPr/>
        </p:nvSpPr>
        <p:spPr>
          <a:xfrm>
            <a:off x="0" y="78001"/>
            <a:ext cx="12192000" cy="44525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21000">
                <a:srgbClr val="FC2B38"/>
              </a:gs>
            </a:gsLst>
            <a:lin ang="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Топ участников по количеству решенных задач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F2A3783E-0688-49B4-913B-6126D9B53FA3}"/>
              </a:ext>
            </a:extLst>
          </p:cNvPr>
          <p:cNvSpPr/>
          <p:nvPr/>
        </p:nvSpPr>
        <p:spPr>
          <a:xfrm>
            <a:off x="-12900" y="477531"/>
            <a:ext cx="12204899" cy="45719"/>
          </a:xfrm>
          <a:prstGeom prst="rect">
            <a:avLst/>
          </a:prstGeom>
          <a:gradFill>
            <a:gsLst>
              <a:gs pos="41000">
                <a:schemeClr val="bg1">
                  <a:alpha val="0"/>
                </a:schemeClr>
              </a:gs>
              <a:gs pos="77000">
                <a:srgbClr val="FC2B38">
                  <a:alpha val="50000"/>
                </a:srgbClr>
              </a:gs>
            </a:gsLst>
            <a:lin ang="0" scaled="1"/>
          </a:gra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FBC46FB7-C128-47CA-BB02-06D8F4CF33A3}"/>
              </a:ext>
            </a:extLst>
          </p:cNvPr>
          <p:cNvGrpSpPr/>
          <p:nvPr/>
        </p:nvGrpSpPr>
        <p:grpSpPr>
          <a:xfrm>
            <a:off x="9566859" y="755773"/>
            <a:ext cx="2564837" cy="5628386"/>
            <a:chOff x="9566859" y="1026367"/>
            <a:chExt cx="2564837" cy="5628386"/>
          </a:xfrm>
        </p:grpSpPr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D2D4D15A-694D-4CA7-BDB0-4BC482D3A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8035084" y="2558142"/>
              <a:ext cx="5628386" cy="2564835"/>
            </a:xfrm>
            <a:prstGeom prst="rect">
              <a:avLst/>
            </a:prstGeom>
          </p:spPr>
        </p:pic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33E60B5F-ACC6-451C-860C-2E2BD72914BB}"/>
                </a:ext>
              </a:extLst>
            </p:cNvPr>
            <p:cNvSpPr/>
            <p:nvPr/>
          </p:nvSpPr>
          <p:spPr>
            <a:xfrm>
              <a:off x="9566860" y="1110343"/>
              <a:ext cx="2564836" cy="5544409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F0465C8F-6B44-4137-A366-FFF5E52452F6}"/>
              </a:ext>
            </a:extLst>
          </p:cNvPr>
          <p:cNvSpPr/>
          <p:nvPr/>
        </p:nvSpPr>
        <p:spPr>
          <a:xfrm>
            <a:off x="2880" y="6686693"/>
            <a:ext cx="12192000" cy="110920"/>
          </a:xfrm>
          <a:prstGeom prst="rect">
            <a:avLst/>
          </a:prstGeom>
          <a:gradFill>
            <a:gsLst>
              <a:gs pos="100000">
                <a:srgbClr val="FC2B38">
                  <a:alpha val="50000"/>
                </a:srgbClr>
              </a:gs>
              <a:gs pos="0">
                <a:srgbClr val="FC2B38">
                  <a:alpha val="50000"/>
                </a:srgbClr>
              </a:gs>
            </a:gsLst>
            <a:lin ang="0" scaled="1"/>
          </a:gra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</a:pPr>
            <a:endParaRPr lang="ru-RU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Полилиния: фигура 30">
            <a:extLst>
              <a:ext uri="{FF2B5EF4-FFF2-40B4-BE49-F238E27FC236}">
                <a16:creationId xmlns:a16="http://schemas.microsoft.com/office/drawing/2014/main" id="{20A3AE9F-1040-4858-930B-3A1DEBF4668F}"/>
              </a:ext>
            </a:extLst>
          </p:cNvPr>
          <p:cNvSpPr/>
          <p:nvPr/>
        </p:nvSpPr>
        <p:spPr>
          <a:xfrm rot="3478382">
            <a:off x="916430" y="3093535"/>
            <a:ext cx="4194912" cy="5866571"/>
          </a:xfrm>
          <a:custGeom>
            <a:avLst/>
            <a:gdLst>
              <a:gd name="connsiteX0" fmla="*/ 716425 w 4194912"/>
              <a:gd name="connsiteY0" fmla="*/ 1902238 h 5866571"/>
              <a:gd name="connsiteX1" fmla="*/ 4194912 w 4194912"/>
              <a:gd name="connsiteY1" fmla="*/ 0 h 5866571"/>
              <a:gd name="connsiteX2" fmla="*/ 672444 w 4194912"/>
              <a:gd name="connsiteY2" fmla="*/ 4314536 h 5866571"/>
              <a:gd name="connsiteX3" fmla="*/ 936394 w 4194912"/>
              <a:gd name="connsiteY3" fmla="*/ 5834286 h 5866571"/>
              <a:gd name="connsiteX4" fmla="*/ 949587 w 4194912"/>
              <a:gd name="connsiteY4" fmla="*/ 5866571 h 5866571"/>
              <a:gd name="connsiteX5" fmla="*/ 122249 w 4194912"/>
              <a:gd name="connsiteY5" fmla="*/ 5349051 h 5866571"/>
              <a:gd name="connsiteX6" fmla="*/ 85226 w 4194912"/>
              <a:gd name="connsiteY6" fmla="*/ 5184065 h 5866571"/>
              <a:gd name="connsiteX7" fmla="*/ 0 w 4194912"/>
              <a:gd name="connsiteY7" fmla="*/ 4314536 h 5866571"/>
              <a:gd name="connsiteX8" fmla="*/ 716425 w 4194912"/>
              <a:gd name="connsiteY8" fmla="*/ 1902238 h 586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94912" h="5866571">
                <a:moveTo>
                  <a:pt x="716425" y="1902238"/>
                </a:moveTo>
                <a:cubicBezTo>
                  <a:pt x="1470281" y="754564"/>
                  <a:pt x="2746921" y="0"/>
                  <a:pt x="4194912" y="0"/>
                </a:cubicBezTo>
                <a:cubicBezTo>
                  <a:pt x="2158032" y="367877"/>
                  <a:pt x="672444" y="2187517"/>
                  <a:pt x="672444" y="4314536"/>
                </a:cubicBezTo>
                <a:cubicBezTo>
                  <a:pt x="672444" y="4846291"/>
                  <a:pt x="765293" y="5358834"/>
                  <a:pt x="936394" y="5834286"/>
                </a:cubicBezTo>
                <a:lnTo>
                  <a:pt x="949587" y="5866571"/>
                </a:lnTo>
                <a:lnTo>
                  <a:pt x="122249" y="5349051"/>
                </a:lnTo>
                <a:lnTo>
                  <a:pt x="85226" y="5184065"/>
                </a:lnTo>
                <a:cubicBezTo>
                  <a:pt x="29346" y="4903199"/>
                  <a:pt x="0" y="4612392"/>
                  <a:pt x="0" y="4314536"/>
                </a:cubicBezTo>
                <a:cubicBezTo>
                  <a:pt x="0" y="3420967"/>
                  <a:pt x="264112" y="2590843"/>
                  <a:pt x="716425" y="1902238"/>
                </a:cubicBezTo>
                <a:close/>
              </a:path>
            </a:pathLst>
          </a:custGeom>
          <a:solidFill>
            <a:srgbClr val="FC2B38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олилиния: фигура 32">
            <a:extLst>
              <a:ext uri="{FF2B5EF4-FFF2-40B4-BE49-F238E27FC236}">
                <a16:creationId xmlns:a16="http://schemas.microsoft.com/office/drawing/2014/main" id="{5F0402BB-9824-4424-B2A7-A29D9E7CAE36}"/>
              </a:ext>
            </a:extLst>
          </p:cNvPr>
          <p:cNvSpPr/>
          <p:nvPr/>
        </p:nvSpPr>
        <p:spPr>
          <a:xfrm rot="14326052">
            <a:off x="7031093" y="-608573"/>
            <a:ext cx="4194912" cy="5866571"/>
          </a:xfrm>
          <a:custGeom>
            <a:avLst/>
            <a:gdLst>
              <a:gd name="connsiteX0" fmla="*/ 716425 w 4194912"/>
              <a:gd name="connsiteY0" fmla="*/ 1902238 h 5866571"/>
              <a:gd name="connsiteX1" fmla="*/ 4194912 w 4194912"/>
              <a:gd name="connsiteY1" fmla="*/ 0 h 5866571"/>
              <a:gd name="connsiteX2" fmla="*/ 672444 w 4194912"/>
              <a:gd name="connsiteY2" fmla="*/ 4314536 h 5866571"/>
              <a:gd name="connsiteX3" fmla="*/ 936394 w 4194912"/>
              <a:gd name="connsiteY3" fmla="*/ 5834286 h 5866571"/>
              <a:gd name="connsiteX4" fmla="*/ 949587 w 4194912"/>
              <a:gd name="connsiteY4" fmla="*/ 5866571 h 5866571"/>
              <a:gd name="connsiteX5" fmla="*/ 122249 w 4194912"/>
              <a:gd name="connsiteY5" fmla="*/ 5349051 h 5866571"/>
              <a:gd name="connsiteX6" fmla="*/ 85226 w 4194912"/>
              <a:gd name="connsiteY6" fmla="*/ 5184065 h 5866571"/>
              <a:gd name="connsiteX7" fmla="*/ 0 w 4194912"/>
              <a:gd name="connsiteY7" fmla="*/ 4314536 h 5866571"/>
              <a:gd name="connsiteX8" fmla="*/ 716425 w 4194912"/>
              <a:gd name="connsiteY8" fmla="*/ 1902238 h 586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94912" h="5866571">
                <a:moveTo>
                  <a:pt x="716425" y="1902238"/>
                </a:moveTo>
                <a:cubicBezTo>
                  <a:pt x="1470281" y="754564"/>
                  <a:pt x="2746921" y="0"/>
                  <a:pt x="4194912" y="0"/>
                </a:cubicBezTo>
                <a:cubicBezTo>
                  <a:pt x="2158032" y="367877"/>
                  <a:pt x="672444" y="2187517"/>
                  <a:pt x="672444" y="4314536"/>
                </a:cubicBezTo>
                <a:cubicBezTo>
                  <a:pt x="672444" y="4846291"/>
                  <a:pt x="765293" y="5358834"/>
                  <a:pt x="936394" y="5834286"/>
                </a:cubicBezTo>
                <a:lnTo>
                  <a:pt x="949587" y="5866571"/>
                </a:lnTo>
                <a:lnTo>
                  <a:pt x="122249" y="5349051"/>
                </a:lnTo>
                <a:lnTo>
                  <a:pt x="85226" y="5184065"/>
                </a:lnTo>
                <a:cubicBezTo>
                  <a:pt x="29346" y="4903199"/>
                  <a:pt x="0" y="4612392"/>
                  <a:pt x="0" y="4314536"/>
                </a:cubicBezTo>
                <a:cubicBezTo>
                  <a:pt x="0" y="3420967"/>
                  <a:pt x="264112" y="2590843"/>
                  <a:pt x="716425" y="1902238"/>
                </a:cubicBezTo>
                <a:close/>
              </a:path>
            </a:pathLst>
          </a:custGeom>
          <a:solidFill>
            <a:srgbClr val="FC2B38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010FD92A-BF01-4AAB-8225-D33887D75E3F}"/>
              </a:ext>
            </a:extLst>
          </p:cNvPr>
          <p:cNvSpPr/>
          <p:nvPr/>
        </p:nvSpPr>
        <p:spPr>
          <a:xfrm rot="16200000">
            <a:off x="-1909357" y="2509020"/>
            <a:ext cx="4575463" cy="55819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FFFDFD"/>
                </a:solidFill>
                <a:latin typeface="Century Gothic" panose="020B0502020202020204" pitchFamily="34" charset="0"/>
              </a:rPr>
              <a:t>F i a n k e t t o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EE1AD7AA-C248-45C3-97DE-12F8B3F6676A}"/>
              </a:ext>
            </a:extLst>
          </p:cNvPr>
          <p:cNvSpPr/>
          <p:nvPr/>
        </p:nvSpPr>
        <p:spPr>
          <a:xfrm>
            <a:off x="7104185" y="1688842"/>
            <a:ext cx="4256861" cy="1868274"/>
          </a:xfrm>
          <a:prstGeom prst="roundRect">
            <a:avLst/>
          </a:prstGeom>
          <a:solidFill>
            <a:srgbClr val="FC2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Сортировка по убыванию кол-ва эффективных посылок на одно решение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C00A8BBA-1DD3-4F1E-8E52-43613F8554AC}"/>
              </a:ext>
            </a:extLst>
          </p:cNvPr>
          <p:cNvSpPr/>
          <p:nvPr/>
        </p:nvSpPr>
        <p:spPr>
          <a:xfrm>
            <a:off x="7104185" y="3641093"/>
            <a:ext cx="4256861" cy="1202212"/>
          </a:xfrm>
          <a:prstGeom prst="roundRect">
            <a:avLst/>
          </a:prstGeom>
          <a:solidFill>
            <a:srgbClr val="FC2B38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Century Gothic" panose="020B0502020202020204" pitchFamily="34" charset="0"/>
              </a:rPr>
              <a:t>В списке показаны только участники, имеющие посылки как минимум в 10/13 </a:t>
            </a:r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контестах</a:t>
            </a:r>
            <a:r>
              <a:rPr lang="ru-RU" dirty="0">
                <a:solidFill>
                  <a:schemeClr val="tx1"/>
                </a:solidFill>
                <a:latin typeface="Century Gothic" panose="020B0502020202020204" pitchFamily="34" charset="0"/>
              </a:rPr>
              <a:t>*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D044CBF-41F2-49A3-86C0-AC232E739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56" y="889703"/>
            <a:ext cx="5429307" cy="5332221"/>
          </a:xfrm>
          <a:prstGeom prst="rect">
            <a:avLst/>
          </a:prstGeom>
        </p:spPr>
      </p:pic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052BDFF0-5152-476E-9BBF-78E45CF4A088}"/>
              </a:ext>
            </a:extLst>
          </p:cNvPr>
          <p:cNvSpPr/>
          <p:nvPr/>
        </p:nvSpPr>
        <p:spPr>
          <a:xfrm>
            <a:off x="10250170" y="82923"/>
            <a:ext cx="1198214" cy="3909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FC2B38"/>
                </a:solidFill>
                <a:latin typeface="Century Gothic" panose="020B0502020202020204" pitchFamily="34" charset="0"/>
              </a:rPr>
              <a:t>2/2</a:t>
            </a:r>
            <a:endParaRPr lang="en-US" sz="2400" b="1" dirty="0">
              <a:solidFill>
                <a:srgbClr val="FC2B38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2562B59B-C910-45B8-9191-0026995A9942}"/>
              </a:ext>
            </a:extLst>
          </p:cNvPr>
          <p:cNvSpPr/>
          <p:nvPr/>
        </p:nvSpPr>
        <p:spPr>
          <a:xfrm>
            <a:off x="0" y="6398331"/>
            <a:ext cx="2054527" cy="28836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800" dirty="0">
                <a:solidFill>
                  <a:schemeClr val="tx1"/>
                </a:solidFill>
                <a:latin typeface="Century Gothic" panose="020B0502020202020204" pitchFamily="34" charset="0"/>
              </a:rPr>
              <a:t>* </a:t>
            </a:r>
            <a:r>
              <a:rPr lang="en-US" sz="800" dirty="0">
                <a:solidFill>
                  <a:schemeClr val="tx1"/>
                </a:solidFill>
                <a:latin typeface="Century Gothic" panose="020B0502020202020204" pitchFamily="34" charset="0"/>
              </a:rPr>
              <a:t>because why not</a:t>
            </a:r>
            <a:endParaRPr lang="ru-RU" sz="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09F137EA-A477-4B10-B1B3-7D00D6811B40}"/>
              </a:ext>
            </a:extLst>
          </p:cNvPr>
          <p:cNvSpPr/>
          <p:nvPr/>
        </p:nvSpPr>
        <p:spPr>
          <a:xfrm>
            <a:off x="9090838" y="6147871"/>
            <a:ext cx="3002210" cy="468809"/>
          </a:xfrm>
          <a:prstGeom prst="roundRect">
            <a:avLst/>
          </a:prstGeom>
          <a:noFill/>
          <a:ln>
            <a:solidFill>
              <a:srgbClr val="FC2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rgbClr val="FC2B38"/>
                </a:solidFill>
                <a:latin typeface="Century Gothic" panose="020B0502020202020204" pitchFamily="34" charset="0"/>
              </a:rPr>
              <a:t>Только эффективные посылки до</a:t>
            </a:r>
          </a:p>
          <a:p>
            <a:pPr algn="ctr"/>
            <a:r>
              <a:rPr lang="ru-RU" sz="1200" dirty="0" err="1">
                <a:solidFill>
                  <a:srgbClr val="FC2B38"/>
                </a:solidFill>
                <a:latin typeface="Century Gothic" panose="020B0502020202020204" pitchFamily="34" charset="0"/>
              </a:rPr>
              <a:t>хард</a:t>
            </a:r>
            <a:r>
              <a:rPr lang="ru-RU" sz="1200" dirty="0">
                <a:solidFill>
                  <a:srgbClr val="FC2B38"/>
                </a:solidFill>
                <a:latin typeface="Century Gothic" panose="020B0502020202020204" pitchFamily="34" charset="0"/>
              </a:rPr>
              <a:t>-дедлайна</a:t>
            </a:r>
          </a:p>
        </p:txBody>
      </p:sp>
    </p:spTree>
    <p:extLst>
      <p:ext uri="{BB962C8B-B14F-4D97-AF65-F5344CB8AC3E}">
        <p14:creationId xmlns:p14="http://schemas.microsoft.com/office/powerpoint/2010/main" val="3953241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45E93810-B3B5-4248-A555-C943601664D2}"/>
              </a:ext>
            </a:extLst>
          </p:cNvPr>
          <p:cNvSpPr/>
          <p:nvPr/>
        </p:nvSpPr>
        <p:spPr>
          <a:xfrm>
            <a:off x="0" y="78001"/>
            <a:ext cx="12192000" cy="44525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21000">
                <a:srgbClr val="FC2B38"/>
              </a:gs>
            </a:gsLst>
            <a:lin ang="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Успешность решения задач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F2A3783E-0688-49B4-913B-6126D9B53FA3}"/>
              </a:ext>
            </a:extLst>
          </p:cNvPr>
          <p:cNvSpPr/>
          <p:nvPr/>
        </p:nvSpPr>
        <p:spPr>
          <a:xfrm>
            <a:off x="-12900" y="477531"/>
            <a:ext cx="12204899" cy="45719"/>
          </a:xfrm>
          <a:prstGeom prst="rect">
            <a:avLst/>
          </a:prstGeom>
          <a:gradFill>
            <a:gsLst>
              <a:gs pos="41000">
                <a:schemeClr val="bg1">
                  <a:alpha val="0"/>
                </a:schemeClr>
              </a:gs>
              <a:gs pos="77000">
                <a:srgbClr val="FC2B38">
                  <a:alpha val="50000"/>
                </a:srgbClr>
              </a:gs>
            </a:gsLst>
            <a:lin ang="0" scaled="1"/>
          </a:gra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FBC46FB7-C128-47CA-BB02-06D8F4CF33A3}"/>
              </a:ext>
            </a:extLst>
          </p:cNvPr>
          <p:cNvGrpSpPr/>
          <p:nvPr/>
        </p:nvGrpSpPr>
        <p:grpSpPr>
          <a:xfrm>
            <a:off x="9566859" y="755773"/>
            <a:ext cx="2564837" cy="5628386"/>
            <a:chOff x="9566859" y="1026367"/>
            <a:chExt cx="2564837" cy="5628386"/>
          </a:xfrm>
        </p:grpSpPr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D2D4D15A-694D-4CA7-BDB0-4BC482D3A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8035084" y="2558142"/>
              <a:ext cx="5628386" cy="2564835"/>
            </a:xfrm>
            <a:prstGeom prst="rect">
              <a:avLst/>
            </a:prstGeom>
          </p:spPr>
        </p:pic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33E60B5F-ACC6-451C-860C-2E2BD72914BB}"/>
                </a:ext>
              </a:extLst>
            </p:cNvPr>
            <p:cNvSpPr/>
            <p:nvPr/>
          </p:nvSpPr>
          <p:spPr>
            <a:xfrm>
              <a:off x="9566860" y="1110343"/>
              <a:ext cx="2564836" cy="5544409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F0465C8F-6B44-4137-A366-FFF5E52452F6}"/>
              </a:ext>
            </a:extLst>
          </p:cNvPr>
          <p:cNvSpPr/>
          <p:nvPr/>
        </p:nvSpPr>
        <p:spPr>
          <a:xfrm>
            <a:off x="2880" y="6686693"/>
            <a:ext cx="12192000" cy="110920"/>
          </a:xfrm>
          <a:prstGeom prst="rect">
            <a:avLst/>
          </a:prstGeom>
          <a:gradFill>
            <a:gsLst>
              <a:gs pos="100000">
                <a:srgbClr val="FC2B38">
                  <a:alpha val="50000"/>
                </a:srgbClr>
              </a:gs>
              <a:gs pos="0">
                <a:srgbClr val="FC2B38">
                  <a:alpha val="50000"/>
                </a:srgbClr>
              </a:gs>
            </a:gsLst>
            <a:lin ang="0" scaled="1"/>
          </a:gra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</a:pPr>
            <a:endParaRPr lang="ru-RU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Полилиния: фигура 30">
            <a:extLst>
              <a:ext uri="{FF2B5EF4-FFF2-40B4-BE49-F238E27FC236}">
                <a16:creationId xmlns:a16="http://schemas.microsoft.com/office/drawing/2014/main" id="{20A3AE9F-1040-4858-930B-3A1DEBF4668F}"/>
              </a:ext>
            </a:extLst>
          </p:cNvPr>
          <p:cNvSpPr/>
          <p:nvPr/>
        </p:nvSpPr>
        <p:spPr>
          <a:xfrm rot="3478382">
            <a:off x="916430" y="3093535"/>
            <a:ext cx="4194912" cy="5866571"/>
          </a:xfrm>
          <a:custGeom>
            <a:avLst/>
            <a:gdLst>
              <a:gd name="connsiteX0" fmla="*/ 716425 w 4194912"/>
              <a:gd name="connsiteY0" fmla="*/ 1902238 h 5866571"/>
              <a:gd name="connsiteX1" fmla="*/ 4194912 w 4194912"/>
              <a:gd name="connsiteY1" fmla="*/ 0 h 5866571"/>
              <a:gd name="connsiteX2" fmla="*/ 672444 w 4194912"/>
              <a:gd name="connsiteY2" fmla="*/ 4314536 h 5866571"/>
              <a:gd name="connsiteX3" fmla="*/ 936394 w 4194912"/>
              <a:gd name="connsiteY3" fmla="*/ 5834286 h 5866571"/>
              <a:gd name="connsiteX4" fmla="*/ 949587 w 4194912"/>
              <a:gd name="connsiteY4" fmla="*/ 5866571 h 5866571"/>
              <a:gd name="connsiteX5" fmla="*/ 122249 w 4194912"/>
              <a:gd name="connsiteY5" fmla="*/ 5349051 h 5866571"/>
              <a:gd name="connsiteX6" fmla="*/ 85226 w 4194912"/>
              <a:gd name="connsiteY6" fmla="*/ 5184065 h 5866571"/>
              <a:gd name="connsiteX7" fmla="*/ 0 w 4194912"/>
              <a:gd name="connsiteY7" fmla="*/ 4314536 h 5866571"/>
              <a:gd name="connsiteX8" fmla="*/ 716425 w 4194912"/>
              <a:gd name="connsiteY8" fmla="*/ 1902238 h 586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94912" h="5866571">
                <a:moveTo>
                  <a:pt x="716425" y="1902238"/>
                </a:moveTo>
                <a:cubicBezTo>
                  <a:pt x="1470281" y="754564"/>
                  <a:pt x="2746921" y="0"/>
                  <a:pt x="4194912" y="0"/>
                </a:cubicBezTo>
                <a:cubicBezTo>
                  <a:pt x="2158032" y="367877"/>
                  <a:pt x="672444" y="2187517"/>
                  <a:pt x="672444" y="4314536"/>
                </a:cubicBezTo>
                <a:cubicBezTo>
                  <a:pt x="672444" y="4846291"/>
                  <a:pt x="765293" y="5358834"/>
                  <a:pt x="936394" y="5834286"/>
                </a:cubicBezTo>
                <a:lnTo>
                  <a:pt x="949587" y="5866571"/>
                </a:lnTo>
                <a:lnTo>
                  <a:pt x="122249" y="5349051"/>
                </a:lnTo>
                <a:lnTo>
                  <a:pt x="85226" y="5184065"/>
                </a:lnTo>
                <a:cubicBezTo>
                  <a:pt x="29346" y="4903199"/>
                  <a:pt x="0" y="4612392"/>
                  <a:pt x="0" y="4314536"/>
                </a:cubicBezTo>
                <a:cubicBezTo>
                  <a:pt x="0" y="3420967"/>
                  <a:pt x="264112" y="2590843"/>
                  <a:pt x="716425" y="1902238"/>
                </a:cubicBezTo>
                <a:close/>
              </a:path>
            </a:pathLst>
          </a:custGeom>
          <a:solidFill>
            <a:srgbClr val="FC2B38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олилиния: фигура 32">
            <a:extLst>
              <a:ext uri="{FF2B5EF4-FFF2-40B4-BE49-F238E27FC236}">
                <a16:creationId xmlns:a16="http://schemas.microsoft.com/office/drawing/2014/main" id="{5F0402BB-9824-4424-B2A7-A29D9E7CAE36}"/>
              </a:ext>
            </a:extLst>
          </p:cNvPr>
          <p:cNvSpPr/>
          <p:nvPr/>
        </p:nvSpPr>
        <p:spPr>
          <a:xfrm rot="14326052">
            <a:off x="7031093" y="-608573"/>
            <a:ext cx="4194912" cy="5866571"/>
          </a:xfrm>
          <a:custGeom>
            <a:avLst/>
            <a:gdLst>
              <a:gd name="connsiteX0" fmla="*/ 716425 w 4194912"/>
              <a:gd name="connsiteY0" fmla="*/ 1902238 h 5866571"/>
              <a:gd name="connsiteX1" fmla="*/ 4194912 w 4194912"/>
              <a:gd name="connsiteY1" fmla="*/ 0 h 5866571"/>
              <a:gd name="connsiteX2" fmla="*/ 672444 w 4194912"/>
              <a:gd name="connsiteY2" fmla="*/ 4314536 h 5866571"/>
              <a:gd name="connsiteX3" fmla="*/ 936394 w 4194912"/>
              <a:gd name="connsiteY3" fmla="*/ 5834286 h 5866571"/>
              <a:gd name="connsiteX4" fmla="*/ 949587 w 4194912"/>
              <a:gd name="connsiteY4" fmla="*/ 5866571 h 5866571"/>
              <a:gd name="connsiteX5" fmla="*/ 122249 w 4194912"/>
              <a:gd name="connsiteY5" fmla="*/ 5349051 h 5866571"/>
              <a:gd name="connsiteX6" fmla="*/ 85226 w 4194912"/>
              <a:gd name="connsiteY6" fmla="*/ 5184065 h 5866571"/>
              <a:gd name="connsiteX7" fmla="*/ 0 w 4194912"/>
              <a:gd name="connsiteY7" fmla="*/ 4314536 h 5866571"/>
              <a:gd name="connsiteX8" fmla="*/ 716425 w 4194912"/>
              <a:gd name="connsiteY8" fmla="*/ 1902238 h 586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94912" h="5866571">
                <a:moveTo>
                  <a:pt x="716425" y="1902238"/>
                </a:moveTo>
                <a:cubicBezTo>
                  <a:pt x="1470281" y="754564"/>
                  <a:pt x="2746921" y="0"/>
                  <a:pt x="4194912" y="0"/>
                </a:cubicBezTo>
                <a:cubicBezTo>
                  <a:pt x="2158032" y="367877"/>
                  <a:pt x="672444" y="2187517"/>
                  <a:pt x="672444" y="4314536"/>
                </a:cubicBezTo>
                <a:cubicBezTo>
                  <a:pt x="672444" y="4846291"/>
                  <a:pt x="765293" y="5358834"/>
                  <a:pt x="936394" y="5834286"/>
                </a:cubicBezTo>
                <a:lnTo>
                  <a:pt x="949587" y="5866571"/>
                </a:lnTo>
                <a:lnTo>
                  <a:pt x="122249" y="5349051"/>
                </a:lnTo>
                <a:lnTo>
                  <a:pt x="85226" y="5184065"/>
                </a:lnTo>
                <a:cubicBezTo>
                  <a:pt x="29346" y="4903199"/>
                  <a:pt x="0" y="4612392"/>
                  <a:pt x="0" y="4314536"/>
                </a:cubicBezTo>
                <a:cubicBezTo>
                  <a:pt x="0" y="3420967"/>
                  <a:pt x="264112" y="2590843"/>
                  <a:pt x="716425" y="1902238"/>
                </a:cubicBezTo>
                <a:close/>
              </a:path>
            </a:pathLst>
          </a:custGeom>
          <a:solidFill>
            <a:srgbClr val="FC2B38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83A6D34-3BA6-49AD-AA93-80E96E783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505" y="622250"/>
            <a:ext cx="5749026" cy="2883658"/>
          </a:xfrm>
          <a:prstGeom prst="rect">
            <a:avLst/>
          </a:prstGeom>
        </p:spPr>
      </p:pic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F0C60CC5-683C-445C-973D-FCE0C46BC79B}"/>
              </a:ext>
            </a:extLst>
          </p:cNvPr>
          <p:cNvSpPr/>
          <p:nvPr/>
        </p:nvSpPr>
        <p:spPr>
          <a:xfrm>
            <a:off x="1099948" y="1984055"/>
            <a:ext cx="3588376" cy="445250"/>
          </a:xfrm>
          <a:prstGeom prst="roundRect">
            <a:avLst/>
          </a:prstGeom>
          <a:solidFill>
            <a:srgbClr val="FC2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Топ-3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FFBA62B9-AF63-454E-8B2B-7AC892AB38E0}"/>
              </a:ext>
            </a:extLst>
          </p:cNvPr>
          <p:cNvSpPr/>
          <p:nvPr/>
        </p:nvSpPr>
        <p:spPr>
          <a:xfrm>
            <a:off x="1099948" y="4054830"/>
            <a:ext cx="3588376" cy="445250"/>
          </a:xfrm>
          <a:prstGeom prst="roundRect">
            <a:avLst/>
          </a:prstGeom>
          <a:solidFill>
            <a:srgbClr val="FC2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Медиана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CC3A7C3A-5A9C-473F-A5E3-DBFB1A9BB5DA}"/>
              </a:ext>
            </a:extLst>
          </p:cNvPr>
          <p:cNvSpPr/>
          <p:nvPr/>
        </p:nvSpPr>
        <p:spPr>
          <a:xfrm>
            <a:off x="1099948" y="2487175"/>
            <a:ext cx="3588376" cy="10399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ketzer</a:t>
            </a:r>
            <a:r>
              <a:rPr lang="ru-RU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		  61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/61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dirty="0" err="1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Mornie</a:t>
            </a:r>
            <a:r>
              <a:rPr lang="ru-RU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		  61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/61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dirty="0" err="1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ArtemTsukanov</a:t>
            </a:r>
            <a:r>
              <a:rPr lang="ru-RU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	  60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/61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A9E59E86-17E7-4DFB-AC25-1D994D67BC53}"/>
              </a:ext>
            </a:extLst>
          </p:cNvPr>
          <p:cNvSpPr/>
          <p:nvPr/>
        </p:nvSpPr>
        <p:spPr>
          <a:xfrm>
            <a:off x="1099948" y="4511648"/>
            <a:ext cx="3588376" cy="5642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		  39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/61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644D0D4A-EE30-4A35-B631-DB8F4FB4A374}"/>
              </a:ext>
            </a:extLst>
          </p:cNvPr>
          <p:cNvSpPr/>
          <p:nvPr/>
        </p:nvSpPr>
        <p:spPr>
          <a:xfrm>
            <a:off x="4089679" y="2134092"/>
            <a:ext cx="1930122" cy="1899474"/>
          </a:xfrm>
          <a:custGeom>
            <a:avLst/>
            <a:gdLst>
              <a:gd name="connsiteX0" fmla="*/ 0 w 1848897"/>
              <a:gd name="connsiteY0" fmla="*/ 52003 h 825726"/>
              <a:gd name="connsiteX1" fmla="*/ 1075174 w 1848897"/>
              <a:gd name="connsiteY1" fmla="*/ 82148 h 825726"/>
              <a:gd name="connsiteX2" fmla="*/ 1848897 w 1848897"/>
              <a:gd name="connsiteY2" fmla="*/ 825726 h 825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897" h="825726">
                <a:moveTo>
                  <a:pt x="0" y="52003"/>
                </a:moveTo>
                <a:cubicBezTo>
                  <a:pt x="383512" y="2598"/>
                  <a:pt x="767025" y="-46806"/>
                  <a:pt x="1075174" y="82148"/>
                </a:cubicBezTo>
                <a:cubicBezTo>
                  <a:pt x="1383323" y="211102"/>
                  <a:pt x="1694822" y="648205"/>
                  <a:pt x="1848897" y="825726"/>
                </a:cubicBezTo>
              </a:path>
            </a:pathLst>
          </a:custGeom>
          <a:noFill/>
          <a:ln w="19050">
            <a:solidFill>
              <a:srgbClr val="FC2B38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3500368D-46C5-47FB-9A21-CF626D693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601" y="3634023"/>
            <a:ext cx="5742930" cy="2883658"/>
          </a:xfrm>
          <a:prstGeom prst="rect">
            <a:avLst/>
          </a:prstGeom>
        </p:spPr>
      </p:pic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C332863E-EF0A-4A3D-9495-A2C52DC2508B}"/>
              </a:ext>
            </a:extLst>
          </p:cNvPr>
          <p:cNvSpPr/>
          <p:nvPr/>
        </p:nvSpPr>
        <p:spPr>
          <a:xfrm>
            <a:off x="4432300" y="4500080"/>
            <a:ext cx="4013199" cy="1605684"/>
          </a:xfrm>
          <a:custGeom>
            <a:avLst/>
            <a:gdLst>
              <a:gd name="connsiteX0" fmla="*/ 0 w 4483100"/>
              <a:gd name="connsiteY0" fmla="*/ 0 h 924163"/>
              <a:gd name="connsiteX1" fmla="*/ 2336800 w 4483100"/>
              <a:gd name="connsiteY1" fmla="*/ 889000 h 924163"/>
              <a:gd name="connsiteX2" fmla="*/ 4483100 w 4483100"/>
              <a:gd name="connsiteY2" fmla="*/ 736600 h 924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3100" h="924163">
                <a:moveTo>
                  <a:pt x="0" y="0"/>
                </a:moveTo>
                <a:cubicBezTo>
                  <a:pt x="794808" y="383116"/>
                  <a:pt x="1589617" y="766233"/>
                  <a:pt x="2336800" y="889000"/>
                </a:cubicBezTo>
                <a:cubicBezTo>
                  <a:pt x="3083983" y="1011767"/>
                  <a:pt x="4106333" y="776817"/>
                  <a:pt x="4483100" y="736600"/>
                </a:cubicBezTo>
              </a:path>
            </a:pathLst>
          </a:custGeom>
          <a:noFill/>
          <a:ln w="19050">
            <a:solidFill>
              <a:srgbClr val="FC2B38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010FD92A-BF01-4AAB-8225-D33887D75E3F}"/>
              </a:ext>
            </a:extLst>
          </p:cNvPr>
          <p:cNvSpPr/>
          <p:nvPr/>
        </p:nvSpPr>
        <p:spPr>
          <a:xfrm rot="16200000">
            <a:off x="-1909357" y="2509020"/>
            <a:ext cx="4575463" cy="55819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FFFDFD"/>
                </a:solidFill>
                <a:latin typeface="Century Gothic" panose="020B0502020202020204" pitchFamily="34" charset="0"/>
              </a:rPr>
              <a:t>F i a n k e t t o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C9CBA8C-9922-4D91-A7ED-B90ED99F0474}"/>
              </a:ext>
            </a:extLst>
          </p:cNvPr>
          <p:cNvSpPr/>
          <p:nvPr/>
        </p:nvSpPr>
        <p:spPr>
          <a:xfrm rot="19573279">
            <a:off x="1006965" y="4565037"/>
            <a:ext cx="1464146" cy="542349"/>
          </a:xfrm>
          <a:prstGeom prst="roundRect">
            <a:avLst>
              <a:gd name="adj" fmla="val 0"/>
            </a:avLst>
          </a:prstGeom>
          <a:noFill/>
          <a:ln w="76200">
            <a:solidFill>
              <a:srgbClr val="FC2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rgbClr val="FC2B38"/>
                </a:solidFill>
                <a:latin typeface="Century Gothic" panose="020B0502020202020204" pitchFamily="34" charset="0"/>
              </a:rPr>
              <a:t>Скрыто</a:t>
            </a:r>
          </a:p>
        </p:txBody>
      </p:sp>
    </p:spTree>
    <p:extLst>
      <p:ext uri="{BB962C8B-B14F-4D97-AF65-F5344CB8AC3E}">
        <p14:creationId xmlns:p14="http://schemas.microsoft.com/office/powerpoint/2010/main" val="2140997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45E93810-B3B5-4248-A555-C943601664D2}"/>
              </a:ext>
            </a:extLst>
          </p:cNvPr>
          <p:cNvSpPr/>
          <p:nvPr/>
        </p:nvSpPr>
        <p:spPr>
          <a:xfrm>
            <a:off x="0" y="78001"/>
            <a:ext cx="12192000" cy="44525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21000">
                <a:srgbClr val="FC2B38"/>
              </a:gs>
            </a:gsLst>
            <a:lin ang="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Распределение эффективных посылок во времени 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F2A3783E-0688-49B4-913B-6126D9B53FA3}"/>
              </a:ext>
            </a:extLst>
          </p:cNvPr>
          <p:cNvSpPr/>
          <p:nvPr/>
        </p:nvSpPr>
        <p:spPr>
          <a:xfrm>
            <a:off x="-12900" y="477531"/>
            <a:ext cx="12204899" cy="45719"/>
          </a:xfrm>
          <a:prstGeom prst="rect">
            <a:avLst/>
          </a:prstGeom>
          <a:gradFill>
            <a:gsLst>
              <a:gs pos="41000">
                <a:schemeClr val="bg1">
                  <a:alpha val="0"/>
                </a:schemeClr>
              </a:gs>
              <a:gs pos="77000">
                <a:srgbClr val="FC2B38">
                  <a:alpha val="50000"/>
                </a:srgbClr>
              </a:gs>
            </a:gsLst>
            <a:lin ang="0" scaled="1"/>
          </a:gra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FBC46FB7-C128-47CA-BB02-06D8F4CF33A3}"/>
              </a:ext>
            </a:extLst>
          </p:cNvPr>
          <p:cNvGrpSpPr/>
          <p:nvPr/>
        </p:nvGrpSpPr>
        <p:grpSpPr>
          <a:xfrm>
            <a:off x="9566859" y="755773"/>
            <a:ext cx="2564837" cy="5628386"/>
            <a:chOff x="9566859" y="1026367"/>
            <a:chExt cx="2564837" cy="5628386"/>
          </a:xfrm>
        </p:grpSpPr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D2D4D15A-694D-4CA7-BDB0-4BC482D3A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8035084" y="2558142"/>
              <a:ext cx="5628386" cy="2564835"/>
            </a:xfrm>
            <a:prstGeom prst="rect">
              <a:avLst/>
            </a:prstGeom>
          </p:spPr>
        </p:pic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33E60B5F-ACC6-451C-860C-2E2BD72914BB}"/>
                </a:ext>
              </a:extLst>
            </p:cNvPr>
            <p:cNvSpPr/>
            <p:nvPr/>
          </p:nvSpPr>
          <p:spPr>
            <a:xfrm>
              <a:off x="9566860" y="1110343"/>
              <a:ext cx="2564836" cy="5544409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F0465C8F-6B44-4137-A366-FFF5E52452F6}"/>
              </a:ext>
            </a:extLst>
          </p:cNvPr>
          <p:cNvSpPr/>
          <p:nvPr/>
        </p:nvSpPr>
        <p:spPr>
          <a:xfrm>
            <a:off x="2880" y="6686693"/>
            <a:ext cx="12192000" cy="110920"/>
          </a:xfrm>
          <a:prstGeom prst="rect">
            <a:avLst/>
          </a:prstGeom>
          <a:gradFill>
            <a:gsLst>
              <a:gs pos="100000">
                <a:srgbClr val="FC2B38">
                  <a:alpha val="50000"/>
                </a:srgbClr>
              </a:gs>
              <a:gs pos="0">
                <a:srgbClr val="FC2B38">
                  <a:alpha val="50000"/>
                </a:srgbClr>
              </a:gs>
            </a:gsLst>
            <a:lin ang="0" scaled="1"/>
          </a:gra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</a:pPr>
            <a:endParaRPr lang="ru-RU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Полилиния: фигура 30">
            <a:extLst>
              <a:ext uri="{FF2B5EF4-FFF2-40B4-BE49-F238E27FC236}">
                <a16:creationId xmlns:a16="http://schemas.microsoft.com/office/drawing/2014/main" id="{20A3AE9F-1040-4858-930B-3A1DEBF4668F}"/>
              </a:ext>
            </a:extLst>
          </p:cNvPr>
          <p:cNvSpPr/>
          <p:nvPr/>
        </p:nvSpPr>
        <p:spPr>
          <a:xfrm rot="3478382">
            <a:off x="916430" y="3093535"/>
            <a:ext cx="4194912" cy="5866571"/>
          </a:xfrm>
          <a:custGeom>
            <a:avLst/>
            <a:gdLst>
              <a:gd name="connsiteX0" fmla="*/ 716425 w 4194912"/>
              <a:gd name="connsiteY0" fmla="*/ 1902238 h 5866571"/>
              <a:gd name="connsiteX1" fmla="*/ 4194912 w 4194912"/>
              <a:gd name="connsiteY1" fmla="*/ 0 h 5866571"/>
              <a:gd name="connsiteX2" fmla="*/ 672444 w 4194912"/>
              <a:gd name="connsiteY2" fmla="*/ 4314536 h 5866571"/>
              <a:gd name="connsiteX3" fmla="*/ 936394 w 4194912"/>
              <a:gd name="connsiteY3" fmla="*/ 5834286 h 5866571"/>
              <a:gd name="connsiteX4" fmla="*/ 949587 w 4194912"/>
              <a:gd name="connsiteY4" fmla="*/ 5866571 h 5866571"/>
              <a:gd name="connsiteX5" fmla="*/ 122249 w 4194912"/>
              <a:gd name="connsiteY5" fmla="*/ 5349051 h 5866571"/>
              <a:gd name="connsiteX6" fmla="*/ 85226 w 4194912"/>
              <a:gd name="connsiteY6" fmla="*/ 5184065 h 5866571"/>
              <a:gd name="connsiteX7" fmla="*/ 0 w 4194912"/>
              <a:gd name="connsiteY7" fmla="*/ 4314536 h 5866571"/>
              <a:gd name="connsiteX8" fmla="*/ 716425 w 4194912"/>
              <a:gd name="connsiteY8" fmla="*/ 1902238 h 586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94912" h="5866571">
                <a:moveTo>
                  <a:pt x="716425" y="1902238"/>
                </a:moveTo>
                <a:cubicBezTo>
                  <a:pt x="1470281" y="754564"/>
                  <a:pt x="2746921" y="0"/>
                  <a:pt x="4194912" y="0"/>
                </a:cubicBezTo>
                <a:cubicBezTo>
                  <a:pt x="2158032" y="367877"/>
                  <a:pt x="672444" y="2187517"/>
                  <a:pt x="672444" y="4314536"/>
                </a:cubicBezTo>
                <a:cubicBezTo>
                  <a:pt x="672444" y="4846291"/>
                  <a:pt x="765293" y="5358834"/>
                  <a:pt x="936394" y="5834286"/>
                </a:cubicBezTo>
                <a:lnTo>
                  <a:pt x="949587" y="5866571"/>
                </a:lnTo>
                <a:lnTo>
                  <a:pt x="122249" y="5349051"/>
                </a:lnTo>
                <a:lnTo>
                  <a:pt x="85226" y="5184065"/>
                </a:lnTo>
                <a:cubicBezTo>
                  <a:pt x="29346" y="4903199"/>
                  <a:pt x="0" y="4612392"/>
                  <a:pt x="0" y="4314536"/>
                </a:cubicBezTo>
                <a:cubicBezTo>
                  <a:pt x="0" y="3420967"/>
                  <a:pt x="264112" y="2590843"/>
                  <a:pt x="716425" y="1902238"/>
                </a:cubicBezTo>
                <a:close/>
              </a:path>
            </a:pathLst>
          </a:custGeom>
          <a:solidFill>
            <a:srgbClr val="FC2B38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олилиния: фигура 32">
            <a:extLst>
              <a:ext uri="{FF2B5EF4-FFF2-40B4-BE49-F238E27FC236}">
                <a16:creationId xmlns:a16="http://schemas.microsoft.com/office/drawing/2014/main" id="{5F0402BB-9824-4424-B2A7-A29D9E7CAE36}"/>
              </a:ext>
            </a:extLst>
          </p:cNvPr>
          <p:cNvSpPr/>
          <p:nvPr/>
        </p:nvSpPr>
        <p:spPr>
          <a:xfrm rot="14326052">
            <a:off x="7031093" y="-608573"/>
            <a:ext cx="4194912" cy="5866571"/>
          </a:xfrm>
          <a:custGeom>
            <a:avLst/>
            <a:gdLst>
              <a:gd name="connsiteX0" fmla="*/ 716425 w 4194912"/>
              <a:gd name="connsiteY0" fmla="*/ 1902238 h 5866571"/>
              <a:gd name="connsiteX1" fmla="*/ 4194912 w 4194912"/>
              <a:gd name="connsiteY1" fmla="*/ 0 h 5866571"/>
              <a:gd name="connsiteX2" fmla="*/ 672444 w 4194912"/>
              <a:gd name="connsiteY2" fmla="*/ 4314536 h 5866571"/>
              <a:gd name="connsiteX3" fmla="*/ 936394 w 4194912"/>
              <a:gd name="connsiteY3" fmla="*/ 5834286 h 5866571"/>
              <a:gd name="connsiteX4" fmla="*/ 949587 w 4194912"/>
              <a:gd name="connsiteY4" fmla="*/ 5866571 h 5866571"/>
              <a:gd name="connsiteX5" fmla="*/ 122249 w 4194912"/>
              <a:gd name="connsiteY5" fmla="*/ 5349051 h 5866571"/>
              <a:gd name="connsiteX6" fmla="*/ 85226 w 4194912"/>
              <a:gd name="connsiteY6" fmla="*/ 5184065 h 5866571"/>
              <a:gd name="connsiteX7" fmla="*/ 0 w 4194912"/>
              <a:gd name="connsiteY7" fmla="*/ 4314536 h 5866571"/>
              <a:gd name="connsiteX8" fmla="*/ 716425 w 4194912"/>
              <a:gd name="connsiteY8" fmla="*/ 1902238 h 586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94912" h="5866571">
                <a:moveTo>
                  <a:pt x="716425" y="1902238"/>
                </a:moveTo>
                <a:cubicBezTo>
                  <a:pt x="1470281" y="754564"/>
                  <a:pt x="2746921" y="0"/>
                  <a:pt x="4194912" y="0"/>
                </a:cubicBezTo>
                <a:cubicBezTo>
                  <a:pt x="2158032" y="367877"/>
                  <a:pt x="672444" y="2187517"/>
                  <a:pt x="672444" y="4314536"/>
                </a:cubicBezTo>
                <a:cubicBezTo>
                  <a:pt x="672444" y="4846291"/>
                  <a:pt x="765293" y="5358834"/>
                  <a:pt x="936394" y="5834286"/>
                </a:cubicBezTo>
                <a:lnTo>
                  <a:pt x="949587" y="5866571"/>
                </a:lnTo>
                <a:lnTo>
                  <a:pt x="122249" y="5349051"/>
                </a:lnTo>
                <a:lnTo>
                  <a:pt x="85226" y="5184065"/>
                </a:lnTo>
                <a:cubicBezTo>
                  <a:pt x="29346" y="4903199"/>
                  <a:pt x="0" y="4612392"/>
                  <a:pt x="0" y="4314536"/>
                </a:cubicBezTo>
                <a:cubicBezTo>
                  <a:pt x="0" y="3420967"/>
                  <a:pt x="264112" y="2590843"/>
                  <a:pt x="716425" y="1902238"/>
                </a:cubicBezTo>
                <a:close/>
              </a:path>
            </a:pathLst>
          </a:custGeom>
          <a:solidFill>
            <a:srgbClr val="FC2B38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010FD92A-BF01-4AAB-8225-D33887D75E3F}"/>
              </a:ext>
            </a:extLst>
          </p:cNvPr>
          <p:cNvSpPr/>
          <p:nvPr/>
        </p:nvSpPr>
        <p:spPr>
          <a:xfrm rot="16200000">
            <a:off x="-1909357" y="2509020"/>
            <a:ext cx="4575463" cy="55819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FFFDFD"/>
                </a:solidFill>
                <a:latin typeface="Century Gothic" panose="020B0502020202020204" pitchFamily="34" charset="0"/>
              </a:rPr>
              <a:t>F i a n k e t t o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D5575770-70F3-4C52-99DC-EE25A82D2CBE}"/>
              </a:ext>
            </a:extLst>
          </p:cNvPr>
          <p:cNvSpPr/>
          <p:nvPr/>
        </p:nvSpPr>
        <p:spPr>
          <a:xfrm>
            <a:off x="3418190" y="4837342"/>
            <a:ext cx="4279658" cy="445250"/>
          </a:xfrm>
          <a:prstGeom prst="roundRect">
            <a:avLst/>
          </a:prstGeom>
          <a:solidFill>
            <a:srgbClr val="FC2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Century Gothic" panose="020B0502020202020204" pitchFamily="34" charset="0"/>
              </a:rPr>
              <a:t>Всплеск перед </a:t>
            </a:r>
            <a:r>
              <a:rPr lang="ru-RU" sz="1400" b="1" dirty="0" err="1">
                <a:latin typeface="Century Gothic" panose="020B0502020202020204" pitchFamily="34" charset="0"/>
              </a:rPr>
              <a:t>хард</a:t>
            </a:r>
            <a:r>
              <a:rPr lang="ru-RU" sz="1400" b="1" dirty="0">
                <a:latin typeface="Century Gothic" panose="020B0502020202020204" pitchFamily="34" charset="0"/>
              </a:rPr>
              <a:t>-дедлайном</a:t>
            </a: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F5247512-AAAC-44D1-9DA3-E6D1425A4A91}"/>
              </a:ext>
            </a:extLst>
          </p:cNvPr>
          <p:cNvSpPr/>
          <p:nvPr/>
        </p:nvSpPr>
        <p:spPr>
          <a:xfrm>
            <a:off x="9090838" y="6147871"/>
            <a:ext cx="3002210" cy="468809"/>
          </a:xfrm>
          <a:prstGeom prst="roundRect">
            <a:avLst/>
          </a:prstGeom>
          <a:noFill/>
          <a:ln>
            <a:solidFill>
              <a:srgbClr val="FC2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rgbClr val="FC2B38"/>
                </a:solidFill>
                <a:latin typeface="Century Gothic" panose="020B0502020202020204" pitchFamily="34" charset="0"/>
              </a:rPr>
              <a:t>Только эффективные посылки до</a:t>
            </a:r>
          </a:p>
          <a:p>
            <a:pPr algn="ctr"/>
            <a:r>
              <a:rPr lang="ru-RU" sz="1200" dirty="0" err="1">
                <a:solidFill>
                  <a:srgbClr val="FC2B38"/>
                </a:solidFill>
                <a:latin typeface="Century Gothic" panose="020B0502020202020204" pitchFamily="34" charset="0"/>
              </a:rPr>
              <a:t>хард</a:t>
            </a:r>
            <a:r>
              <a:rPr lang="ru-RU" sz="1200" dirty="0">
                <a:solidFill>
                  <a:srgbClr val="FC2B38"/>
                </a:solidFill>
                <a:latin typeface="Century Gothic" panose="020B0502020202020204" pitchFamily="34" charset="0"/>
              </a:rPr>
              <a:t>-дедлайна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74E01FD-FB15-4100-9AB6-4BB488AF5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027" y="922780"/>
            <a:ext cx="8776435" cy="3515033"/>
          </a:xfrm>
          <a:prstGeom prst="rect">
            <a:avLst/>
          </a:prstGeom>
        </p:spPr>
      </p:pic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9F6A0CFF-EADE-49EA-A2E1-A64C67E7F9E4}"/>
              </a:ext>
            </a:extLst>
          </p:cNvPr>
          <p:cNvSpPr/>
          <p:nvPr/>
        </p:nvSpPr>
        <p:spPr>
          <a:xfrm>
            <a:off x="7525640" y="3710763"/>
            <a:ext cx="2181886" cy="1455086"/>
          </a:xfrm>
          <a:custGeom>
            <a:avLst/>
            <a:gdLst>
              <a:gd name="connsiteX0" fmla="*/ 44741 w 2181886"/>
              <a:gd name="connsiteY0" fmla="*/ 1435395 h 1455086"/>
              <a:gd name="connsiteX1" fmla="*/ 129802 w 2181886"/>
              <a:gd name="connsiteY1" fmla="*/ 1424763 h 1455086"/>
              <a:gd name="connsiteX2" fmla="*/ 1139895 w 2181886"/>
              <a:gd name="connsiteY2" fmla="*/ 1148316 h 1455086"/>
              <a:gd name="connsiteX3" fmla="*/ 2181886 w 2181886"/>
              <a:gd name="connsiteY3" fmla="*/ 0 h 145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1886" h="1455086">
                <a:moveTo>
                  <a:pt x="44741" y="1435395"/>
                </a:moveTo>
                <a:cubicBezTo>
                  <a:pt x="-3992" y="1454002"/>
                  <a:pt x="-52724" y="1472609"/>
                  <a:pt x="129802" y="1424763"/>
                </a:cubicBezTo>
                <a:cubicBezTo>
                  <a:pt x="312328" y="1376917"/>
                  <a:pt x="797881" y="1385776"/>
                  <a:pt x="1139895" y="1148316"/>
                </a:cubicBezTo>
                <a:cubicBezTo>
                  <a:pt x="1481909" y="910856"/>
                  <a:pt x="1983412" y="97465"/>
                  <a:pt x="2181886" y="0"/>
                </a:cubicBezTo>
              </a:path>
            </a:pathLst>
          </a:custGeom>
          <a:noFill/>
          <a:ln w="19050">
            <a:solidFill>
              <a:srgbClr val="FC2B38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465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45E93810-B3B5-4248-A555-C943601664D2}"/>
              </a:ext>
            </a:extLst>
          </p:cNvPr>
          <p:cNvSpPr/>
          <p:nvPr/>
        </p:nvSpPr>
        <p:spPr>
          <a:xfrm>
            <a:off x="0" y="78001"/>
            <a:ext cx="12192000" cy="44525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21000">
                <a:srgbClr val="FC2B38"/>
              </a:gs>
            </a:gsLst>
            <a:lin ang="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Распределение первых посылок во времени 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F2A3783E-0688-49B4-913B-6126D9B53FA3}"/>
              </a:ext>
            </a:extLst>
          </p:cNvPr>
          <p:cNvSpPr/>
          <p:nvPr/>
        </p:nvSpPr>
        <p:spPr>
          <a:xfrm>
            <a:off x="-12900" y="477531"/>
            <a:ext cx="12204899" cy="45719"/>
          </a:xfrm>
          <a:prstGeom prst="rect">
            <a:avLst/>
          </a:prstGeom>
          <a:gradFill>
            <a:gsLst>
              <a:gs pos="41000">
                <a:schemeClr val="bg1">
                  <a:alpha val="0"/>
                </a:schemeClr>
              </a:gs>
              <a:gs pos="77000">
                <a:srgbClr val="FC2B38">
                  <a:alpha val="50000"/>
                </a:srgbClr>
              </a:gs>
            </a:gsLst>
            <a:lin ang="0" scaled="1"/>
          </a:gra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FBC46FB7-C128-47CA-BB02-06D8F4CF33A3}"/>
              </a:ext>
            </a:extLst>
          </p:cNvPr>
          <p:cNvGrpSpPr/>
          <p:nvPr/>
        </p:nvGrpSpPr>
        <p:grpSpPr>
          <a:xfrm>
            <a:off x="9566859" y="755773"/>
            <a:ext cx="2564837" cy="5628386"/>
            <a:chOff x="9566859" y="1026367"/>
            <a:chExt cx="2564837" cy="5628386"/>
          </a:xfrm>
        </p:grpSpPr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D2D4D15A-694D-4CA7-BDB0-4BC482D3A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8035084" y="2558142"/>
              <a:ext cx="5628386" cy="2564835"/>
            </a:xfrm>
            <a:prstGeom prst="rect">
              <a:avLst/>
            </a:prstGeom>
          </p:spPr>
        </p:pic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33E60B5F-ACC6-451C-860C-2E2BD72914BB}"/>
                </a:ext>
              </a:extLst>
            </p:cNvPr>
            <p:cNvSpPr/>
            <p:nvPr/>
          </p:nvSpPr>
          <p:spPr>
            <a:xfrm>
              <a:off x="9566860" y="1110343"/>
              <a:ext cx="2564836" cy="5544409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F0465C8F-6B44-4137-A366-FFF5E52452F6}"/>
              </a:ext>
            </a:extLst>
          </p:cNvPr>
          <p:cNvSpPr/>
          <p:nvPr/>
        </p:nvSpPr>
        <p:spPr>
          <a:xfrm>
            <a:off x="2880" y="6686693"/>
            <a:ext cx="12192000" cy="110920"/>
          </a:xfrm>
          <a:prstGeom prst="rect">
            <a:avLst/>
          </a:prstGeom>
          <a:gradFill>
            <a:gsLst>
              <a:gs pos="100000">
                <a:srgbClr val="FC2B38">
                  <a:alpha val="50000"/>
                </a:srgbClr>
              </a:gs>
              <a:gs pos="0">
                <a:srgbClr val="FC2B38">
                  <a:alpha val="50000"/>
                </a:srgbClr>
              </a:gs>
            </a:gsLst>
            <a:lin ang="0" scaled="1"/>
          </a:gra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</a:pPr>
            <a:endParaRPr lang="ru-RU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Полилиния: фигура 30">
            <a:extLst>
              <a:ext uri="{FF2B5EF4-FFF2-40B4-BE49-F238E27FC236}">
                <a16:creationId xmlns:a16="http://schemas.microsoft.com/office/drawing/2014/main" id="{20A3AE9F-1040-4858-930B-3A1DEBF4668F}"/>
              </a:ext>
            </a:extLst>
          </p:cNvPr>
          <p:cNvSpPr/>
          <p:nvPr/>
        </p:nvSpPr>
        <p:spPr>
          <a:xfrm rot="3478382">
            <a:off x="916430" y="3093535"/>
            <a:ext cx="4194912" cy="5866571"/>
          </a:xfrm>
          <a:custGeom>
            <a:avLst/>
            <a:gdLst>
              <a:gd name="connsiteX0" fmla="*/ 716425 w 4194912"/>
              <a:gd name="connsiteY0" fmla="*/ 1902238 h 5866571"/>
              <a:gd name="connsiteX1" fmla="*/ 4194912 w 4194912"/>
              <a:gd name="connsiteY1" fmla="*/ 0 h 5866571"/>
              <a:gd name="connsiteX2" fmla="*/ 672444 w 4194912"/>
              <a:gd name="connsiteY2" fmla="*/ 4314536 h 5866571"/>
              <a:gd name="connsiteX3" fmla="*/ 936394 w 4194912"/>
              <a:gd name="connsiteY3" fmla="*/ 5834286 h 5866571"/>
              <a:gd name="connsiteX4" fmla="*/ 949587 w 4194912"/>
              <a:gd name="connsiteY4" fmla="*/ 5866571 h 5866571"/>
              <a:gd name="connsiteX5" fmla="*/ 122249 w 4194912"/>
              <a:gd name="connsiteY5" fmla="*/ 5349051 h 5866571"/>
              <a:gd name="connsiteX6" fmla="*/ 85226 w 4194912"/>
              <a:gd name="connsiteY6" fmla="*/ 5184065 h 5866571"/>
              <a:gd name="connsiteX7" fmla="*/ 0 w 4194912"/>
              <a:gd name="connsiteY7" fmla="*/ 4314536 h 5866571"/>
              <a:gd name="connsiteX8" fmla="*/ 716425 w 4194912"/>
              <a:gd name="connsiteY8" fmla="*/ 1902238 h 586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94912" h="5866571">
                <a:moveTo>
                  <a:pt x="716425" y="1902238"/>
                </a:moveTo>
                <a:cubicBezTo>
                  <a:pt x="1470281" y="754564"/>
                  <a:pt x="2746921" y="0"/>
                  <a:pt x="4194912" y="0"/>
                </a:cubicBezTo>
                <a:cubicBezTo>
                  <a:pt x="2158032" y="367877"/>
                  <a:pt x="672444" y="2187517"/>
                  <a:pt x="672444" y="4314536"/>
                </a:cubicBezTo>
                <a:cubicBezTo>
                  <a:pt x="672444" y="4846291"/>
                  <a:pt x="765293" y="5358834"/>
                  <a:pt x="936394" y="5834286"/>
                </a:cubicBezTo>
                <a:lnTo>
                  <a:pt x="949587" y="5866571"/>
                </a:lnTo>
                <a:lnTo>
                  <a:pt x="122249" y="5349051"/>
                </a:lnTo>
                <a:lnTo>
                  <a:pt x="85226" y="5184065"/>
                </a:lnTo>
                <a:cubicBezTo>
                  <a:pt x="29346" y="4903199"/>
                  <a:pt x="0" y="4612392"/>
                  <a:pt x="0" y="4314536"/>
                </a:cubicBezTo>
                <a:cubicBezTo>
                  <a:pt x="0" y="3420967"/>
                  <a:pt x="264112" y="2590843"/>
                  <a:pt x="716425" y="1902238"/>
                </a:cubicBezTo>
                <a:close/>
              </a:path>
            </a:pathLst>
          </a:custGeom>
          <a:solidFill>
            <a:srgbClr val="FC2B38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олилиния: фигура 32">
            <a:extLst>
              <a:ext uri="{FF2B5EF4-FFF2-40B4-BE49-F238E27FC236}">
                <a16:creationId xmlns:a16="http://schemas.microsoft.com/office/drawing/2014/main" id="{5F0402BB-9824-4424-B2A7-A29D9E7CAE36}"/>
              </a:ext>
            </a:extLst>
          </p:cNvPr>
          <p:cNvSpPr/>
          <p:nvPr/>
        </p:nvSpPr>
        <p:spPr>
          <a:xfrm rot="14326052">
            <a:off x="7031093" y="-608573"/>
            <a:ext cx="4194912" cy="5866571"/>
          </a:xfrm>
          <a:custGeom>
            <a:avLst/>
            <a:gdLst>
              <a:gd name="connsiteX0" fmla="*/ 716425 w 4194912"/>
              <a:gd name="connsiteY0" fmla="*/ 1902238 h 5866571"/>
              <a:gd name="connsiteX1" fmla="*/ 4194912 w 4194912"/>
              <a:gd name="connsiteY1" fmla="*/ 0 h 5866571"/>
              <a:gd name="connsiteX2" fmla="*/ 672444 w 4194912"/>
              <a:gd name="connsiteY2" fmla="*/ 4314536 h 5866571"/>
              <a:gd name="connsiteX3" fmla="*/ 936394 w 4194912"/>
              <a:gd name="connsiteY3" fmla="*/ 5834286 h 5866571"/>
              <a:gd name="connsiteX4" fmla="*/ 949587 w 4194912"/>
              <a:gd name="connsiteY4" fmla="*/ 5866571 h 5866571"/>
              <a:gd name="connsiteX5" fmla="*/ 122249 w 4194912"/>
              <a:gd name="connsiteY5" fmla="*/ 5349051 h 5866571"/>
              <a:gd name="connsiteX6" fmla="*/ 85226 w 4194912"/>
              <a:gd name="connsiteY6" fmla="*/ 5184065 h 5866571"/>
              <a:gd name="connsiteX7" fmla="*/ 0 w 4194912"/>
              <a:gd name="connsiteY7" fmla="*/ 4314536 h 5866571"/>
              <a:gd name="connsiteX8" fmla="*/ 716425 w 4194912"/>
              <a:gd name="connsiteY8" fmla="*/ 1902238 h 586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94912" h="5866571">
                <a:moveTo>
                  <a:pt x="716425" y="1902238"/>
                </a:moveTo>
                <a:cubicBezTo>
                  <a:pt x="1470281" y="754564"/>
                  <a:pt x="2746921" y="0"/>
                  <a:pt x="4194912" y="0"/>
                </a:cubicBezTo>
                <a:cubicBezTo>
                  <a:pt x="2158032" y="367877"/>
                  <a:pt x="672444" y="2187517"/>
                  <a:pt x="672444" y="4314536"/>
                </a:cubicBezTo>
                <a:cubicBezTo>
                  <a:pt x="672444" y="4846291"/>
                  <a:pt x="765293" y="5358834"/>
                  <a:pt x="936394" y="5834286"/>
                </a:cubicBezTo>
                <a:lnTo>
                  <a:pt x="949587" y="5866571"/>
                </a:lnTo>
                <a:lnTo>
                  <a:pt x="122249" y="5349051"/>
                </a:lnTo>
                <a:lnTo>
                  <a:pt x="85226" y="5184065"/>
                </a:lnTo>
                <a:cubicBezTo>
                  <a:pt x="29346" y="4903199"/>
                  <a:pt x="0" y="4612392"/>
                  <a:pt x="0" y="4314536"/>
                </a:cubicBezTo>
                <a:cubicBezTo>
                  <a:pt x="0" y="3420967"/>
                  <a:pt x="264112" y="2590843"/>
                  <a:pt x="716425" y="1902238"/>
                </a:cubicBezTo>
                <a:close/>
              </a:path>
            </a:pathLst>
          </a:custGeom>
          <a:solidFill>
            <a:srgbClr val="FC2B38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010FD92A-BF01-4AAB-8225-D33887D75E3F}"/>
              </a:ext>
            </a:extLst>
          </p:cNvPr>
          <p:cNvSpPr/>
          <p:nvPr/>
        </p:nvSpPr>
        <p:spPr>
          <a:xfrm rot="16200000">
            <a:off x="-1909357" y="2509020"/>
            <a:ext cx="4575463" cy="55819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FFFDFD"/>
                </a:solidFill>
                <a:latin typeface="Century Gothic" panose="020B0502020202020204" pitchFamily="34" charset="0"/>
              </a:rPr>
              <a:t>F i a n k e t t o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3F89E48-5C74-40E0-96A8-05DCFF200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024" y="928116"/>
            <a:ext cx="8776438" cy="3515034"/>
          </a:xfrm>
          <a:prstGeom prst="rect">
            <a:avLst/>
          </a:prstGeom>
        </p:spPr>
      </p:pic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22F8EC71-3090-4263-8510-5E75780A1429}"/>
              </a:ext>
            </a:extLst>
          </p:cNvPr>
          <p:cNvSpPr/>
          <p:nvPr/>
        </p:nvSpPr>
        <p:spPr>
          <a:xfrm>
            <a:off x="1523772" y="4562259"/>
            <a:ext cx="4279658" cy="445250"/>
          </a:xfrm>
          <a:prstGeom prst="roundRect">
            <a:avLst/>
          </a:prstGeom>
          <a:solidFill>
            <a:srgbClr val="FC2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Century Gothic" panose="020B0502020202020204" pitchFamily="34" charset="0"/>
              </a:rPr>
              <a:t>Начинают сразу после </a:t>
            </a:r>
            <a:r>
              <a:rPr lang="ru-RU" sz="1400" b="1" dirty="0">
                <a:latin typeface="Century Gothic" panose="020B0502020202020204" pitchFamily="34" charset="0"/>
              </a:rPr>
              <a:t>лекции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F19A1BF6-CF16-48E1-936F-8CF7D769BB37}"/>
              </a:ext>
            </a:extLst>
          </p:cNvPr>
          <p:cNvSpPr/>
          <p:nvPr/>
        </p:nvSpPr>
        <p:spPr>
          <a:xfrm>
            <a:off x="2537409" y="5112922"/>
            <a:ext cx="4279658" cy="445250"/>
          </a:xfrm>
          <a:prstGeom prst="roundRect">
            <a:avLst/>
          </a:prstGeom>
          <a:solidFill>
            <a:srgbClr val="FC2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Century Gothic" panose="020B0502020202020204" pitchFamily="34" charset="0"/>
              </a:rPr>
              <a:t>Небольшой всплеск за пару часов до</a:t>
            </a:r>
          </a:p>
          <a:p>
            <a:pPr algn="ctr"/>
            <a:r>
              <a:rPr lang="ru-RU" sz="1400" b="1" dirty="0">
                <a:latin typeface="Century Gothic" panose="020B0502020202020204" pitchFamily="34" charset="0"/>
              </a:rPr>
              <a:t>софт-дедлайна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D5575770-70F3-4C52-99DC-EE25A82D2CBE}"/>
              </a:ext>
            </a:extLst>
          </p:cNvPr>
          <p:cNvSpPr/>
          <p:nvPr/>
        </p:nvSpPr>
        <p:spPr>
          <a:xfrm>
            <a:off x="3786414" y="5663585"/>
            <a:ext cx="4279658" cy="445250"/>
          </a:xfrm>
          <a:prstGeom prst="roundRect">
            <a:avLst/>
          </a:prstGeom>
          <a:solidFill>
            <a:srgbClr val="FC2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Century Gothic" panose="020B0502020202020204" pitchFamily="34" charset="0"/>
              </a:rPr>
              <a:t>Всплеск перед </a:t>
            </a:r>
            <a:r>
              <a:rPr lang="ru-RU" sz="1400" b="1" dirty="0" err="1">
                <a:latin typeface="Century Gothic" panose="020B0502020202020204" pitchFamily="34" charset="0"/>
              </a:rPr>
              <a:t>хард</a:t>
            </a:r>
            <a:r>
              <a:rPr lang="ru-RU" sz="1400" b="1" dirty="0">
                <a:latin typeface="Century Gothic" panose="020B0502020202020204" pitchFamily="34" charset="0"/>
              </a:rPr>
              <a:t>-дедлайном</a:t>
            </a:r>
          </a:p>
        </p:txBody>
      </p:sp>
      <p:sp>
        <p:nvSpPr>
          <p:cNvPr id="5" name="Полилиния: фигура 4">
            <a:extLst>
              <a:ext uri="{FF2B5EF4-FFF2-40B4-BE49-F238E27FC236}">
                <a16:creationId xmlns:a16="http://schemas.microsoft.com/office/drawing/2014/main" id="{0BC5EAE1-1FB8-47E7-A571-EC592DF3C359}"/>
              </a:ext>
            </a:extLst>
          </p:cNvPr>
          <p:cNvSpPr/>
          <p:nvPr/>
        </p:nvSpPr>
        <p:spPr>
          <a:xfrm>
            <a:off x="2429330" y="3136599"/>
            <a:ext cx="505267" cy="1499191"/>
          </a:xfrm>
          <a:custGeom>
            <a:avLst/>
            <a:gdLst>
              <a:gd name="connsiteX0" fmla="*/ 281984 w 505267"/>
              <a:gd name="connsiteY0" fmla="*/ 1499191 h 1499191"/>
              <a:gd name="connsiteX1" fmla="*/ 5537 w 505267"/>
              <a:gd name="connsiteY1" fmla="*/ 786809 h 1499191"/>
              <a:gd name="connsiteX2" fmla="*/ 505267 w 505267"/>
              <a:gd name="connsiteY2" fmla="*/ 0 h 149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5267" h="1499191">
                <a:moveTo>
                  <a:pt x="281984" y="1499191"/>
                </a:moveTo>
                <a:cubicBezTo>
                  <a:pt x="125153" y="1267932"/>
                  <a:pt x="-31677" y="1036674"/>
                  <a:pt x="5537" y="786809"/>
                </a:cubicBezTo>
                <a:cubicBezTo>
                  <a:pt x="42751" y="536944"/>
                  <a:pt x="317425" y="54935"/>
                  <a:pt x="505267" y="0"/>
                </a:cubicBezTo>
              </a:path>
            </a:pathLst>
          </a:custGeom>
          <a:noFill/>
          <a:ln w="19050">
            <a:solidFill>
              <a:srgbClr val="FC2B38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6BF885C2-D738-4629-84BC-F59CB9ACDC65}"/>
              </a:ext>
            </a:extLst>
          </p:cNvPr>
          <p:cNvSpPr/>
          <p:nvPr/>
        </p:nvSpPr>
        <p:spPr>
          <a:xfrm>
            <a:off x="6655992" y="3678859"/>
            <a:ext cx="1093633" cy="1552354"/>
          </a:xfrm>
          <a:custGeom>
            <a:avLst/>
            <a:gdLst>
              <a:gd name="connsiteX0" fmla="*/ 0 w 1073888"/>
              <a:gd name="connsiteY0" fmla="*/ 1658679 h 1658679"/>
              <a:gd name="connsiteX1" fmla="*/ 648586 w 1073888"/>
              <a:gd name="connsiteY1" fmla="*/ 1265274 h 1658679"/>
              <a:gd name="connsiteX2" fmla="*/ 1073888 w 1073888"/>
              <a:gd name="connsiteY2" fmla="*/ 0 h 165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3888" h="1658679">
                <a:moveTo>
                  <a:pt x="0" y="1658679"/>
                </a:moveTo>
                <a:cubicBezTo>
                  <a:pt x="234802" y="1600199"/>
                  <a:pt x="469605" y="1541720"/>
                  <a:pt x="648586" y="1265274"/>
                </a:cubicBezTo>
                <a:cubicBezTo>
                  <a:pt x="827567" y="988828"/>
                  <a:pt x="1027814" y="161260"/>
                  <a:pt x="1073888" y="0"/>
                </a:cubicBezTo>
              </a:path>
            </a:pathLst>
          </a:custGeom>
          <a:noFill/>
          <a:ln w="19050">
            <a:solidFill>
              <a:srgbClr val="FC2B38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A375C26E-2510-461A-8608-D2063AF5A454}"/>
              </a:ext>
            </a:extLst>
          </p:cNvPr>
          <p:cNvSpPr/>
          <p:nvPr/>
        </p:nvSpPr>
        <p:spPr>
          <a:xfrm>
            <a:off x="7995695" y="3678859"/>
            <a:ext cx="1841767" cy="2179675"/>
          </a:xfrm>
          <a:custGeom>
            <a:avLst/>
            <a:gdLst>
              <a:gd name="connsiteX0" fmla="*/ 0 w 1913861"/>
              <a:gd name="connsiteY0" fmla="*/ 2307265 h 2307265"/>
              <a:gd name="connsiteX1" fmla="*/ 1073888 w 1913861"/>
              <a:gd name="connsiteY1" fmla="*/ 1828800 h 2307265"/>
              <a:gd name="connsiteX2" fmla="*/ 1913861 w 1913861"/>
              <a:gd name="connsiteY2" fmla="*/ 0 h 2307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3861" h="2307265">
                <a:moveTo>
                  <a:pt x="0" y="2307265"/>
                </a:moveTo>
                <a:cubicBezTo>
                  <a:pt x="377455" y="2260304"/>
                  <a:pt x="754911" y="2213344"/>
                  <a:pt x="1073888" y="1828800"/>
                </a:cubicBezTo>
                <a:cubicBezTo>
                  <a:pt x="1392865" y="1444256"/>
                  <a:pt x="1796903" y="196702"/>
                  <a:pt x="1913861" y="0"/>
                </a:cubicBezTo>
              </a:path>
            </a:pathLst>
          </a:custGeom>
          <a:noFill/>
          <a:ln w="19050">
            <a:solidFill>
              <a:srgbClr val="FC2B38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F5247512-AAAC-44D1-9DA3-E6D1425A4A91}"/>
              </a:ext>
            </a:extLst>
          </p:cNvPr>
          <p:cNvSpPr/>
          <p:nvPr/>
        </p:nvSpPr>
        <p:spPr>
          <a:xfrm>
            <a:off x="9090838" y="6147871"/>
            <a:ext cx="3002210" cy="468809"/>
          </a:xfrm>
          <a:prstGeom prst="roundRect">
            <a:avLst/>
          </a:prstGeom>
          <a:noFill/>
          <a:ln>
            <a:solidFill>
              <a:srgbClr val="FC2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rgbClr val="FC2B38"/>
                </a:solidFill>
                <a:latin typeface="Century Gothic" panose="020B0502020202020204" pitchFamily="34" charset="0"/>
              </a:rPr>
              <a:t>Только эффективные посылки до</a:t>
            </a:r>
          </a:p>
          <a:p>
            <a:pPr algn="ctr"/>
            <a:r>
              <a:rPr lang="ru-RU" sz="1200" dirty="0" err="1">
                <a:solidFill>
                  <a:srgbClr val="FC2B38"/>
                </a:solidFill>
                <a:latin typeface="Century Gothic" panose="020B0502020202020204" pitchFamily="34" charset="0"/>
              </a:rPr>
              <a:t>хард</a:t>
            </a:r>
            <a:r>
              <a:rPr lang="ru-RU" sz="1200" dirty="0">
                <a:solidFill>
                  <a:srgbClr val="FC2B38"/>
                </a:solidFill>
                <a:latin typeface="Century Gothic" panose="020B0502020202020204" pitchFamily="34" charset="0"/>
              </a:rPr>
              <a:t>-дедлайна</a:t>
            </a:r>
          </a:p>
        </p:txBody>
      </p:sp>
    </p:spTree>
    <p:extLst>
      <p:ext uri="{BB962C8B-B14F-4D97-AF65-F5344CB8AC3E}">
        <p14:creationId xmlns:p14="http://schemas.microsoft.com/office/powerpoint/2010/main" val="2728948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45E93810-B3B5-4248-A555-C943601664D2}"/>
              </a:ext>
            </a:extLst>
          </p:cNvPr>
          <p:cNvSpPr/>
          <p:nvPr/>
        </p:nvSpPr>
        <p:spPr>
          <a:xfrm>
            <a:off x="0" y="78001"/>
            <a:ext cx="12192000" cy="44525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21000">
                <a:srgbClr val="FC2B38"/>
              </a:gs>
            </a:gsLst>
            <a:lin ang="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Проверка решений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F2A3783E-0688-49B4-913B-6126D9B53FA3}"/>
              </a:ext>
            </a:extLst>
          </p:cNvPr>
          <p:cNvSpPr/>
          <p:nvPr/>
        </p:nvSpPr>
        <p:spPr>
          <a:xfrm>
            <a:off x="-12900" y="477531"/>
            <a:ext cx="12204899" cy="45719"/>
          </a:xfrm>
          <a:prstGeom prst="rect">
            <a:avLst/>
          </a:prstGeom>
          <a:gradFill>
            <a:gsLst>
              <a:gs pos="41000">
                <a:schemeClr val="bg1">
                  <a:alpha val="0"/>
                </a:schemeClr>
              </a:gs>
              <a:gs pos="77000">
                <a:srgbClr val="FC2B38">
                  <a:alpha val="50000"/>
                </a:srgbClr>
              </a:gs>
            </a:gsLst>
            <a:lin ang="0" scaled="1"/>
          </a:gra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FBC46FB7-C128-47CA-BB02-06D8F4CF33A3}"/>
              </a:ext>
            </a:extLst>
          </p:cNvPr>
          <p:cNvGrpSpPr/>
          <p:nvPr/>
        </p:nvGrpSpPr>
        <p:grpSpPr>
          <a:xfrm>
            <a:off x="9566859" y="755773"/>
            <a:ext cx="2564837" cy="5628386"/>
            <a:chOff x="9566859" y="1026367"/>
            <a:chExt cx="2564837" cy="5628386"/>
          </a:xfrm>
        </p:grpSpPr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D2D4D15A-694D-4CA7-BDB0-4BC482D3A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8035084" y="2558142"/>
              <a:ext cx="5628386" cy="2564835"/>
            </a:xfrm>
            <a:prstGeom prst="rect">
              <a:avLst/>
            </a:prstGeom>
          </p:spPr>
        </p:pic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33E60B5F-ACC6-451C-860C-2E2BD72914BB}"/>
                </a:ext>
              </a:extLst>
            </p:cNvPr>
            <p:cNvSpPr/>
            <p:nvPr/>
          </p:nvSpPr>
          <p:spPr>
            <a:xfrm>
              <a:off x="9566860" y="1110343"/>
              <a:ext cx="2564836" cy="5544409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F0465C8F-6B44-4137-A366-FFF5E52452F6}"/>
              </a:ext>
            </a:extLst>
          </p:cNvPr>
          <p:cNvSpPr/>
          <p:nvPr/>
        </p:nvSpPr>
        <p:spPr>
          <a:xfrm>
            <a:off x="2880" y="6686693"/>
            <a:ext cx="12192000" cy="110920"/>
          </a:xfrm>
          <a:prstGeom prst="rect">
            <a:avLst/>
          </a:prstGeom>
          <a:gradFill>
            <a:gsLst>
              <a:gs pos="100000">
                <a:srgbClr val="FC2B38">
                  <a:alpha val="50000"/>
                </a:srgbClr>
              </a:gs>
              <a:gs pos="0">
                <a:srgbClr val="FC2B38">
                  <a:alpha val="50000"/>
                </a:srgbClr>
              </a:gs>
            </a:gsLst>
            <a:lin ang="0" scaled="1"/>
          </a:gra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</a:pPr>
            <a:endParaRPr lang="ru-RU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Полилиния: фигура 30">
            <a:extLst>
              <a:ext uri="{FF2B5EF4-FFF2-40B4-BE49-F238E27FC236}">
                <a16:creationId xmlns:a16="http://schemas.microsoft.com/office/drawing/2014/main" id="{20A3AE9F-1040-4858-930B-3A1DEBF4668F}"/>
              </a:ext>
            </a:extLst>
          </p:cNvPr>
          <p:cNvSpPr/>
          <p:nvPr/>
        </p:nvSpPr>
        <p:spPr>
          <a:xfrm rot="3478382">
            <a:off x="916430" y="3093535"/>
            <a:ext cx="4194912" cy="5866571"/>
          </a:xfrm>
          <a:custGeom>
            <a:avLst/>
            <a:gdLst>
              <a:gd name="connsiteX0" fmla="*/ 716425 w 4194912"/>
              <a:gd name="connsiteY0" fmla="*/ 1902238 h 5866571"/>
              <a:gd name="connsiteX1" fmla="*/ 4194912 w 4194912"/>
              <a:gd name="connsiteY1" fmla="*/ 0 h 5866571"/>
              <a:gd name="connsiteX2" fmla="*/ 672444 w 4194912"/>
              <a:gd name="connsiteY2" fmla="*/ 4314536 h 5866571"/>
              <a:gd name="connsiteX3" fmla="*/ 936394 w 4194912"/>
              <a:gd name="connsiteY3" fmla="*/ 5834286 h 5866571"/>
              <a:gd name="connsiteX4" fmla="*/ 949587 w 4194912"/>
              <a:gd name="connsiteY4" fmla="*/ 5866571 h 5866571"/>
              <a:gd name="connsiteX5" fmla="*/ 122249 w 4194912"/>
              <a:gd name="connsiteY5" fmla="*/ 5349051 h 5866571"/>
              <a:gd name="connsiteX6" fmla="*/ 85226 w 4194912"/>
              <a:gd name="connsiteY6" fmla="*/ 5184065 h 5866571"/>
              <a:gd name="connsiteX7" fmla="*/ 0 w 4194912"/>
              <a:gd name="connsiteY7" fmla="*/ 4314536 h 5866571"/>
              <a:gd name="connsiteX8" fmla="*/ 716425 w 4194912"/>
              <a:gd name="connsiteY8" fmla="*/ 1902238 h 586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94912" h="5866571">
                <a:moveTo>
                  <a:pt x="716425" y="1902238"/>
                </a:moveTo>
                <a:cubicBezTo>
                  <a:pt x="1470281" y="754564"/>
                  <a:pt x="2746921" y="0"/>
                  <a:pt x="4194912" y="0"/>
                </a:cubicBezTo>
                <a:cubicBezTo>
                  <a:pt x="2158032" y="367877"/>
                  <a:pt x="672444" y="2187517"/>
                  <a:pt x="672444" y="4314536"/>
                </a:cubicBezTo>
                <a:cubicBezTo>
                  <a:pt x="672444" y="4846291"/>
                  <a:pt x="765293" y="5358834"/>
                  <a:pt x="936394" y="5834286"/>
                </a:cubicBezTo>
                <a:lnTo>
                  <a:pt x="949587" y="5866571"/>
                </a:lnTo>
                <a:lnTo>
                  <a:pt x="122249" y="5349051"/>
                </a:lnTo>
                <a:lnTo>
                  <a:pt x="85226" y="5184065"/>
                </a:lnTo>
                <a:cubicBezTo>
                  <a:pt x="29346" y="4903199"/>
                  <a:pt x="0" y="4612392"/>
                  <a:pt x="0" y="4314536"/>
                </a:cubicBezTo>
                <a:cubicBezTo>
                  <a:pt x="0" y="3420967"/>
                  <a:pt x="264112" y="2590843"/>
                  <a:pt x="716425" y="1902238"/>
                </a:cubicBezTo>
                <a:close/>
              </a:path>
            </a:pathLst>
          </a:custGeom>
          <a:solidFill>
            <a:srgbClr val="FC2B38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олилиния: фигура 32">
            <a:extLst>
              <a:ext uri="{FF2B5EF4-FFF2-40B4-BE49-F238E27FC236}">
                <a16:creationId xmlns:a16="http://schemas.microsoft.com/office/drawing/2014/main" id="{5F0402BB-9824-4424-B2A7-A29D9E7CAE36}"/>
              </a:ext>
            </a:extLst>
          </p:cNvPr>
          <p:cNvSpPr/>
          <p:nvPr/>
        </p:nvSpPr>
        <p:spPr>
          <a:xfrm rot="14326052">
            <a:off x="7031093" y="-608573"/>
            <a:ext cx="4194912" cy="5866571"/>
          </a:xfrm>
          <a:custGeom>
            <a:avLst/>
            <a:gdLst>
              <a:gd name="connsiteX0" fmla="*/ 716425 w 4194912"/>
              <a:gd name="connsiteY0" fmla="*/ 1902238 h 5866571"/>
              <a:gd name="connsiteX1" fmla="*/ 4194912 w 4194912"/>
              <a:gd name="connsiteY1" fmla="*/ 0 h 5866571"/>
              <a:gd name="connsiteX2" fmla="*/ 672444 w 4194912"/>
              <a:gd name="connsiteY2" fmla="*/ 4314536 h 5866571"/>
              <a:gd name="connsiteX3" fmla="*/ 936394 w 4194912"/>
              <a:gd name="connsiteY3" fmla="*/ 5834286 h 5866571"/>
              <a:gd name="connsiteX4" fmla="*/ 949587 w 4194912"/>
              <a:gd name="connsiteY4" fmla="*/ 5866571 h 5866571"/>
              <a:gd name="connsiteX5" fmla="*/ 122249 w 4194912"/>
              <a:gd name="connsiteY5" fmla="*/ 5349051 h 5866571"/>
              <a:gd name="connsiteX6" fmla="*/ 85226 w 4194912"/>
              <a:gd name="connsiteY6" fmla="*/ 5184065 h 5866571"/>
              <a:gd name="connsiteX7" fmla="*/ 0 w 4194912"/>
              <a:gd name="connsiteY7" fmla="*/ 4314536 h 5866571"/>
              <a:gd name="connsiteX8" fmla="*/ 716425 w 4194912"/>
              <a:gd name="connsiteY8" fmla="*/ 1902238 h 586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94912" h="5866571">
                <a:moveTo>
                  <a:pt x="716425" y="1902238"/>
                </a:moveTo>
                <a:cubicBezTo>
                  <a:pt x="1470281" y="754564"/>
                  <a:pt x="2746921" y="0"/>
                  <a:pt x="4194912" y="0"/>
                </a:cubicBezTo>
                <a:cubicBezTo>
                  <a:pt x="2158032" y="367877"/>
                  <a:pt x="672444" y="2187517"/>
                  <a:pt x="672444" y="4314536"/>
                </a:cubicBezTo>
                <a:cubicBezTo>
                  <a:pt x="672444" y="4846291"/>
                  <a:pt x="765293" y="5358834"/>
                  <a:pt x="936394" y="5834286"/>
                </a:cubicBezTo>
                <a:lnTo>
                  <a:pt x="949587" y="5866571"/>
                </a:lnTo>
                <a:lnTo>
                  <a:pt x="122249" y="5349051"/>
                </a:lnTo>
                <a:lnTo>
                  <a:pt x="85226" y="5184065"/>
                </a:lnTo>
                <a:cubicBezTo>
                  <a:pt x="29346" y="4903199"/>
                  <a:pt x="0" y="4612392"/>
                  <a:pt x="0" y="4314536"/>
                </a:cubicBezTo>
                <a:cubicBezTo>
                  <a:pt x="0" y="3420967"/>
                  <a:pt x="264112" y="2590843"/>
                  <a:pt x="716425" y="1902238"/>
                </a:cubicBezTo>
                <a:close/>
              </a:path>
            </a:pathLst>
          </a:custGeom>
          <a:solidFill>
            <a:srgbClr val="FC2B38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010FD92A-BF01-4AAB-8225-D33887D75E3F}"/>
              </a:ext>
            </a:extLst>
          </p:cNvPr>
          <p:cNvSpPr/>
          <p:nvPr/>
        </p:nvSpPr>
        <p:spPr>
          <a:xfrm rot="16200000">
            <a:off x="-1909357" y="2509020"/>
            <a:ext cx="4575463" cy="55819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FFFDFD"/>
                </a:solidFill>
                <a:latin typeface="Century Gothic" panose="020B0502020202020204" pitchFamily="34" charset="0"/>
              </a:rPr>
              <a:t>F i a n k e t t o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BB80498E-17C9-4A6C-9E32-838A0F599779}"/>
              </a:ext>
            </a:extLst>
          </p:cNvPr>
          <p:cNvSpPr/>
          <p:nvPr/>
        </p:nvSpPr>
        <p:spPr>
          <a:xfrm>
            <a:off x="878773" y="4670623"/>
            <a:ext cx="10248573" cy="1645033"/>
          </a:xfrm>
          <a:prstGeom prst="roundRect">
            <a:avLst/>
          </a:prstGeom>
          <a:solidFill>
            <a:srgbClr val="FC2B3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На графике приведены кол-ва отправляемых на проверку решений по каждому из </a:t>
            </a:r>
            <a:r>
              <a:rPr lang="ru-RU" sz="14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контестов</a:t>
            </a:r>
            <a:r>
              <a:rPr lang="ru-RU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 в предположении, что каждая решенная задача участником отправляется на проверку. Не учитываются переотправки, связанные с исправлением замечаний.</a:t>
            </a:r>
          </a:p>
          <a:p>
            <a:r>
              <a:rPr lang="ru-RU" sz="1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100%</a:t>
            </a:r>
            <a:r>
              <a:rPr lang="ru-RU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 для </a:t>
            </a:r>
            <a:r>
              <a:rPr lang="ru-RU" sz="14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контеста</a:t>
            </a:r>
            <a:r>
              <a:rPr lang="ru-RU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ru-RU" b="1" dirty="0">
                <a:solidFill>
                  <a:schemeClr val="tx1"/>
                </a:solidFill>
                <a:latin typeface="Century Gothic" panose="020B0502020202020204" pitchFamily="34" charset="0"/>
              </a:rPr>
              <a:t>=</a:t>
            </a:r>
            <a:r>
              <a:rPr lang="ru-RU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</a:t>
            </a:r>
            <a:r>
              <a:rPr lang="ru-RU" sz="1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кол-во участников</a:t>
            </a:r>
            <a:r>
              <a:rPr lang="en-US" sz="1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] x [</a:t>
            </a:r>
            <a:r>
              <a:rPr lang="ru-RU" sz="1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кол-во задач</a:t>
            </a:r>
            <a:r>
              <a:rPr lang="en-US" sz="1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]</a:t>
            </a:r>
            <a:r>
              <a:rPr lang="ru-RU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.</a:t>
            </a:r>
          </a:p>
          <a:p>
            <a:endParaRPr lang="ru-RU" sz="14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Суммарно за 13 </a:t>
            </a:r>
            <a:r>
              <a:rPr lang="ru-RU" sz="14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контестов</a:t>
            </a:r>
            <a:r>
              <a:rPr lang="ru-RU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 на проверку отправлено </a:t>
            </a:r>
            <a:r>
              <a:rPr lang="ru-RU" b="1" dirty="0">
                <a:solidFill>
                  <a:schemeClr val="tx1"/>
                </a:solidFill>
                <a:latin typeface="Century Gothic" panose="020B0502020202020204" pitchFamily="34" charset="0"/>
              </a:rPr>
              <a:t>10 750</a:t>
            </a:r>
            <a:r>
              <a:rPr lang="ru-RU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 решений</a:t>
            </a:r>
            <a:endParaRPr lang="en-US" sz="1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401E00-340E-4B8F-B475-5F5C71B71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643" y="858982"/>
            <a:ext cx="9117467" cy="364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0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45E93810-B3B5-4248-A555-C943601664D2}"/>
              </a:ext>
            </a:extLst>
          </p:cNvPr>
          <p:cNvSpPr/>
          <p:nvPr/>
        </p:nvSpPr>
        <p:spPr>
          <a:xfrm>
            <a:off x="0" y="78001"/>
            <a:ext cx="12192000" cy="44525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21000">
                <a:srgbClr val="FC2B38"/>
              </a:gs>
            </a:gsLst>
            <a:lin ang="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Общая статистика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F2A3783E-0688-49B4-913B-6126D9B53FA3}"/>
              </a:ext>
            </a:extLst>
          </p:cNvPr>
          <p:cNvSpPr/>
          <p:nvPr/>
        </p:nvSpPr>
        <p:spPr>
          <a:xfrm>
            <a:off x="-12900" y="477531"/>
            <a:ext cx="12204899" cy="45719"/>
          </a:xfrm>
          <a:prstGeom prst="rect">
            <a:avLst/>
          </a:prstGeom>
          <a:gradFill>
            <a:gsLst>
              <a:gs pos="41000">
                <a:schemeClr val="bg1">
                  <a:alpha val="0"/>
                </a:schemeClr>
              </a:gs>
              <a:gs pos="77000">
                <a:srgbClr val="FC2B38">
                  <a:alpha val="50000"/>
                </a:srgbClr>
              </a:gs>
            </a:gsLst>
            <a:lin ang="0" scaled="1"/>
          </a:gra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FBC46FB7-C128-47CA-BB02-06D8F4CF33A3}"/>
              </a:ext>
            </a:extLst>
          </p:cNvPr>
          <p:cNvGrpSpPr/>
          <p:nvPr/>
        </p:nvGrpSpPr>
        <p:grpSpPr>
          <a:xfrm>
            <a:off x="9566859" y="755773"/>
            <a:ext cx="2564837" cy="5628386"/>
            <a:chOff x="9566859" y="1026367"/>
            <a:chExt cx="2564837" cy="5628386"/>
          </a:xfrm>
        </p:grpSpPr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D2D4D15A-694D-4CA7-BDB0-4BC482D3A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8035084" y="2558142"/>
              <a:ext cx="5628386" cy="2564835"/>
            </a:xfrm>
            <a:prstGeom prst="rect">
              <a:avLst/>
            </a:prstGeom>
          </p:spPr>
        </p:pic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33E60B5F-ACC6-451C-860C-2E2BD72914BB}"/>
                </a:ext>
              </a:extLst>
            </p:cNvPr>
            <p:cNvSpPr/>
            <p:nvPr/>
          </p:nvSpPr>
          <p:spPr>
            <a:xfrm>
              <a:off x="9566860" y="1110343"/>
              <a:ext cx="2564836" cy="5544409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F0465C8F-6B44-4137-A366-FFF5E52452F6}"/>
              </a:ext>
            </a:extLst>
          </p:cNvPr>
          <p:cNvSpPr/>
          <p:nvPr/>
        </p:nvSpPr>
        <p:spPr>
          <a:xfrm>
            <a:off x="2880" y="6686693"/>
            <a:ext cx="12192000" cy="110920"/>
          </a:xfrm>
          <a:prstGeom prst="rect">
            <a:avLst/>
          </a:prstGeom>
          <a:gradFill>
            <a:gsLst>
              <a:gs pos="100000">
                <a:srgbClr val="FC2B38">
                  <a:alpha val="50000"/>
                </a:srgbClr>
              </a:gs>
              <a:gs pos="0">
                <a:srgbClr val="FC2B38">
                  <a:alpha val="50000"/>
                </a:srgbClr>
              </a:gs>
            </a:gsLst>
            <a:lin ang="0" scaled="1"/>
          </a:gra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</a:pPr>
            <a:endParaRPr lang="ru-RU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Полилиния: фигура 30">
            <a:extLst>
              <a:ext uri="{FF2B5EF4-FFF2-40B4-BE49-F238E27FC236}">
                <a16:creationId xmlns:a16="http://schemas.microsoft.com/office/drawing/2014/main" id="{20A3AE9F-1040-4858-930B-3A1DEBF4668F}"/>
              </a:ext>
            </a:extLst>
          </p:cNvPr>
          <p:cNvSpPr/>
          <p:nvPr/>
        </p:nvSpPr>
        <p:spPr>
          <a:xfrm rot="3478382">
            <a:off x="916430" y="3093535"/>
            <a:ext cx="4194912" cy="5866571"/>
          </a:xfrm>
          <a:custGeom>
            <a:avLst/>
            <a:gdLst>
              <a:gd name="connsiteX0" fmla="*/ 716425 w 4194912"/>
              <a:gd name="connsiteY0" fmla="*/ 1902238 h 5866571"/>
              <a:gd name="connsiteX1" fmla="*/ 4194912 w 4194912"/>
              <a:gd name="connsiteY1" fmla="*/ 0 h 5866571"/>
              <a:gd name="connsiteX2" fmla="*/ 672444 w 4194912"/>
              <a:gd name="connsiteY2" fmla="*/ 4314536 h 5866571"/>
              <a:gd name="connsiteX3" fmla="*/ 936394 w 4194912"/>
              <a:gd name="connsiteY3" fmla="*/ 5834286 h 5866571"/>
              <a:gd name="connsiteX4" fmla="*/ 949587 w 4194912"/>
              <a:gd name="connsiteY4" fmla="*/ 5866571 h 5866571"/>
              <a:gd name="connsiteX5" fmla="*/ 122249 w 4194912"/>
              <a:gd name="connsiteY5" fmla="*/ 5349051 h 5866571"/>
              <a:gd name="connsiteX6" fmla="*/ 85226 w 4194912"/>
              <a:gd name="connsiteY6" fmla="*/ 5184065 h 5866571"/>
              <a:gd name="connsiteX7" fmla="*/ 0 w 4194912"/>
              <a:gd name="connsiteY7" fmla="*/ 4314536 h 5866571"/>
              <a:gd name="connsiteX8" fmla="*/ 716425 w 4194912"/>
              <a:gd name="connsiteY8" fmla="*/ 1902238 h 586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94912" h="5866571">
                <a:moveTo>
                  <a:pt x="716425" y="1902238"/>
                </a:moveTo>
                <a:cubicBezTo>
                  <a:pt x="1470281" y="754564"/>
                  <a:pt x="2746921" y="0"/>
                  <a:pt x="4194912" y="0"/>
                </a:cubicBezTo>
                <a:cubicBezTo>
                  <a:pt x="2158032" y="367877"/>
                  <a:pt x="672444" y="2187517"/>
                  <a:pt x="672444" y="4314536"/>
                </a:cubicBezTo>
                <a:cubicBezTo>
                  <a:pt x="672444" y="4846291"/>
                  <a:pt x="765293" y="5358834"/>
                  <a:pt x="936394" y="5834286"/>
                </a:cubicBezTo>
                <a:lnTo>
                  <a:pt x="949587" y="5866571"/>
                </a:lnTo>
                <a:lnTo>
                  <a:pt x="122249" y="5349051"/>
                </a:lnTo>
                <a:lnTo>
                  <a:pt x="85226" y="5184065"/>
                </a:lnTo>
                <a:cubicBezTo>
                  <a:pt x="29346" y="4903199"/>
                  <a:pt x="0" y="4612392"/>
                  <a:pt x="0" y="4314536"/>
                </a:cubicBezTo>
                <a:cubicBezTo>
                  <a:pt x="0" y="3420967"/>
                  <a:pt x="264112" y="2590843"/>
                  <a:pt x="716425" y="1902238"/>
                </a:cubicBezTo>
                <a:close/>
              </a:path>
            </a:pathLst>
          </a:custGeom>
          <a:solidFill>
            <a:srgbClr val="FC2B38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олилиния: фигура 32">
            <a:extLst>
              <a:ext uri="{FF2B5EF4-FFF2-40B4-BE49-F238E27FC236}">
                <a16:creationId xmlns:a16="http://schemas.microsoft.com/office/drawing/2014/main" id="{5F0402BB-9824-4424-B2A7-A29D9E7CAE36}"/>
              </a:ext>
            </a:extLst>
          </p:cNvPr>
          <p:cNvSpPr/>
          <p:nvPr/>
        </p:nvSpPr>
        <p:spPr>
          <a:xfrm rot="14326052">
            <a:off x="7031093" y="-608573"/>
            <a:ext cx="4194912" cy="5866571"/>
          </a:xfrm>
          <a:custGeom>
            <a:avLst/>
            <a:gdLst>
              <a:gd name="connsiteX0" fmla="*/ 716425 w 4194912"/>
              <a:gd name="connsiteY0" fmla="*/ 1902238 h 5866571"/>
              <a:gd name="connsiteX1" fmla="*/ 4194912 w 4194912"/>
              <a:gd name="connsiteY1" fmla="*/ 0 h 5866571"/>
              <a:gd name="connsiteX2" fmla="*/ 672444 w 4194912"/>
              <a:gd name="connsiteY2" fmla="*/ 4314536 h 5866571"/>
              <a:gd name="connsiteX3" fmla="*/ 936394 w 4194912"/>
              <a:gd name="connsiteY3" fmla="*/ 5834286 h 5866571"/>
              <a:gd name="connsiteX4" fmla="*/ 949587 w 4194912"/>
              <a:gd name="connsiteY4" fmla="*/ 5866571 h 5866571"/>
              <a:gd name="connsiteX5" fmla="*/ 122249 w 4194912"/>
              <a:gd name="connsiteY5" fmla="*/ 5349051 h 5866571"/>
              <a:gd name="connsiteX6" fmla="*/ 85226 w 4194912"/>
              <a:gd name="connsiteY6" fmla="*/ 5184065 h 5866571"/>
              <a:gd name="connsiteX7" fmla="*/ 0 w 4194912"/>
              <a:gd name="connsiteY7" fmla="*/ 4314536 h 5866571"/>
              <a:gd name="connsiteX8" fmla="*/ 716425 w 4194912"/>
              <a:gd name="connsiteY8" fmla="*/ 1902238 h 586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94912" h="5866571">
                <a:moveTo>
                  <a:pt x="716425" y="1902238"/>
                </a:moveTo>
                <a:cubicBezTo>
                  <a:pt x="1470281" y="754564"/>
                  <a:pt x="2746921" y="0"/>
                  <a:pt x="4194912" y="0"/>
                </a:cubicBezTo>
                <a:cubicBezTo>
                  <a:pt x="2158032" y="367877"/>
                  <a:pt x="672444" y="2187517"/>
                  <a:pt x="672444" y="4314536"/>
                </a:cubicBezTo>
                <a:cubicBezTo>
                  <a:pt x="672444" y="4846291"/>
                  <a:pt x="765293" y="5358834"/>
                  <a:pt x="936394" y="5834286"/>
                </a:cubicBezTo>
                <a:lnTo>
                  <a:pt x="949587" y="5866571"/>
                </a:lnTo>
                <a:lnTo>
                  <a:pt x="122249" y="5349051"/>
                </a:lnTo>
                <a:lnTo>
                  <a:pt x="85226" y="5184065"/>
                </a:lnTo>
                <a:cubicBezTo>
                  <a:pt x="29346" y="4903199"/>
                  <a:pt x="0" y="4612392"/>
                  <a:pt x="0" y="4314536"/>
                </a:cubicBezTo>
                <a:cubicBezTo>
                  <a:pt x="0" y="3420967"/>
                  <a:pt x="264112" y="2590843"/>
                  <a:pt x="716425" y="1902238"/>
                </a:cubicBezTo>
                <a:close/>
              </a:path>
            </a:pathLst>
          </a:custGeom>
          <a:solidFill>
            <a:srgbClr val="FC2B38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010FD92A-BF01-4AAB-8225-D33887D75E3F}"/>
              </a:ext>
            </a:extLst>
          </p:cNvPr>
          <p:cNvSpPr/>
          <p:nvPr/>
        </p:nvSpPr>
        <p:spPr>
          <a:xfrm rot="16200000">
            <a:off x="-1909357" y="2509020"/>
            <a:ext cx="4575463" cy="55819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FFFDFD"/>
                </a:solidFill>
                <a:latin typeface="Century Gothic" panose="020B0502020202020204" pitchFamily="34" charset="0"/>
              </a:rPr>
              <a:t>F i a n k e t t o</a:t>
            </a:r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2AD9EB35-B25A-4894-8735-635EDC7F556B}"/>
              </a:ext>
            </a:extLst>
          </p:cNvPr>
          <p:cNvSpPr/>
          <p:nvPr/>
        </p:nvSpPr>
        <p:spPr>
          <a:xfrm>
            <a:off x="5573389" y="4773152"/>
            <a:ext cx="2277851" cy="910054"/>
          </a:xfrm>
          <a:prstGeom prst="roundRect">
            <a:avLst/>
          </a:prstGeom>
          <a:solidFill>
            <a:srgbClr val="FC2B3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87 188*</a:t>
            </a:r>
            <a:endParaRPr lang="en-US" sz="4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228059E5-951B-4B79-8BA4-466A8192A106}"/>
              </a:ext>
            </a:extLst>
          </p:cNvPr>
          <p:cNvSpPr/>
          <p:nvPr/>
        </p:nvSpPr>
        <p:spPr>
          <a:xfrm>
            <a:off x="5573390" y="1573390"/>
            <a:ext cx="2277851" cy="910054"/>
          </a:xfrm>
          <a:prstGeom prst="roundRect">
            <a:avLst/>
          </a:prstGeom>
          <a:solidFill>
            <a:srgbClr val="FC2B3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13</a:t>
            </a:r>
            <a:endParaRPr lang="en-US" sz="48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A8273B37-BF0A-4D72-81CA-0671C010340A}"/>
              </a:ext>
            </a:extLst>
          </p:cNvPr>
          <p:cNvSpPr/>
          <p:nvPr/>
        </p:nvSpPr>
        <p:spPr>
          <a:xfrm>
            <a:off x="5573390" y="2639119"/>
            <a:ext cx="2277851" cy="910054"/>
          </a:xfrm>
          <a:prstGeom prst="roundRect">
            <a:avLst/>
          </a:prstGeom>
          <a:solidFill>
            <a:srgbClr val="FC2B3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61</a:t>
            </a:r>
            <a:endParaRPr lang="en-US" sz="48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3273B6C5-758F-4133-8F7A-0C17431452CE}"/>
              </a:ext>
            </a:extLst>
          </p:cNvPr>
          <p:cNvSpPr/>
          <p:nvPr/>
        </p:nvSpPr>
        <p:spPr>
          <a:xfrm>
            <a:off x="5573390" y="3704848"/>
            <a:ext cx="2277851" cy="910054"/>
          </a:xfrm>
          <a:prstGeom prst="roundRect">
            <a:avLst/>
          </a:prstGeom>
          <a:solidFill>
            <a:srgbClr val="FC2B3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308</a:t>
            </a:r>
            <a:endParaRPr lang="en-US" sz="4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E991D1A-3636-472D-BCFA-99A87E42AFC3}"/>
              </a:ext>
            </a:extLst>
          </p:cNvPr>
          <p:cNvSpPr/>
          <p:nvPr/>
        </p:nvSpPr>
        <p:spPr>
          <a:xfrm>
            <a:off x="1254721" y="1570814"/>
            <a:ext cx="4217389" cy="910054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solidFill>
                  <a:schemeClr val="tx1"/>
                </a:solidFill>
                <a:latin typeface="Century Gothic" panose="020B0502020202020204" pitchFamily="34" charset="0"/>
              </a:rPr>
              <a:t>Контестов</a:t>
            </a:r>
            <a:endParaRPr lang="en-US" sz="3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03DAB183-C99E-4895-B0E4-0AEDB0A55BFD}"/>
              </a:ext>
            </a:extLst>
          </p:cNvPr>
          <p:cNvSpPr/>
          <p:nvPr/>
        </p:nvSpPr>
        <p:spPr>
          <a:xfrm>
            <a:off x="1254720" y="2639119"/>
            <a:ext cx="4217389" cy="90748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solidFill>
                  <a:schemeClr val="tx1"/>
                </a:solidFill>
                <a:latin typeface="Century Gothic" panose="020B0502020202020204" pitchFamily="34" charset="0"/>
              </a:rPr>
              <a:t>Задач</a:t>
            </a:r>
            <a:endParaRPr lang="en-US" sz="3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38EFAF69-F3D7-4B30-B53A-763622662D4D}"/>
              </a:ext>
            </a:extLst>
          </p:cNvPr>
          <p:cNvSpPr/>
          <p:nvPr/>
        </p:nvSpPr>
        <p:spPr>
          <a:xfrm>
            <a:off x="1254719" y="3704847"/>
            <a:ext cx="4217389" cy="90748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solidFill>
                  <a:schemeClr val="tx1"/>
                </a:solidFill>
                <a:latin typeface="Century Gothic" panose="020B0502020202020204" pitchFamily="34" charset="0"/>
              </a:rPr>
              <a:t>Участников</a:t>
            </a:r>
            <a:endParaRPr lang="en-US" sz="3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BEAAB56A-DF66-4FCB-BE1B-976B3A546ED5}"/>
              </a:ext>
            </a:extLst>
          </p:cNvPr>
          <p:cNvSpPr/>
          <p:nvPr/>
        </p:nvSpPr>
        <p:spPr>
          <a:xfrm>
            <a:off x="1254719" y="4770576"/>
            <a:ext cx="4217389" cy="90748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solidFill>
                  <a:schemeClr val="tx1"/>
                </a:solidFill>
                <a:latin typeface="Century Gothic" panose="020B0502020202020204" pitchFamily="34" charset="0"/>
              </a:rPr>
              <a:t>Посылок</a:t>
            </a:r>
            <a:endParaRPr lang="en-US" sz="3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A4B10A66-5B18-44EE-B0F5-FE44E10E0E1C}"/>
              </a:ext>
            </a:extLst>
          </p:cNvPr>
          <p:cNvSpPr/>
          <p:nvPr/>
        </p:nvSpPr>
        <p:spPr>
          <a:xfrm>
            <a:off x="8179357" y="3870643"/>
            <a:ext cx="3535093" cy="129255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*из 87 188 посылок</a:t>
            </a:r>
          </a:p>
          <a:p>
            <a:r>
              <a:rPr lang="ru-RU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26 346 (30.2%) сделаны по уже решенным задачам</a:t>
            </a:r>
            <a:endParaRPr lang="en-US" sz="2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C134FB80-F7DA-4042-9D89-ADAF71E07430}"/>
              </a:ext>
            </a:extLst>
          </p:cNvPr>
          <p:cNvSpPr/>
          <p:nvPr/>
        </p:nvSpPr>
        <p:spPr>
          <a:xfrm>
            <a:off x="10250170" y="82923"/>
            <a:ext cx="1198214" cy="3909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FC2B38"/>
                </a:solidFill>
                <a:latin typeface="Century Gothic" panose="020B0502020202020204" pitchFamily="34" charset="0"/>
              </a:rPr>
              <a:t>1/3</a:t>
            </a:r>
            <a:endParaRPr lang="en-US" sz="2400" b="1" dirty="0">
              <a:solidFill>
                <a:srgbClr val="FC2B38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53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D615E685-7165-4C58-8CC0-1C2A7132CC03}"/>
              </a:ext>
            </a:extLst>
          </p:cNvPr>
          <p:cNvCxnSpPr>
            <a:cxnSpLocks/>
          </p:cNvCxnSpPr>
          <p:nvPr/>
        </p:nvCxnSpPr>
        <p:spPr>
          <a:xfrm>
            <a:off x="6709513" y="1170698"/>
            <a:ext cx="0" cy="1774521"/>
          </a:xfrm>
          <a:prstGeom prst="line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45E93810-B3B5-4248-A555-C943601664D2}"/>
              </a:ext>
            </a:extLst>
          </p:cNvPr>
          <p:cNvSpPr/>
          <p:nvPr/>
        </p:nvSpPr>
        <p:spPr>
          <a:xfrm>
            <a:off x="0" y="78001"/>
            <a:ext cx="12192000" cy="44525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21000">
                <a:srgbClr val="FC2B38"/>
              </a:gs>
            </a:gsLst>
            <a:lin ang="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Общая статистика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F2A3783E-0688-49B4-913B-6126D9B53FA3}"/>
              </a:ext>
            </a:extLst>
          </p:cNvPr>
          <p:cNvSpPr/>
          <p:nvPr/>
        </p:nvSpPr>
        <p:spPr>
          <a:xfrm>
            <a:off x="-12900" y="477531"/>
            <a:ext cx="12204899" cy="45719"/>
          </a:xfrm>
          <a:prstGeom prst="rect">
            <a:avLst/>
          </a:prstGeom>
          <a:gradFill>
            <a:gsLst>
              <a:gs pos="41000">
                <a:schemeClr val="bg1">
                  <a:alpha val="0"/>
                </a:schemeClr>
              </a:gs>
              <a:gs pos="77000">
                <a:srgbClr val="FC2B38">
                  <a:alpha val="50000"/>
                </a:srgbClr>
              </a:gs>
            </a:gsLst>
            <a:lin ang="0" scaled="1"/>
          </a:gra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FBC46FB7-C128-47CA-BB02-06D8F4CF33A3}"/>
              </a:ext>
            </a:extLst>
          </p:cNvPr>
          <p:cNvGrpSpPr/>
          <p:nvPr/>
        </p:nvGrpSpPr>
        <p:grpSpPr>
          <a:xfrm>
            <a:off x="9566859" y="755773"/>
            <a:ext cx="2564837" cy="5628386"/>
            <a:chOff x="9566859" y="1026367"/>
            <a:chExt cx="2564837" cy="5628386"/>
          </a:xfrm>
        </p:grpSpPr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D2D4D15A-694D-4CA7-BDB0-4BC482D3A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8035084" y="2558142"/>
              <a:ext cx="5628386" cy="2564835"/>
            </a:xfrm>
            <a:prstGeom prst="rect">
              <a:avLst/>
            </a:prstGeom>
          </p:spPr>
        </p:pic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33E60B5F-ACC6-451C-860C-2E2BD72914BB}"/>
                </a:ext>
              </a:extLst>
            </p:cNvPr>
            <p:cNvSpPr/>
            <p:nvPr/>
          </p:nvSpPr>
          <p:spPr>
            <a:xfrm>
              <a:off x="9566860" y="1110343"/>
              <a:ext cx="2564836" cy="5544409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F0465C8F-6B44-4137-A366-FFF5E52452F6}"/>
              </a:ext>
            </a:extLst>
          </p:cNvPr>
          <p:cNvSpPr/>
          <p:nvPr/>
        </p:nvSpPr>
        <p:spPr>
          <a:xfrm>
            <a:off x="2880" y="6686693"/>
            <a:ext cx="12192000" cy="110920"/>
          </a:xfrm>
          <a:prstGeom prst="rect">
            <a:avLst/>
          </a:prstGeom>
          <a:gradFill>
            <a:gsLst>
              <a:gs pos="100000">
                <a:srgbClr val="FC2B38">
                  <a:alpha val="50000"/>
                </a:srgbClr>
              </a:gs>
              <a:gs pos="0">
                <a:srgbClr val="FC2B38">
                  <a:alpha val="50000"/>
                </a:srgbClr>
              </a:gs>
            </a:gsLst>
            <a:lin ang="0" scaled="1"/>
          </a:gra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</a:pPr>
            <a:endParaRPr lang="ru-RU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Полилиния: фигура 30">
            <a:extLst>
              <a:ext uri="{FF2B5EF4-FFF2-40B4-BE49-F238E27FC236}">
                <a16:creationId xmlns:a16="http://schemas.microsoft.com/office/drawing/2014/main" id="{20A3AE9F-1040-4858-930B-3A1DEBF4668F}"/>
              </a:ext>
            </a:extLst>
          </p:cNvPr>
          <p:cNvSpPr/>
          <p:nvPr/>
        </p:nvSpPr>
        <p:spPr>
          <a:xfrm rot="3478382">
            <a:off x="916430" y="3093535"/>
            <a:ext cx="4194912" cy="5866571"/>
          </a:xfrm>
          <a:custGeom>
            <a:avLst/>
            <a:gdLst>
              <a:gd name="connsiteX0" fmla="*/ 716425 w 4194912"/>
              <a:gd name="connsiteY0" fmla="*/ 1902238 h 5866571"/>
              <a:gd name="connsiteX1" fmla="*/ 4194912 w 4194912"/>
              <a:gd name="connsiteY1" fmla="*/ 0 h 5866571"/>
              <a:gd name="connsiteX2" fmla="*/ 672444 w 4194912"/>
              <a:gd name="connsiteY2" fmla="*/ 4314536 h 5866571"/>
              <a:gd name="connsiteX3" fmla="*/ 936394 w 4194912"/>
              <a:gd name="connsiteY3" fmla="*/ 5834286 h 5866571"/>
              <a:gd name="connsiteX4" fmla="*/ 949587 w 4194912"/>
              <a:gd name="connsiteY4" fmla="*/ 5866571 h 5866571"/>
              <a:gd name="connsiteX5" fmla="*/ 122249 w 4194912"/>
              <a:gd name="connsiteY5" fmla="*/ 5349051 h 5866571"/>
              <a:gd name="connsiteX6" fmla="*/ 85226 w 4194912"/>
              <a:gd name="connsiteY6" fmla="*/ 5184065 h 5866571"/>
              <a:gd name="connsiteX7" fmla="*/ 0 w 4194912"/>
              <a:gd name="connsiteY7" fmla="*/ 4314536 h 5866571"/>
              <a:gd name="connsiteX8" fmla="*/ 716425 w 4194912"/>
              <a:gd name="connsiteY8" fmla="*/ 1902238 h 586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94912" h="5866571">
                <a:moveTo>
                  <a:pt x="716425" y="1902238"/>
                </a:moveTo>
                <a:cubicBezTo>
                  <a:pt x="1470281" y="754564"/>
                  <a:pt x="2746921" y="0"/>
                  <a:pt x="4194912" y="0"/>
                </a:cubicBezTo>
                <a:cubicBezTo>
                  <a:pt x="2158032" y="367877"/>
                  <a:pt x="672444" y="2187517"/>
                  <a:pt x="672444" y="4314536"/>
                </a:cubicBezTo>
                <a:cubicBezTo>
                  <a:pt x="672444" y="4846291"/>
                  <a:pt x="765293" y="5358834"/>
                  <a:pt x="936394" y="5834286"/>
                </a:cubicBezTo>
                <a:lnTo>
                  <a:pt x="949587" y="5866571"/>
                </a:lnTo>
                <a:lnTo>
                  <a:pt x="122249" y="5349051"/>
                </a:lnTo>
                <a:lnTo>
                  <a:pt x="85226" y="5184065"/>
                </a:lnTo>
                <a:cubicBezTo>
                  <a:pt x="29346" y="4903199"/>
                  <a:pt x="0" y="4612392"/>
                  <a:pt x="0" y="4314536"/>
                </a:cubicBezTo>
                <a:cubicBezTo>
                  <a:pt x="0" y="3420967"/>
                  <a:pt x="264112" y="2590843"/>
                  <a:pt x="716425" y="1902238"/>
                </a:cubicBezTo>
                <a:close/>
              </a:path>
            </a:pathLst>
          </a:custGeom>
          <a:solidFill>
            <a:srgbClr val="FC2B38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олилиния: фигура 32">
            <a:extLst>
              <a:ext uri="{FF2B5EF4-FFF2-40B4-BE49-F238E27FC236}">
                <a16:creationId xmlns:a16="http://schemas.microsoft.com/office/drawing/2014/main" id="{5F0402BB-9824-4424-B2A7-A29D9E7CAE36}"/>
              </a:ext>
            </a:extLst>
          </p:cNvPr>
          <p:cNvSpPr/>
          <p:nvPr/>
        </p:nvSpPr>
        <p:spPr>
          <a:xfrm rot="14326052">
            <a:off x="7031093" y="-608573"/>
            <a:ext cx="4194912" cy="5866571"/>
          </a:xfrm>
          <a:custGeom>
            <a:avLst/>
            <a:gdLst>
              <a:gd name="connsiteX0" fmla="*/ 716425 w 4194912"/>
              <a:gd name="connsiteY0" fmla="*/ 1902238 h 5866571"/>
              <a:gd name="connsiteX1" fmla="*/ 4194912 w 4194912"/>
              <a:gd name="connsiteY1" fmla="*/ 0 h 5866571"/>
              <a:gd name="connsiteX2" fmla="*/ 672444 w 4194912"/>
              <a:gd name="connsiteY2" fmla="*/ 4314536 h 5866571"/>
              <a:gd name="connsiteX3" fmla="*/ 936394 w 4194912"/>
              <a:gd name="connsiteY3" fmla="*/ 5834286 h 5866571"/>
              <a:gd name="connsiteX4" fmla="*/ 949587 w 4194912"/>
              <a:gd name="connsiteY4" fmla="*/ 5866571 h 5866571"/>
              <a:gd name="connsiteX5" fmla="*/ 122249 w 4194912"/>
              <a:gd name="connsiteY5" fmla="*/ 5349051 h 5866571"/>
              <a:gd name="connsiteX6" fmla="*/ 85226 w 4194912"/>
              <a:gd name="connsiteY6" fmla="*/ 5184065 h 5866571"/>
              <a:gd name="connsiteX7" fmla="*/ 0 w 4194912"/>
              <a:gd name="connsiteY7" fmla="*/ 4314536 h 5866571"/>
              <a:gd name="connsiteX8" fmla="*/ 716425 w 4194912"/>
              <a:gd name="connsiteY8" fmla="*/ 1902238 h 586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94912" h="5866571">
                <a:moveTo>
                  <a:pt x="716425" y="1902238"/>
                </a:moveTo>
                <a:cubicBezTo>
                  <a:pt x="1470281" y="754564"/>
                  <a:pt x="2746921" y="0"/>
                  <a:pt x="4194912" y="0"/>
                </a:cubicBezTo>
                <a:cubicBezTo>
                  <a:pt x="2158032" y="367877"/>
                  <a:pt x="672444" y="2187517"/>
                  <a:pt x="672444" y="4314536"/>
                </a:cubicBezTo>
                <a:cubicBezTo>
                  <a:pt x="672444" y="4846291"/>
                  <a:pt x="765293" y="5358834"/>
                  <a:pt x="936394" y="5834286"/>
                </a:cubicBezTo>
                <a:lnTo>
                  <a:pt x="949587" y="5866571"/>
                </a:lnTo>
                <a:lnTo>
                  <a:pt x="122249" y="5349051"/>
                </a:lnTo>
                <a:lnTo>
                  <a:pt x="85226" y="5184065"/>
                </a:lnTo>
                <a:cubicBezTo>
                  <a:pt x="29346" y="4903199"/>
                  <a:pt x="0" y="4612392"/>
                  <a:pt x="0" y="4314536"/>
                </a:cubicBezTo>
                <a:cubicBezTo>
                  <a:pt x="0" y="3420967"/>
                  <a:pt x="264112" y="2590843"/>
                  <a:pt x="716425" y="1902238"/>
                </a:cubicBezTo>
                <a:close/>
              </a:path>
            </a:pathLst>
          </a:custGeom>
          <a:solidFill>
            <a:srgbClr val="FC2B38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010FD92A-BF01-4AAB-8225-D33887D75E3F}"/>
              </a:ext>
            </a:extLst>
          </p:cNvPr>
          <p:cNvSpPr/>
          <p:nvPr/>
        </p:nvSpPr>
        <p:spPr>
          <a:xfrm rot="16200000">
            <a:off x="-1909357" y="2509020"/>
            <a:ext cx="4575463" cy="55819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FFFDFD"/>
                </a:solidFill>
                <a:latin typeface="Century Gothic" panose="020B0502020202020204" pitchFamily="34" charset="0"/>
              </a:rPr>
              <a:t>F i a n k e t t o</a:t>
            </a:r>
          </a:p>
        </p:txBody>
      </p:sp>
      <p:sp>
        <p:nvSpPr>
          <p:cNvPr id="4" name="Правая круглая скобка 3">
            <a:extLst>
              <a:ext uri="{FF2B5EF4-FFF2-40B4-BE49-F238E27FC236}">
                <a16:creationId xmlns:a16="http://schemas.microsoft.com/office/drawing/2014/main" id="{A66B1EC3-4B3C-4D27-85FA-E2681EE04AF7}"/>
              </a:ext>
            </a:extLst>
          </p:cNvPr>
          <p:cNvSpPr/>
          <p:nvPr/>
        </p:nvSpPr>
        <p:spPr>
          <a:xfrm rot="16200000">
            <a:off x="5425893" y="-997055"/>
            <a:ext cx="207496" cy="5699386"/>
          </a:xfrm>
          <a:prstGeom prst="rightBracket">
            <a:avLst>
              <a:gd name="adj" fmla="val 56609"/>
            </a:avLst>
          </a:prstGeom>
          <a:ln>
            <a:solidFill>
              <a:srgbClr val="FC2B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авая круглая скобка 24">
            <a:extLst>
              <a:ext uri="{FF2B5EF4-FFF2-40B4-BE49-F238E27FC236}">
                <a16:creationId xmlns:a16="http://schemas.microsoft.com/office/drawing/2014/main" id="{102BE6E1-3AB1-4DF4-8310-B3CD97666C71}"/>
              </a:ext>
            </a:extLst>
          </p:cNvPr>
          <p:cNvSpPr/>
          <p:nvPr/>
        </p:nvSpPr>
        <p:spPr>
          <a:xfrm rot="16200000">
            <a:off x="7537595" y="1121020"/>
            <a:ext cx="179854" cy="1836018"/>
          </a:xfrm>
          <a:prstGeom prst="rightBracket">
            <a:avLst>
              <a:gd name="adj" fmla="val 56609"/>
            </a:avLst>
          </a:prstGeom>
          <a:ln>
            <a:solidFill>
              <a:srgbClr val="FC2B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F2FA6FA-4130-4340-9BDE-FB955F0F810D}"/>
              </a:ext>
            </a:extLst>
          </p:cNvPr>
          <p:cNvSpPr/>
          <p:nvPr/>
        </p:nvSpPr>
        <p:spPr>
          <a:xfrm>
            <a:off x="2594018" y="1766031"/>
            <a:ext cx="2570835" cy="190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Посылки до хард-дедлайна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E8CAD7BB-29B9-4574-9385-045117E1AFF8}"/>
              </a:ext>
            </a:extLst>
          </p:cNvPr>
          <p:cNvSpPr/>
          <p:nvPr/>
        </p:nvSpPr>
        <p:spPr>
          <a:xfrm>
            <a:off x="6648193" y="1949101"/>
            <a:ext cx="1669823" cy="23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  <a:latin typeface="Century Gothic" panose="020B0502020202020204" pitchFamily="34" charset="0"/>
              </a:rPr>
              <a:t>Рефакторинг/оптимизация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84E8B5A-75F9-4BFB-A5BF-38F6F58E9444}"/>
              </a:ext>
            </a:extLst>
          </p:cNvPr>
          <p:cNvSpPr/>
          <p:nvPr/>
        </p:nvSpPr>
        <p:spPr>
          <a:xfrm>
            <a:off x="1506262" y="1170698"/>
            <a:ext cx="8953081" cy="304465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2AD9EB35-B25A-4894-8735-635EDC7F556B}"/>
              </a:ext>
            </a:extLst>
          </p:cNvPr>
          <p:cNvSpPr/>
          <p:nvPr/>
        </p:nvSpPr>
        <p:spPr>
          <a:xfrm>
            <a:off x="878773" y="4691890"/>
            <a:ext cx="10248573" cy="1045786"/>
          </a:xfrm>
          <a:prstGeom prst="roundRect">
            <a:avLst/>
          </a:prstGeom>
          <a:solidFill>
            <a:srgbClr val="FC2B3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Эффективные посылки </a:t>
            </a:r>
            <a:r>
              <a:rPr lang="ru-RU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– первое </a:t>
            </a:r>
            <a:r>
              <a:rPr lang="ru-RU" sz="16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полное решение</a:t>
            </a:r>
            <a:r>
              <a:rPr lang="ru-RU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 и все посылки до него в рамках задачи</a:t>
            </a:r>
          </a:p>
          <a:p>
            <a:r>
              <a:rPr lang="ru-RU" sz="1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Рефакторинг/оптимизация </a:t>
            </a:r>
            <a:r>
              <a:rPr lang="ru-RU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– все посылки после первого </a:t>
            </a:r>
            <a:r>
              <a:rPr lang="ru-RU" sz="16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полного решения </a:t>
            </a:r>
            <a:r>
              <a:rPr lang="ru-RU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в рамках задачи </a:t>
            </a:r>
            <a:endParaRPr lang="en-US" sz="16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6213A90E-531B-4A65-8110-D84D88017A75}"/>
              </a:ext>
            </a:extLst>
          </p:cNvPr>
          <p:cNvSpPr/>
          <p:nvPr/>
        </p:nvSpPr>
        <p:spPr>
          <a:xfrm>
            <a:off x="10250170" y="82923"/>
            <a:ext cx="1198214" cy="3909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FC2B38"/>
                </a:solidFill>
                <a:latin typeface="Century Gothic" panose="020B0502020202020204" pitchFamily="34" charset="0"/>
              </a:rPr>
              <a:t>2/3</a:t>
            </a:r>
            <a:endParaRPr lang="en-US" sz="2400" b="1" dirty="0">
              <a:solidFill>
                <a:srgbClr val="FC2B38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8146990-61A3-4171-9019-2B8C5F4E5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774" y="1989139"/>
            <a:ext cx="8328055" cy="195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7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3A8C5A6C-6A51-44DE-ABFC-AAF985B0F1EA}"/>
              </a:ext>
            </a:extLst>
          </p:cNvPr>
          <p:cNvCxnSpPr>
            <a:cxnSpLocks/>
          </p:cNvCxnSpPr>
          <p:nvPr/>
        </p:nvCxnSpPr>
        <p:spPr>
          <a:xfrm>
            <a:off x="6709513" y="1170698"/>
            <a:ext cx="0" cy="1774521"/>
          </a:xfrm>
          <a:prstGeom prst="line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45E93810-B3B5-4248-A555-C943601664D2}"/>
              </a:ext>
            </a:extLst>
          </p:cNvPr>
          <p:cNvSpPr/>
          <p:nvPr/>
        </p:nvSpPr>
        <p:spPr>
          <a:xfrm>
            <a:off x="0" y="78001"/>
            <a:ext cx="12192000" cy="44525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21000">
                <a:srgbClr val="FC2B38"/>
              </a:gs>
            </a:gsLst>
            <a:lin ang="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Общая статистика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F2A3783E-0688-49B4-913B-6126D9B53FA3}"/>
              </a:ext>
            </a:extLst>
          </p:cNvPr>
          <p:cNvSpPr/>
          <p:nvPr/>
        </p:nvSpPr>
        <p:spPr>
          <a:xfrm>
            <a:off x="-12900" y="477531"/>
            <a:ext cx="12204899" cy="45719"/>
          </a:xfrm>
          <a:prstGeom prst="rect">
            <a:avLst/>
          </a:prstGeom>
          <a:gradFill>
            <a:gsLst>
              <a:gs pos="41000">
                <a:schemeClr val="bg1">
                  <a:alpha val="0"/>
                </a:schemeClr>
              </a:gs>
              <a:gs pos="77000">
                <a:srgbClr val="FC2B38">
                  <a:alpha val="50000"/>
                </a:srgbClr>
              </a:gs>
            </a:gsLst>
            <a:lin ang="0" scaled="1"/>
          </a:gra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FBC46FB7-C128-47CA-BB02-06D8F4CF33A3}"/>
              </a:ext>
            </a:extLst>
          </p:cNvPr>
          <p:cNvGrpSpPr/>
          <p:nvPr/>
        </p:nvGrpSpPr>
        <p:grpSpPr>
          <a:xfrm>
            <a:off x="9566859" y="755773"/>
            <a:ext cx="2564837" cy="5628386"/>
            <a:chOff x="9566859" y="1026367"/>
            <a:chExt cx="2564837" cy="5628386"/>
          </a:xfrm>
        </p:grpSpPr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D2D4D15A-694D-4CA7-BDB0-4BC482D3A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8035084" y="2558142"/>
              <a:ext cx="5628386" cy="2564835"/>
            </a:xfrm>
            <a:prstGeom prst="rect">
              <a:avLst/>
            </a:prstGeom>
          </p:spPr>
        </p:pic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33E60B5F-ACC6-451C-860C-2E2BD72914BB}"/>
                </a:ext>
              </a:extLst>
            </p:cNvPr>
            <p:cNvSpPr/>
            <p:nvPr/>
          </p:nvSpPr>
          <p:spPr>
            <a:xfrm>
              <a:off x="9566860" y="1110343"/>
              <a:ext cx="2564836" cy="5544409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F0465C8F-6B44-4137-A366-FFF5E52452F6}"/>
              </a:ext>
            </a:extLst>
          </p:cNvPr>
          <p:cNvSpPr/>
          <p:nvPr/>
        </p:nvSpPr>
        <p:spPr>
          <a:xfrm>
            <a:off x="2880" y="6686693"/>
            <a:ext cx="12192000" cy="110920"/>
          </a:xfrm>
          <a:prstGeom prst="rect">
            <a:avLst/>
          </a:prstGeom>
          <a:gradFill>
            <a:gsLst>
              <a:gs pos="100000">
                <a:srgbClr val="FC2B38">
                  <a:alpha val="50000"/>
                </a:srgbClr>
              </a:gs>
              <a:gs pos="0">
                <a:srgbClr val="FC2B38">
                  <a:alpha val="50000"/>
                </a:srgbClr>
              </a:gs>
            </a:gsLst>
            <a:lin ang="0" scaled="1"/>
          </a:gra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</a:pPr>
            <a:endParaRPr lang="ru-RU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Полилиния: фигура 30">
            <a:extLst>
              <a:ext uri="{FF2B5EF4-FFF2-40B4-BE49-F238E27FC236}">
                <a16:creationId xmlns:a16="http://schemas.microsoft.com/office/drawing/2014/main" id="{20A3AE9F-1040-4858-930B-3A1DEBF4668F}"/>
              </a:ext>
            </a:extLst>
          </p:cNvPr>
          <p:cNvSpPr/>
          <p:nvPr/>
        </p:nvSpPr>
        <p:spPr>
          <a:xfrm rot="3478382">
            <a:off x="916430" y="3093535"/>
            <a:ext cx="4194912" cy="5866571"/>
          </a:xfrm>
          <a:custGeom>
            <a:avLst/>
            <a:gdLst>
              <a:gd name="connsiteX0" fmla="*/ 716425 w 4194912"/>
              <a:gd name="connsiteY0" fmla="*/ 1902238 h 5866571"/>
              <a:gd name="connsiteX1" fmla="*/ 4194912 w 4194912"/>
              <a:gd name="connsiteY1" fmla="*/ 0 h 5866571"/>
              <a:gd name="connsiteX2" fmla="*/ 672444 w 4194912"/>
              <a:gd name="connsiteY2" fmla="*/ 4314536 h 5866571"/>
              <a:gd name="connsiteX3" fmla="*/ 936394 w 4194912"/>
              <a:gd name="connsiteY3" fmla="*/ 5834286 h 5866571"/>
              <a:gd name="connsiteX4" fmla="*/ 949587 w 4194912"/>
              <a:gd name="connsiteY4" fmla="*/ 5866571 h 5866571"/>
              <a:gd name="connsiteX5" fmla="*/ 122249 w 4194912"/>
              <a:gd name="connsiteY5" fmla="*/ 5349051 h 5866571"/>
              <a:gd name="connsiteX6" fmla="*/ 85226 w 4194912"/>
              <a:gd name="connsiteY6" fmla="*/ 5184065 h 5866571"/>
              <a:gd name="connsiteX7" fmla="*/ 0 w 4194912"/>
              <a:gd name="connsiteY7" fmla="*/ 4314536 h 5866571"/>
              <a:gd name="connsiteX8" fmla="*/ 716425 w 4194912"/>
              <a:gd name="connsiteY8" fmla="*/ 1902238 h 586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94912" h="5866571">
                <a:moveTo>
                  <a:pt x="716425" y="1902238"/>
                </a:moveTo>
                <a:cubicBezTo>
                  <a:pt x="1470281" y="754564"/>
                  <a:pt x="2746921" y="0"/>
                  <a:pt x="4194912" y="0"/>
                </a:cubicBezTo>
                <a:cubicBezTo>
                  <a:pt x="2158032" y="367877"/>
                  <a:pt x="672444" y="2187517"/>
                  <a:pt x="672444" y="4314536"/>
                </a:cubicBezTo>
                <a:cubicBezTo>
                  <a:pt x="672444" y="4846291"/>
                  <a:pt x="765293" y="5358834"/>
                  <a:pt x="936394" y="5834286"/>
                </a:cubicBezTo>
                <a:lnTo>
                  <a:pt x="949587" y="5866571"/>
                </a:lnTo>
                <a:lnTo>
                  <a:pt x="122249" y="5349051"/>
                </a:lnTo>
                <a:lnTo>
                  <a:pt x="85226" y="5184065"/>
                </a:lnTo>
                <a:cubicBezTo>
                  <a:pt x="29346" y="4903199"/>
                  <a:pt x="0" y="4612392"/>
                  <a:pt x="0" y="4314536"/>
                </a:cubicBezTo>
                <a:cubicBezTo>
                  <a:pt x="0" y="3420967"/>
                  <a:pt x="264112" y="2590843"/>
                  <a:pt x="716425" y="1902238"/>
                </a:cubicBezTo>
                <a:close/>
              </a:path>
            </a:pathLst>
          </a:custGeom>
          <a:solidFill>
            <a:srgbClr val="FC2B38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олилиния: фигура 32">
            <a:extLst>
              <a:ext uri="{FF2B5EF4-FFF2-40B4-BE49-F238E27FC236}">
                <a16:creationId xmlns:a16="http://schemas.microsoft.com/office/drawing/2014/main" id="{5F0402BB-9824-4424-B2A7-A29D9E7CAE36}"/>
              </a:ext>
            </a:extLst>
          </p:cNvPr>
          <p:cNvSpPr/>
          <p:nvPr/>
        </p:nvSpPr>
        <p:spPr>
          <a:xfrm rot="14326052">
            <a:off x="7031093" y="-608573"/>
            <a:ext cx="4194912" cy="5866571"/>
          </a:xfrm>
          <a:custGeom>
            <a:avLst/>
            <a:gdLst>
              <a:gd name="connsiteX0" fmla="*/ 716425 w 4194912"/>
              <a:gd name="connsiteY0" fmla="*/ 1902238 h 5866571"/>
              <a:gd name="connsiteX1" fmla="*/ 4194912 w 4194912"/>
              <a:gd name="connsiteY1" fmla="*/ 0 h 5866571"/>
              <a:gd name="connsiteX2" fmla="*/ 672444 w 4194912"/>
              <a:gd name="connsiteY2" fmla="*/ 4314536 h 5866571"/>
              <a:gd name="connsiteX3" fmla="*/ 936394 w 4194912"/>
              <a:gd name="connsiteY3" fmla="*/ 5834286 h 5866571"/>
              <a:gd name="connsiteX4" fmla="*/ 949587 w 4194912"/>
              <a:gd name="connsiteY4" fmla="*/ 5866571 h 5866571"/>
              <a:gd name="connsiteX5" fmla="*/ 122249 w 4194912"/>
              <a:gd name="connsiteY5" fmla="*/ 5349051 h 5866571"/>
              <a:gd name="connsiteX6" fmla="*/ 85226 w 4194912"/>
              <a:gd name="connsiteY6" fmla="*/ 5184065 h 5866571"/>
              <a:gd name="connsiteX7" fmla="*/ 0 w 4194912"/>
              <a:gd name="connsiteY7" fmla="*/ 4314536 h 5866571"/>
              <a:gd name="connsiteX8" fmla="*/ 716425 w 4194912"/>
              <a:gd name="connsiteY8" fmla="*/ 1902238 h 586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94912" h="5866571">
                <a:moveTo>
                  <a:pt x="716425" y="1902238"/>
                </a:moveTo>
                <a:cubicBezTo>
                  <a:pt x="1470281" y="754564"/>
                  <a:pt x="2746921" y="0"/>
                  <a:pt x="4194912" y="0"/>
                </a:cubicBezTo>
                <a:cubicBezTo>
                  <a:pt x="2158032" y="367877"/>
                  <a:pt x="672444" y="2187517"/>
                  <a:pt x="672444" y="4314536"/>
                </a:cubicBezTo>
                <a:cubicBezTo>
                  <a:pt x="672444" y="4846291"/>
                  <a:pt x="765293" y="5358834"/>
                  <a:pt x="936394" y="5834286"/>
                </a:cubicBezTo>
                <a:lnTo>
                  <a:pt x="949587" y="5866571"/>
                </a:lnTo>
                <a:lnTo>
                  <a:pt x="122249" y="5349051"/>
                </a:lnTo>
                <a:lnTo>
                  <a:pt x="85226" y="5184065"/>
                </a:lnTo>
                <a:cubicBezTo>
                  <a:pt x="29346" y="4903199"/>
                  <a:pt x="0" y="4612392"/>
                  <a:pt x="0" y="4314536"/>
                </a:cubicBezTo>
                <a:cubicBezTo>
                  <a:pt x="0" y="3420967"/>
                  <a:pt x="264112" y="2590843"/>
                  <a:pt x="716425" y="1902238"/>
                </a:cubicBezTo>
                <a:close/>
              </a:path>
            </a:pathLst>
          </a:custGeom>
          <a:solidFill>
            <a:srgbClr val="FC2B38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010FD92A-BF01-4AAB-8225-D33887D75E3F}"/>
              </a:ext>
            </a:extLst>
          </p:cNvPr>
          <p:cNvSpPr/>
          <p:nvPr/>
        </p:nvSpPr>
        <p:spPr>
          <a:xfrm rot="16200000">
            <a:off x="-1909357" y="2509020"/>
            <a:ext cx="4575463" cy="55819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FFFDFD"/>
                </a:solidFill>
                <a:latin typeface="Century Gothic" panose="020B0502020202020204" pitchFamily="34" charset="0"/>
              </a:rPr>
              <a:t>F i a n k e t t o</a:t>
            </a:r>
          </a:p>
        </p:txBody>
      </p:sp>
      <p:sp>
        <p:nvSpPr>
          <p:cNvPr id="4" name="Правая круглая скобка 3">
            <a:extLst>
              <a:ext uri="{FF2B5EF4-FFF2-40B4-BE49-F238E27FC236}">
                <a16:creationId xmlns:a16="http://schemas.microsoft.com/office/drawing/2014/main" id="{A66B1EC3-4B3C-4D27-85FA-E2681EE04AF7}"/>
              </a:ext>
            </a:extLst>
          </p:cNvPr>
          <p:cNvSpPr/>
          <p:nvPr/>
        </p:nvSpPr>
        <p:spPr>
          <a:xfrm rot="16200000">
            <a:off x="4590983" y="-162145"/>
            <a:ext cx="207496" cy="4029565"/>
          </a:xfrm>
          <a:prstGeom prst="rightBracket">
            <a:avLst>
              <a:gd name="adj" fmla="val 56609"/>
            </a:avLst>
          </a:prstGeom>
          <a:ln>
            <a:solidFill>
              <a:srgbClr val="FC2B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авая круглая скобка 24">
            <a:extLst>
              <a:ext uri="{FF2B5EF4-FFF2-40B4-BE49-F238E27FC236}">
                <a16:creationId xmlns:a16="http://schemas.microsoft.com/office/drawing/2014/main" id="{102BE6E1-3AB1-4DF4-8310-B3CD97666C71}"/>
              </a:ext>
            </a:extLst>
          </p:cNvPr>
          <p:cNvSpPr/>
          <p:nvPr/>
        </p:nvSpPr>
        <p:spPr>
          <a:xfrm rot="16200000">
            <a:off x="3896656" y="717009"/>
            <a:ext cx="179854" cy="2644040"/>
          </a:xfrm>
          <a:prstGeom prst="rightBracket">
            <a:avLst>
              <a:gd name="adj" fmla="val 56609"/>
            </a:avLst>
          </a:prstGeom>
          <a:ln>
            <a:solidFill>
              <a:srgbClr val="FC2B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F2FA6FA-4130-4340-9BDE-FB955F0F810D}"/>
              </a:ext>
            </a:extLst>
          </p:cNvPr>
          <p:cNvSpPr/>
          <p:nvPr/>
        </p:nvSpPr>
        <p:spPr>
          <a:xfrm>
            <a:off x="2594018" y="1766031"/>
            <a:ext cx="2570835" cy="190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  <a:latin typeface="Century Gothic" panose="020B0502020202020204" pitchFamily="34" charset="0"/>
              </a:rPr>
              <a:t>Эффективные посылки до </a:t>
            </a:r>
            <a:r>
              <a:rPr lang="ru-RU" sz="8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хард</a:t>
            </a:r>
            <a:r>
              <a:rPr lang="ru-RU" sz="800" dirty="0">
                <a:solidFill>
                  <a:schemeClr val="tx1"/>
                </a:solidFill>
                <a:latin typeface="Century Gothic" panose="020B0502020202020204" pitchFamily="34" charset="0"/>
              </a:rPr>
              <a:t>-дедлайна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E8CAD7BB-29B9-4574-9385-045117E1AFF8}"/>
              </a:ext>
            </a:extLst>
          </p:cNvPr>
          <p:cNvSpPr/>
          <p:nvPr/>
        </p:nvSpPr>
        <p:spPr>
          <a:xfrm>
            <a:off x="2623238" y="1949101"/>
            <a:ext cx="1891935" cy="23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>
                <a:solidFill>
                  <a:schemeClr val="tx1"/>
                </a:solidFill>
                <a:latin typeface="Century Gothic" panose="020B0502020202020204" pitchFamily="34" charset="0"/>
              </a:rPr>
              <a:t>Эффективные посылки до софт-дедлайна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84E8B5A-75F9-4BFB-A5BF-38F6F58E9444}"/>
              </a:ext>
            </a:extLst>
          </p:cNvPr>
          <p:cNvSpPr/>
          <p:nvPr/>
        </p:nvSpPr>
        <p:spPr>
          <a:xfrm>
            <a:off x="1506262" y="1170698"/>
            <a:ext cx="8953081" cy="304465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2AD9EB35-B25A-4894-8735-635EDC7F556B}"/>
              </a:ext>
            </a:extLst>
          </p:cNvPr>
          <p:cNvSpPr/>
          <p:nvPr/>
        </p:nvSpPr>
        <p:spPr>
          <a:xfrm>
            <a:off x="878773" y="4691890"/>
            <a:ext cx="10248573" cy="1045786"/>
          </a:xfrm>
          <a:prstGeom prst="roundRect">
            <a:avLst/>
          </a:prstGeom>
          <a:solidFill>
            <a:srgbClr val="FC2B3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Доля эффективных посылок, приходящаяся на период до софт-дедлайна – </a:t>
            </a:r>
            <a:r>
              <a:rPr lang="ru-RU" sz="1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65.3% 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(</a:t>
            </a:r>
            <a:r>
              <a:rPr lang="ru-RU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среди таковых до </a:t>
            </a:r>
            <a:r>
              <a:rPr lang="ru-RU" sz="16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хард</a:t>
            </a:r>
            <a:r>
              <a:rPr lang="ru-RU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-дедлайна</a:t>
            </a:r>
            <a:r>
              <a:rPr lang="en-US" sz="1600">
                <a:solidFill>
                  <a:schemeClr val="tx1"/>
                </a:solidFill>
                <a:latin typeface="Century Gothic" panose="020B0502020202020204" pitchFamily="34" charset="0"/>
              </a:rPr>
              <a:t>)</a:t>
            </a:r>
            <a:endParaRPr lang="en-US" sz="16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78FE60E4-F1EA-4E31-85A7-1160C0B952C0}"/>
              </a:ext>
            </a:extLst>
          </p:cNvPr>
          <p:cNvSpPr/>
          <p:nvPr/>
        </p:nvSpPr>
        <p:spPr>
          <a:xfrm>
            <a:off x="10250170" y="82923"/>
            <a:ext cx="1198214" cy="3909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FC2B38"/>
                </a:solidFill>
                <a:latin typeface="Century Gothic" panose="020B0502020202020204" pitchFamily="34" charset="0"/>
              </a:rPr>
              <a:t>3/3</a:t>
            </a:r>
            <a:endParaRPr lang="en-US" sz="2400" b="1" dirty="0">
              <a:solidFill>
                <a:srgbClr val="FC2B38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79520D6-057B-4489-BC24-F6ACDB78C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773" y="1989139"/>
            <a:ext cx="8328055" cy="195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3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45E93810-B3B5-4248-A555-C943601664D2}"/>
              </a:ext>
            </a:extLst>
          </p:cNvPr>
          <p:cNvSpPr/>
          <p:nvPr/>
        </p:nvSpPr>
        <p:spPr>
          <a:xfrm>
            <a:off x="0" y="78001"/>
            <a:ext cx="12192000" cy="44525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21000">
                <a:srgbClr val="FC2B38"/>
              </a:gs>
            </a:gsLst>
            <a:lin ang="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Посылки в разбивке по </a:t>
            </a:r>
            <a:r>
              <a:rPr lang="ru-RU" dirty="0" err="1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контестам</a:t>
            </a:r>
            <a:endParaRPr lang="ru-RU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F2A3783E-0688-49B4-913B-6126D9B53FA3}"/>
              </a:ext>
            </a:extLst>
          </p:cNvPr>
          <p:cNvSpPr/>
          <p:nvPr/>
        </p:nvSpPr>
        <p:spPr>
          <a:xfrm>
            <a:off x="-12900" y="477531"/>
            <a:ext cx="12204899" cy="45719"/>
          </a:xfrm>
          <a:prstGeom prst="rect">
            <a:avLst/>
          </a:prstGeom>
          <a:gradFill>
            <a:gsLst>
              <a:gs pos="41000">
                <a:schemeClr val="bg1">
                  <a:alpha val="0"/>
                </a:schemeClr>
              </a:gs>
              <a:gs pos="77000">
                <a:srgbClr val="FC2B38">
                  <a:alpha val="50000"/>
                </a:srgbClr>
              </a:gs>
            </a:gsLst>
            <a:lin ang="0" scaled="1"/>
          </a:gra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FBC46FB7-C128-47CA-BB02-06D8F4CF33A3}"/>
              </a:ext>
            </a:extLst>
          </p:cNvPr>
          <p:cNvGrpSpPr/>
          <p:nvPr/>
        </p:nvGrpSpPr>
        <p:grpSpPr>
          <a:xfrm>
            <a:off x="9566859" y="755773"/>
            <a:ext cx="2564837" cy="5628386"/>
            <a:chOff x="9566859" y="1026367"/>
            <a:chExt cx="2564837" cy="5628386"/>
          </a:xfrm>
        </p:grpSpPr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D2D4D15A-694D-4CA7-BDB0-4BC482D3A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8035084" y="2558142"/>
              <a:ext cx="5628386" cy="2564835"/>
            </a:xfrm>
            <a:prstGeom prst="rect">
              <a:avLst/>
            </a:prstGeom>
          </p:spPr>
        </p:pic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33E60B5F-ACC6-451C-860C-2E2BD72914BB}"/>
                </a:ext>
              </a:extLst>
            </p:cNvPr>
            <p:cNvSpPr/>
            <p:nvPr/>
          </p:nvSpPr>
          <p:spPr>
            <a:xfrm>
              <a:off x="9566860" y="1110343"/>
              <a:ext cx="2564836" cy="5544409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F0465C8F-6B44-4137-A366-FFF5E52452F6}"/>
              </a:ext>
            </a:extLst>
          </p:cNvPr>
          <p:cNvSpPr/>
          <p:nvPr/>
        </p:nvSpPr>
        <p:spPr>
          <a:xfrm>
            <a:off x="2880" y="6686693"/>
            <a:ext cx="12192000" cy="110920"/>
          </a:xfrm>
          <a:prstGeom prst="rect">
            <a:avLst/>
          </a:prstGeom>
          <a:gradFill>
            <a:gsLst>
              <a:gs pos="100000">
                <a:srgbClr val="FC2B38">
                  <a:alpha val="50000"/>
                </a:srgbClr>
              </a:gs>
              <a:gs pos="0">
                <a:srgbClr val="FC2B38">
                  <a:alpha val="50000"/>
                </a:srgbClr>
              </a:gs>
            </a:gsLst>
            <a:lin ang="0" scaled="1"/>
          </a:gra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</a:pPr>
            <a:endParaRPr lang="ru-RU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Полилиния: фигура 30">
            <a:extLst>
              <a:ext uri="{FF2B5EF4-FFF2-40B4-BE49-F238E27FC236}">
                <a16:creationId xmlns:a16="http://schemas.microsoft.com/office/drawing/2014/main" id="{20A3AE9F-1040-4858-930B-3A1DEBF4668F}"/>
              </a:ext>
            </a:extLst>
          </p:cNvPr>
          <p:cNvSpPr/>
          <p:nvPr/>
        </p:nvSpPr>
        <p:spPr>
          <a:xfrm rot="3478382">
            <a:off x="916430" y="3093535"/>
            <a:ext cx="4194912" cy="5866571"/>
          </a:xfrm>
          <a:custGeom>
            <a:avLst/>
            <a:gdLst>
              <a:gd name="connsiteX0" fmla="*/ 716425 w 4194912"/>
              <a:gd name="connsiteY0" fmla="*/ 1902238 h 5866571"/>
              <a:gd name="connsiteX1" fmla="*/ 4194912 w 4194912"/>
              <a:gd name="connsiteY1" fmla="*/ 0 h 5866571"/>
              <a:gd name="connsiteX2" fmla="*/ 672444 w 4194912"/>
              <a:gd name="connsiteY2" fmla="*/ 4314536 h 5866571"/>
              <a:gd name="connsiteX3" fmla="*/ 936394 w 4194912"/>
              <a:gd name="connsiteY3" fmla="*/ 5834286 h 5866571"/>
              <a:gd name="connsiteX4" fmla="*/ 949587 w 4194912"/>
              <a:gd name="connsiteY4" fmla="*/ 5866571 h 5866571"/>
              <a:gd name="connsiteX5" fmla="*/ 122249 w 4194912"/>
              <a:gd name="connsiteY5" fmla="*/ 5349051 h 5866571"/>
              <a:gd name="connsiteX6" fmla="*/ 85226 w 4194912"/>
              <a:gd name="connsiteY6" fmla="*/ 5184065 h 5866571"/>
              <a:gd name="connsiteX7" fmla="*/ 0 w 4194912"/>
              <a:gd name="connsiteY7" fmla="*/ 4314536 h 5866571"/>
              <a:gd name="connsiteX8" fmla="*/ 716425 w 4194912"/>
              <a:gd name="connsiteY8" fmla="*/ 1902238 h 586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94912" h="5866571">
                <a:moveTo>
                  <a:pt x="716425" y="1902238"/>
                </a:moveTo>
                <a:cubicBezTo>
                  <a:pt x="1470281" y="754564"/>
                  <a:pt x="2746921" y="0"/>
                  <a:pt x="4194912" y="0"/>
                </a:cubicBezTo>
                <a:cubicBezTo>
                  <a:pt x="2158032" y="367877"/>
                  <a:pt x="672444" y="2187517"/>
                  <a:pt x="672444" y="4314536"/>
                </a:cubicBezTo>
                <a:cubicBezTo>
                  <a:pt x="672444" y="4846291"/>
                  <a:pt x="765293" y="5358834"/>
                  <a:pt x="936394" y="5834286"/>
                </a:cubicBezTo>
                <a:lnTo>
                  <a:pt x="949587" y="5866571"/>
                </a:lnTo>
                <a:lnTo>
                  <a:pt x="122249" y="5349051"/>
                </a:lnTo>
                <a:lnTo>
                  <a:pt x="85226" y="5184065"/>
                </a:lnTo>
                <a:cubicBezTo>
                  <a:pt x="29346" y="4903199"/>
                  <a:pt x="0" y="4612392"/>
                  <a:pt x="0" y="4314536"/>
                </a:cubicBezTo>
                <a:cubicBezTo>
                  <a:pt x="0" y="3420967"/>
                  <a:pt x="264112" y="2590843"/>
                  <a:pt x="716425" y="1902238"/>
                </a:cubicBezTo>
                <a:close/>
              </a:path>
            </a:pathLst>
          </a:custGeom>
          <a:solidFill>
            <a:srgbClr val="FC2B38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олилиния: фигура 32">
            <a:extLst>
              <a:ext uri="{FF2B5EF4-FFF2-40B4-BE49-F238E27FC236}">
                <a16:creationId xmlns:a16="http://schemas.microsoft.com/office/drawing/2014/main" id="{5F0402BB-9824-4424-B2A7-A29D9E7CAE36}"/>
              </a:ext>
            </a:extLst>
          </p:cNvPr>
          <p:cNvSpPr/>
          <p:nvPr/>
        </p:nvSpPr>
        <p:spPr>
          <a:xfrm rot="14326052">
            <a:off x="7031093" y="-608573"/>
            <a:ext cx="4194912" cy="5866571"/>
          </a:xfrm>
          <a:custGeom>
            <a:avLst/>
            <a:gdLst>
              <a:gd name="connsiteX0" fmla="*/ 716425 w 4194912"/>
              <a:gd name="connsiteY0" fmla="*/ 1902238 h 5866571"/>
              <a:gd name="connsiteX1" fmla="*/ 4194912 w 4194912"/>
              <a:gd name="connsiteY1" fmla="*/ 0 h 5866571"/>
              <a:gd name="connsiteX2" fmla="*/ 672444 w 4194912"/>
              <a:gd name="connsiteY2" fmla="*/ 4314536 h 5866571"/>
              <a:gd name="connsiteX3" fmla="*/ 936394 w 4194912"/>
              <a:gd name="connsiteY3" fmla="*/ 5834286 h 5866571"/>
              <a:gd name="connsiteX4" fmla="*/ 949587 w 4194912"/>
              <a:gd name="connsiteY4" fmla="*/ 5866571 h 5866571"/>
              <a:gd name="connsiteX5" fmla="*/ 122249 w 4194912"/>
              <a:gd name="connsiteY5" fmla="*/ 5349051 h 5866571"/>
              <a:gd name="connsiteX6" fmla="*/ 85226 w 4194912"/>
              <a:gd name="connsiteY6" fmla="*/ 5184065 h 5866571"/>
              <a:gd name="connsiteX7" fmla="*/ 0 w 4194912"/>
              <a:gd name="connsiteY7" fmla="*/ 4314536 h 5866571"/>
              <a:gd name="connsiteX8" fmla="*/ 716425 w 4194912"/>
              <a:gd name="connsiteY8" fmla="*/ 1902238 h 586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94912" h="5866571">
                <a:moveTo>
                  <a:pt x="716425" y="1902238"/>
                </a:moveTo>
                <a:cubicBezTo>
                  <a:pt x="1470281" y="754564"/>
                  <a:pt x="2746921" y="0"/>
                  <a:pt x="4194912" y="0"/>
                </a:cubicBezTo>
                <a:cubicBezTo>
                  <a:pt x="2158032" y="367877"/>
                  <a:pt x="672444" y="2187517"/>
                  <a:pt x="672444" y="4314536"/>
                </a:cubicBezTo>
                <a:cubicBezTo>
                  <a:pt x="672444" y="4846291"/>
                  <a:pt x="765293" y="5358834"/>
                  <a:pt x="936394" y="5834286"/>
                </a:cubicBezTo>
                <a:lnTo>
                  <a:pt x="949587" y="5866571"/>
                </a:lnTo>
                <a:lnTo>
                  <a:pt x="122249" y="5349051"/>
                </a:lnTo>
                <a:lnTo>
                  <a:pt x="85226" y="5184065"/>
                </a:lnTo>
                <a:cubicBezTo>
                  <a:pt x="29346" y="4903199"/>
                  <a:pt x="0" y="4612392"/>
                  <a:pt x="0" y="4314536"/>
                </a:cubicBezTo>
                <a:cubicBezTo>
                  <a:pt x="0" y="3420967"/>
                  <a:pt x="264112" y="2590843"/>
                  <a:pt x="716425" y="1902238"/>
                </a:cubicBezTo>
                <a:close/>
              </a:path>
            </a:pathLst>
          </a:custGeom>
          <a:solidFill>
            <a:srgbClr val="FC2B38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010FD92A-BF01-4AAB-8225-D33887D75E3F}"/>
              </a:ext>
            </a:extLst>
          </p:cNvPr>
          <p:cNvSpPr/>
          <p:nvPr/>
        </p:nvSpPr>
        <p:spPr>
          <a:xfrm rot="16200000">
            <a:off x="-1909357" y="2509020"/>
            <a:ext cx="4575463" cy="55819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FFFDFD"/>
                </a:solidFill>
                <a:latin typeface="Century Gothic" panose="020B0502020202020204" pitchFamily="34" charset="0"/>
              </a:rPr>
              <a:t>F i a n k e t t o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E19072-92E3-481B-868C-388A7F34D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893" y="1033010"/>
            <a:ext cx="8327930" cy="3829174"/>
          </a:xfrm>
          <a:prstGeom prst="rect">
            <a:avLst/>
          </a:prstGeom>
        </p:spPr>
      </p:pic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D7F93F19-2CCB-4340-9AA6-1C0F14D22095}"/>
              </a:ext>
            </a:extLst>
          </p:cNvPr>
          <p:cNvSpPr/>
          <p:nvPr/>
        </p:nvSpPr>
        <p:spPr>
          <a:xfrm>
            <a:off x="878773" y="5154111"/>
            <a:ext cx="10248573" cy="1045786"/>
          </a:xfrm>
          <a:prstGeom prst="roundRect">
            <a:avLst/>
          </a:prstGeom>
          <a:solidFill>
            <a:srgbClr val="FC2B3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  <a:latin typeface="Century Gothic" panose="020B0502020202020204" pitchFamily="34" charset="0"/>
              </a:rPr>
              <a:t>Эффективные посылки </a:t>
            </a:r>
            <a:r>
              <a:rPr lang="ru-RU" dirty="0">
                <a:solidFill>
                  <a:schemeClr val="tx1"/>
                </a:solidFill>
                <a:latin typeface="Century Gothic" panose="020B0502020202020204" pitchFamily="34" charset="0"/>
              </a:rPr>
              <a:t>до общего дедлайна (т.е. без учета посылок участников, получивших разрешение на перенос дедлайна) составляют </a:t>
            </a:r>
            <a:r>
              <a:rPr lang="ru-RU" sz="2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66.2% (57 724 шт.)</a:t>
            </a:r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092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45E93810-B3B5-4248-A555-C943601664D2}"/>
              </a:ext>
            </a:extLst>
          </p:cNvPr>
          <p:cNvSpPr/>
          <p:nvPr/>
        </p:nvSpPr>
        <p:spPr>
          <a:xfrm>
            <a:off x="0" y="78001"/>
            <a:ext cx="12192000" cy="44525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21000">
                <a:srgbClr val="FC2B38"/>
              </a:gs>
            </a:gsLst>
            <a:lin ang="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Посылки в разбивке по языкам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F2A3783E-0688-49B4-913B-6126D9B53FA3}"/>
              </a:ext>
            </a:extLst>
          </p:cNvPr>
          <p:cNvSpPr/>
          <p:nvPr/>
        </p:nvSpPr>
        <p:spPr>
          <a:xfrm>
            <a:off x="-12900" y="477531"/>
            <a:ext cx="12204899" cy="45719"/>
          </a:xfrm>
          <a:prstGeom prst="rect">
            <a:avLst/>
          </a:prstGeom>
          <a:gradFill>
            <a:gsLst>
              <a:gs pos="41000">
                <a:schemeClr val="bg1">
                  <a:alpha val="0"/>
                </a:schemeClr>
              </a:gs>
              <a:gs pos="77000">
                <a:srgbClr val="FC2B38">
                  <a:alpha val="50000"/>
                </a:srgbClr>
              </a:gs>
            </a:gsLst>
            <a:lin ang="0" scaled="1"/>
          </a:gra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FBC46FB7-C128-47CA-BB02-06D8F4CF33A3}"/>
              </a:ext>
            </a:extLst>
          </p:cNvPr>
          <p:cNvGrpSpPr/>
          <p:nvPr/>
        </p:nvGrpSpPr>
        <p:grpSpPr>
          <a:xfrm>
            <a:off x="9566859" y="755773"/>
            <a:ext cx="2564837" cy="5628386"/>
            <a:chOff x="9566859" y="1026367"/>
            <a:chExt cx="2564837" cy="5628386"/>
          </a:xfrm>
        </p:grpSpPr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D2D4D15A-694D-4CA7-BDB0-4BC482D3A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8035084" y="2558142"/>
              <a:ext cx="5628386" cy="2564835"/>
            </a:xfrm>
            <a:prstGeom prst="rect">
              <a:avLst/>
            </a:prstGeom>
          </p:spPr>
        </p:pic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33E60B5F-ACC6-451C-860C-2E2BD72914BB}"/>
                </a:ext>
              </a:extLst>
            </p:cNvPr>
            <p:cNvSpPr/>
            <p:nvPr/>
          </p:nvSpPr>
          <p:spPr>
            <a:xfrm>
              <a:off x="9566860" y="1110343"/>
              <a:ext cx="2564836" cy="5544409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F0465C8F-6B44-4137-A366-FFF5E52452F6}"/>
              </a:ext>
            </a:extLst>
          </p:cNvPr>
          <p:cNvSpPr/>
          <p:nvPr/>
        </p:nvSpPr>
        <p:spPr>
          <a:xfrm>
            <a:off x="2880" y="6686693"/>
            <a:ext cx="12192000" cy="110920"/>
          </a:xfrm>
          <a:prstGeom prst="rect">
            <a:avLst/>
          </a:prstGeom>
          <a:gradFill>
            <a:gsLst>
              <a:gs pos="100000">
                <a:srgbClr val="FC2B38">
                  <a:alpha val="50000"/>
                </a:srgbClr>
              </a:gs>
              <a:gs pos="0">
                <a:srgbClr val="FC2B38">
                  <a:alpha val="50000"/>
                </a:srgbClr>
              </a:gs>
            </a:gsLst>
            <a:lin ang="0" scaled="1"/>
          </a:gra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</a:pPr>
            <a:endParaRPr lang="ru-RU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Полилиния: фигура 30">
            <a:extLst>
              <a:ext uri="{FF2B5EF4-FFF2-40B4-BE49-F238E27FC236}">
                <a16:creationId xmlns:a16="http://schemas.microsoft.com/office/drawing/2014/main" id="{20A3AE9F-1040-4858-930B-3A1DEBF4668F}"/>
              </a:ext>
            </a:extLst>
          </p:cNvPr>
          <p:cNvSpPr/>
          <p:nvPr/>
        </p:nvSpPr>
        <p:spPr>
          <a:xfrm rot="3478382">
            <a:off x="916430" y="3093535"/>
            <a:ext cx="4194912" cy="5866571"/>
          </a:xfrm>
          <a:custGeom>
            <a:avLst/>
            <a:gdLst>
              <a:gd name="connsiteX0" fmla="*/ 716425 w 4194912"/>
              <a:gd name="connsiteY0" fmla="*/ 1902238 h 5866571"/>
              <a:gd name="connsiteX1" fmla="*/ 4194912 w 4194912"/>
              <a:gd name="connsiteY1" fmla="*/ 0 h 5866571"/>
              <a:gd name="connsiteX2" fmla="*/ 672444 w 4194912"/>
              <a:gd name="connsiteY2" fmla="*/ 4314536 h 5866571"/>
              <a:gd name="connsiteX3" fmla="*/ 936394 w 4194912"/>
              <a:gd name="connsiteY3" fmla="*/ 5834286 h 5866571"/>
              <a:gd name="connsiteX4" fmla="*/ 949587 w 4194912"/>
              <a:gd name="connsiteY4" fmla="*/ 5866571 h 5866571"/>
              <a:gd name="connsiteX5" fmla="*/ 122249 w 4194912"/>
              <a:gd name="connsiteY5" fmla="*/ 5349051 h 5866571"/>
              <a:gd name="connsiteX6" fmla="*/ 85226 w 4194912"/>
              <a:gd name="connsiteY6" fmla="*/ 5184065 h 5866571"/>
              <a:gd name="connsiteX7" fmla="*/ 0 w 4194912"/>
              <a:gd name="connsiteY7" fmla="*/ 4314536 h 5866571"/>
              <a:gd name="connsiteX8" fmla="*/ 716425 w 4194912"/>
              <a:gd name="connsiteY8" fmla="*/ 1902238 h 586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94912" h="5866571">
                <a:moveTo>
                  <a:pt x="716425" y="1902238"/>
                </a:moveTo>
                <a:cubicBezTo>
                  <a:pt x="1470281" y="754564"/>
                  <a:pt x="2746921" y="0"/>
                  <a:pt x="4194912" y="0"/>
                </a:cubicBezTo>
                <a:cubicBezTo>
                  <a:pt x="2158032" y="367877"/>
                  <a:pt x="672444" y="2187517"/>
                  <a:pt x="672444" y="4314536"/>
                </a:cubicBezTo>
                <a:cubicBezTo>
                  <a:pt x="672444" y="4846291"/>
                  <a:pt x="765293" y="5358834"/>
                  <a:pt x="936394" y="5834286"/>
                </a:cubicBezTo>
                <a:lnTo>
                  <a:pt x="949587" y="5866571"/>
                </a:lnTo>
                <a:lnTo>
                  <a:pt x="122249" y="5349051"/>
                </a:lnTo>
                <a:lnTo>
                  <a:pt x="85226" y="5184065"/>
                </a:lnTo>
                <a:cubicBezTo>
                  <a:pt x="29346" y="4903199"/>
                  <a:pt x="0" y="4612392"/>
                  <a:pt x="0" y="4314536"/>
                </a:cubicBezTo>
                <a:cubicBezTo>
                  <a:pt x="0" y="3420967"/>
                  <a:pt x="264112" y="2590843"/>
                  <a:pt x="716425" y="1902238"/>
                </a:cubicBezTo>
                <a:close/>
              </a:path>
            </a:pathLst>
          </a:custGeom>
          <a:solidFill>
            <a:srgbClr val="FC2B38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олилиния: фигура 32">
            <a:extLst>
              <a:ext uri="{FF2B5EF4-FFF2-40B4-BE49-F238E27FC236}">
                <a16:creationId xmlns:a16="http://schemas.microsoft.com/office/drawing/2014/main" id="{5F0402BB-9824-4424-B2A7-A29D9E7CAE36}"/>
              </a:ext>
            </a:extLst>
          </p:cNvPr>
          <p:cNvSpPr/>
          <p:nvPr/>
        </p:nvSpPr>
        <p:spPr>
          <a:xfrm rot="14326052">
            <a:off x="7031093" y="-608573"/>
            <a:ext cx="4194912" cy="5866571"/>
          </a:xfrm>
          <a:custGeom>
            <a:avLst/>
            <a:gdLst>
              <a:gd name="connsiteX0" fmla="*/ 716425 w 4194912"/>
              <a:gd name="connsiteY0" fmla="*/ 1902238 h 5866571"/>
              <a:gd name="connsiteX1" fmla="*/ 4194912 w 4194912"/>
              <a:gd name="connsiteY1" fmla="*/ 0 h 5866571"/>
              <a:gd name="connsiteX2" fmla="*/ 672444 w 4194912"/>
              <a:gd name="connsiteY2" fmla="*/ 4314536 h 5866571"/>
              <a:gd name="connsiteX3" fmla="*/ 936394 w 4194912"/>
              <a:gd name="connsiteY3" fmla="*/ 5834286 h 5866571"/>
              <a:gd name="connsiteX4" fmla="*/ 949587 w 4194912"/>
              <a:gd name="connsiteY4" fmla="*/ 5866571 h 5866571"/>
              <a:gd name="connsiteX5" fmla="*/ 122249 w 4194912"/>
              <a:gd name="connsiteY5" fmla="*/ 5349051 h 5866571"/>
              <a:gd name="connsiteX6" fmla="*/ 85226 w 4194912"/>
              <a:gd name="connsiteY6" fmla="*/ 5184065 h 5866571"/>
              <a:gd name="connsiteX7" fmla="*/ 0 w 4194912"/>
              <a:gd name="connsiteY7" fmla="*/ 4314536 h 5866571"/>
              <a:gd name="connsiteX8" fmla="*/ 716425 w 4194912"/>
              <a:gd name="connsiteY8" fmla="*/ 1902238 h 586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94912" h="5866571">
                <a:moveTo>
                  <a:pt x="716425" y="1902238"/>
                </a:moveTo>
                <a:cubicBezTo>
                  <a:pt x="1470281" y="754564"/>
                  <a:pt x="2746921" y="0"/>
                  <a:pt x="4194912" y="0"/>
                </a:cubicBezTo>
                <a:cubicBezTo>
                  <a:pt x="2158032" y="367877"/>
                  <a:pt x="672444" y="2187517"/>
                  <a:pt x="672444" y="4314536"/>
                </a:cubicBezTo>
                <a:cubicBezTo>
                  <a:pt x="672444" y="4846291"/>
                  <a:pt x="765293" y="5358834"/>
                  <a:pt x="936394" y="5834286"/>
                </a:cubicBezTo>
                <a:lnTo>
                  <a:pt x="949587" y="5866571"/>
                </a:lnTo>
                <a:lnTo>
                  <a:pt x="122249" y="5349051"/>
                </a:lnTo>
                <a:lnTo>
                  <a:pt x="85226" y="5184065"/>
                </a:lnTo>
                <a:cubicBezTo>
                  <a:pt x="29346" y="4903199"/>
                  <a:pt x="0" y="4612392"/>
                  <a:pt x="0" y="4314536"/>
                </a:cubicBezTo>
                <a:cubicBezTo>
                  <a:pt x="0" y="3420967"/>
                  <a:pt x="264112" y="2590843"/>
                  <a:pt x="716425" y="1902238"/>
                </a:cubicBezTo>
                <a:close/>
              </a:path>
            </a:pathLst>
          </a:custGeom>
          <a:solidFill>
            <a:srgbClr val="FC2B38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010FD92A-BF01-4AAB-8225-D33887D75E3F}"/>
              </a:ext>
            </a:extLst>
          </p:cNvPr>
          <p:cNvSpPr/>
          <p:nvPr/>
        </p:nvSpPr>
        <p:spPr>
          <a:xfrm rot="16200000">
            <a:off x="-1909357" y="2509020"/>
            <a:ext cx="4575463" cy="55819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FFFDFD"/>
                </a:solidFill>
                <a:latin typeface="Century Gothic" panose="020B0502020202020204" pitchFamily="34" charset="0"/>
              </a:rPr>
              <a:t>F i a n k e t t o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DB9AA3D-8AC6-46CD-BCAB-E83D46292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292" y="1105011"/>
            <a:ext cx="5271023" cy="2908151"/>
          </a:xfrm>
          <a:prstGeom prst="rect">
            <a:avLst/>
          </a:prstGeom>
        </p:spPr>
      </p:pic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F60E90A2-8CD5-4256-A082-8124598A15A9}"/>
              </a:ext>
            </a:extLst>
          </p:cNvPr>
          <p:cNvSpPr/>
          <p:nvPr/>
        </p:nvSpPr>
        <p:spPr>
          <a:xfrm>
            <a:off x="4284555" y="4245683"/>
            <a:ext cx="3622889" cy="1870191"/>
          </a:xfrm>
          <a:prstGeom prst="roundRect">
            <a:avLst/>
          </a:prstGeom>
          <a:solidFill>
            <a:srgbClr val="FC2B3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Задачи, не решенные на </a:t>
            </a:r>
            <a:r>
              <a:rPr lang="en-US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Python</a:t>
            </a:r>
            <a:r>
              <a:rPr lang="en-US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endParaRPr lang="en-US" sz="11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7 - A - Simple sum</a:t>
            </a:r>
          </a:p>
          <a:p>
            <a:r>
              <a:rPr lang="en-US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7 - D - RMQ2</a:t>
            </a:r>
          </a:p>
          <a:p>
            <a:endParaRPr lang="en-US" sz="11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n-US" sz="11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n-US" sz="11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n-US" sz="11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n-US" sz="11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n-US" sz="11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59249054-D7C3-494B-AD85-192DF56E7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306" y="1105011"/>
            <a:ext cx="4822354" cy="3103133"/>
          </a:xfrm>
          <a:prstGeom prst="rect">
            <a:avLst/>
          </a:prstGeom>
        </p:spPr>
      </p:pic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0A751C91-1764-4382-8373-FBE0B0FBDCFB}"/>
              </a:ext>
            </a:extLst>
          </p:cNvPr>
          <p:cNvSpPr/>
          <p:nvPr/>
        </p:nvSpPr>
        <p:spPr>
          <a:xfrm>
            <a:off x="7978869" y="4242912"/>
            <a:ext cx="3622889" cy="1870191"/>
          </a:xfrm>
          <a:prstGeom prst="roundRect">
            <a:avLst/>
          </a:prstGeom>
          <a:solidFill>
            <a:srgbClr val="FC2B3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Задачи, не решенные на </a:t>
            </a:r>
            <a:r>
              <a:rPr lang="en-US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Java</a:t>
            </a:r>
            <a:r>
              <a:rPr lang="en-US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endParaRPr lang="en-US" sz="11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7 - A - Simple sum</a:t>
            </a:r>
          </a:p>
          <a:p>
            <a:r>
              <a:rPr lang="en-US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7 - D - RMQ2</a:t>
            </a:r>
          </a:p>
          <a:p>
            <a:r>
              <a:rPr lang="en-US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7 - E - Backward RMQ</a:t>
            </a:r>
          </a:p>
          <a:p>
            <a:r>
              <a:rPr lang="en-US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8 - D - Sum Problem</a:t>
            </a:r>
          </a:p>
          <a:p>
            <a:r>
              <a:rPr lang="en-US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9 - D - Reverses</a:t>
            </a:r>
          </a:p>
          <a:p>
            <a:r>
              <a:rPr lang="en-US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12 - E - </a:t>
            </a:r>
            <a:r>
              <a:rPr lang="ru-RU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Минимальное дерево путей</a:t>
            </a:r>
            <a:endParaRPr lang="en-US" sz="11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13 - E - The Great Wall</a:t>
            </a:r>
          </a:p>
          <a:p>
            <a:endParaRPr lang="en-US" sz="11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BCED7B09-B5E1-4E1E-AF66-775A1F395C02}"/>
              </a:ext>
            </a:extLst>
          </p:cNvPr>
          <p:cNvSpPr/>
          <p:nvPr/>
        </p:nvSpPr>
        <p:spPr>
          <a:xfrm>
            <a:off x="591467" y="4224777"/>
            <a:ext cx="3622889" cy="1870191"/>
          </a:xfrm>
          <a:prstGeom prst="roundRect">
            <a:avLst/>
          </a:prstGeom>
          <a:solidFill>
            <a:srgbClr val="FC2B3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Задачи, не решенные на </a:t>
            </a:r>
            <a:r>
              <a:rPr lang="en-US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C++</a:t>
            </a:r>
            <a:r>
              <a:rPr lang="en-US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endParaRPr lang="en-US" sz="11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ru-RU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отсутствуют</a:t>
            </a:r>
            <a:endParaRPr lang="en-US" sz="11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n-US" sz="11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n-US" sz="11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n-US" sz="11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n-US" sz="11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n-US" sz="11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n-US" sz="11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32E5FC5B-38CE-429F-A3E4-B3E819ECFBD9}"/>
              </a:ext>
            </a:extLst>
          </p:cNvPr>
          <p:cNvSpPr/>
          <p:nvPr/>
        </p:nvSpPr>
        <p:spPr>
          <a:xfrm>
            <a:off x="9090838" y="6147871"/>
            <a:ext cx="3002210" cy="468809"/>
          </a:xfrm>
          <a:prstGeom prst="roundRect">
            <a:avLst/>
          </a:prstGeom>
          <a:noFill/>
          <a:ln>
            <a:solidFill>
              <a:srgbClr val="FC2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rgbClr val="FC2B38"/>
                </a:solidFill>
                <a:latin typeface="Century Gothic" panose="020B0502020202020204" pitchFamily="34" charset="0"/>
              </a:rPr>
              <a:t>Только эффективные посылки до</a:t>
            </a:r>
          </a:p>
          <a:p>
            <a:pPr algn="ctr"/>
            <a:r>
              <a:rPr lang="ru-RU" sz="1200" dirty="0" err="1">
                <a:solidFill>
                  <a:srgbClr val="FC2B38"/>
                </a:solidFill>
                <a:latin typeface="Century Gothic" panose="020B0502020202020204" pitchFamily="34" charset="0"/>
              </a:rPr>
              <a:t>хард</a:t>
            </a:r>
            <a:r>
              <a:rPr lang="ru-RU" sz="1200" dirty="0">
                <a:solidFill>
                  <a:srgbClr val="FC2B38"/>
                </a:solidFill>
                <a:latin typeface="Century Gothic" panose="020B0502020202020204" pitchFamily="34" charset="0"/>
              </a:rPr>
              <a:t>-дедлайна</a:t>
            </a:r>
          </a:p>
        </p:txBody>
      </p:sp>
    </p:spTree>
    <p:extLst>
      <p:ext uri="{BB962C8B-B14F-4D97-AF65-F5344CB8AC3E}">
        <p14:creationId xmlns:p14="http://schemas.microsoft.com/office/powerpoint/2010/main" val="571498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45E93810-B3B5-4248-A555-C943601664D2}"/>
              </a:ext>
            </a:extLst>
          </p:cNvPr>
          <p:cNvSpPr/>
          <p:nvPr/>
        </p:nvSpPr>
        <p:spPr>
          <a:xfrm>
            <a:off x="0" y="78001"/>
            <a:ext cx="12192000" cy="44525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21000">
                <a:srgbClr val="FC2B38"/>
              </a:gs>
            </a:gsLst>
            <a:lin ang="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Ошибки до полного решения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F2A3783E-0688-49B4-913B-6126D9B53FA3}"/>
              </a:ext>
            </a:extLst>
          </p:cNvPr>
          <p:cNvSpPr/>
          <p:nvPr/>
        </p:nvSpPr>
        <p:spPr>
          <a:xfrm>
            <a:off x="-12900" y="477531"/>
            <a:ext cx="12204899" cy="45719"/>
          </a:xfrm>
          <a:prstGeom prst="rect">
            <a:avLst/>
          </a:prstGeom>
          <a:gradFill>
            <a:gsLst>
              <a:gs pos="41000">
                <a:schemeClr val="bg1">
                  <a:alpha val="0"/>
                </a:schemeClr>
              </a:gs>
              <a:gs pos="77000">
                <a:srgbClr val="FC2B38">
                  <a:alpha val="50000"/>
                </a:srgbClr>
              </a:gs>
            </a:gsLst>
            <a:lin ang="0" scaled="1"/>
          </a:gra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FBC46FB7-C128-47CA-BB02-06D8F4CF33A3}"/>
              </a:ext>
            </a:extLst>
          </p:cNvPr>
          <p:cNvGrpSpPr/>
          <p:nvPr/>
        </p:nvGrpSpPr>
        <p:grpSpPr>
          <a:xfrm>
            <a:off x="9566859" y="755773"/>
            <a:ext cx="2564837" cy="5628386"/>
            <a:chOff x="9566859" y="1026367"/>
            <a:chExt cx="2564837" cy="5628386"/>
          </a:xfrm>
        </p:grpSpPr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D2D4D15A-694D-4CA7-BDB0-4BC482D3A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8035084" y="2558142"/>
              <a:ext cx="5628386" cy="2564835"/>
            </a:xfrm>
            <a:prstGeom prst="rect">
              <a:avLst/>
            </a:prstGeom>
          </p:spPr>
        </p:pic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33E60B5F-ACC6-451C-860C-2E2BD72914BB}"/>
                </a:ext>
              </a:extLst>
            </p:cNvPr>
            <p:cNvSpPr/>
            <p:nvPr/>
          </p:nvSpPr>
          <p:spPr>
            <a:xfrm>
              <a:off x="9566860" y="1110343"/>
              <a:ext cx="2564836" cy="5544409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F0465C8F-6B44-4137-A366-FFF5E52452F6}"/>
              </a:ext>
            </a:extLst>
          </p:cNvPr>
          <p:cNvSpPr/>
          <p:nvPr/>
        </p:nvSpPr>
        <p:spPr>
          <a:xfrm>
            <a:off x="2880" y="6686693"/>
            <a:ext cx="12192000" cy="110920"/>
          </a:xfrm>
          <a:prstGeom prst="rect">
            <a:avLst/>
          </a:prstGeom>
          <a:gradFill>
            <a:gsLst>
              <a:gs pos="100000">
                <a:srgbClr val="FC2B38">
                  <a:alpha val="50000"/>
                </a:srgbClr>
              </a:gs>
              <a:gs pos="0">
                <a:srgbClr val="FC2B38">
                  <a:alpha val="50000"/>
                </a:srgbClr>
              </a:gs>
            </a:gsLst>
            <a:lin ang="0" scaled="1"/>
          </a:gra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</a:pPr>
            <a:endParaRPr lang="ru-RU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Полилиния: фигура 30">
            <a:extLst>
              <a:ext uri="{FF2B5EF4-FFF2-40B4-BE49-F238E27FC236}">
                <a16:creationId xmlns:a16="http://schemas.microsoft.com/office/drawing/2014/main" id="{20A3AE9F-1040-4858-930B-3A1DEBF4668F}"/>
              </a:ext>
            </a:extLst>
          </p:cNvPr>
          <p:cNvSpPr/>
          <p:nvPr/>
        </p:nvSpPr>
        <p:spPr>
          <a:xfrm rot="3478382">
            <a:off x="916430" y="3093535"/>
            <a:ext cx="4194912" cy="5866571"/>
          </a:xfrm>
          <a:custGeom>
            <a:avLst/>
            <a:gdLst>
              <a:gd name="connsiteX0" fmla="*/ 716425 w 4194912"/>
              <a:gd name="connsiteY0" fmla="*/ 1902238 h 5866571"/>
              <a:gd name="connsiteX1" fmla="*/ 4194912 w 4194912"/>
              <a:gd name="connsiteY1" fmla="*/ 0 h 5866571"/>
              <a:gd name="connsiteX2" fmla="*/ 672444 w 4194912"/>
              <a:gd name="connsiteY2" fmla="*/ 4314536 h 5866571"/>
              <a:gd name="connsiteX3" fmla="*/ 936394 w 4194912"/>
              <a:gd name="connsiteY3" fmla="*/ 5834286 h 5866571"/>
              <a:gd name="connsiteX4" fmla="*/ 949587 w 4194912"/>
              <a:gd name="connsiteY4" fmla="*/ 5866571 h 5866571"/>
              <a:gd name="connsiteX5" fmla="*/ 122249 w 4194912"/>
              <a:gd name="connsiteY5" fmla="*/ 5349051 h 5866571"/>
              <a:gd name="connsiteX6" fmla="*/ 85226 w 4194912"/>
              <a:gd name="connsiteY6" fmla="*/ 5184065 h 5866571"/>
              <a:gd name="connsiteX7" fmla="*/ 0 w 4194912"/>
              <a:gd name="connsiteY7" fmla="*/ 4314536 h 5866571"/>
              <a:gd name="connsiteX8" fmla="*/ 716425 w 4194912"/>
              <a:gd name="connsiteY8" fmla="*/ 1902238 h 586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94912" h="5866571">
                <a:moveTo>
                  <a:pt x="716425" y="1902238"/>
                </a:moveTo>
                <a:cubicBezTo>
                  <a:pt x="1470281" y="754564"/>
                  <a:pt x="2746921" y="0"/>
                  <a:pt x="4194912" y="0"/>
                </a:cubicBezTo>
                <a:cubicBezTo>
                  <a:pt x="2158032" y="367877"/>
                  <a:pt x="672444" y="2187517"/>
                  <a:pt x="672444" y="4314536"/>
                </a:cubicBezTo>
                <a:cubicBezTo>
                  <a:pt x="672444" y="4846291"/>
                  <a:pt x="765293" y="5358834"/>
                  <a:pt x="936394" y="5834286"/>
                </a:cubicBezTo>
                <a:lnTo>
                  <a:pt x="949587" y="5866571"/>
                </a:lnTo>
                <a:lnTo>
                  <a:pt x="122249" y="5349051"/>
                </a:lnTo>
                <a:lnTo>
                  <a:pt x="85226" y="5184065"/>
                </a:lnTo>
                <a:cubicBezTo>
                  <a:pt x="29346" y="4903199"/>
                  <a:pt x="0" y="4612392"/>
                  <a:pt x="0" y="4314536"/>
                </a:cubicBezTo>
                <a:cubicBezTo>
                  <a:pt x="0" y="3420967"/>
                  <a:pt x="264112" y="2590843"/>
                  <a:pt x="716425" y="1902238"/>
                </a:cubicBezTo>
                <a:close/>
              </a:path>
            </a:pathLst>
          </a:custGeom>
          <a:solidFill>
            <a:srgbClr val="FC2B38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олилиния: фигура 32">
            <a:extLst>
              <a:ext uri="{FF2B5EF4-FFF2-40B4-BE49-F238E27FC236}">
                <a16:creationId xmlns:a16="http://schemas.microsoft.com/office/drawing/2014/main" id="{5F0402BB-9824-4424-B2A7-A29D9E7CAE36}"/>
              </a:ext>
            </a:extLst>
          </p:cNvPr>
          <p:cNvSpPr/>
          <p:nvPr/>
        </p:nvSpPr>
        <p:spPr>
          <a:xfrm rot="14326052">
            <a:off x="7031093" y="-608573"/>
            <a:ext cx="4194912" cy="5866571"/>
          </a:xfrm>
          <a:custGeom>
            <a:avLst/>
            <a:gdLst>
              <a:gd name="connsiteX0" fmla="*/ 716425 w 4194912"/>
              <a:gd name="connsiteY0" fmla="*/ 1902238 h 5866571"/>
              <a:gd name="connsiteX1" fmla="*/ 4194912 w 4194912"/>
              <a:gd name="connsiteY1" fmla="*/ 0 h 5866571"/>
              <a:gd name="connsiteX2" fmla="*/ 672444 w 4194912"/>
              <a:gd name="connsiteY2" fmla="*/ 4314536 h 5866571"/>
              <a:gd name="connsiteX3" fmla="*/ 936394 w 4194912"/>
              <a:gd name="connsiteY3" fmla="*/ 5834286 h 5866571"/>
              <a:gd name="connsiteX4" fmla="*/ 949587 w 4194912"/>
              <a:gd name="connsiteY4" fmla="*/ 5866571 h 5866571"/>
              <a:gd name="connsiteX5" fmla="*/ 122249 w 4194912"/>
              <a:gd name="connsiteY5" fmla="*/ 5349051 h 5866571"/>
              <a:gd name="connsiteX6" fmla="*/ 85226 w 4194912"/>
              <a:gd name="connsiteY6" fmla="*/ 5184065 h 5866571"/>
              <a:gd name="connsiteX7" fmla="*/ 0 w 4194912"/>
              <a:gd name="connsiteY7" fmla="*/ 4314536 h 5866571"/>
              <a:gd name="connsiteX8" fmla="*/ 716425 w 4194912"/>
              <a:gd name="connsiteY8" fmla="*/ 1902238 h 586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94912" h="5866571">
                <a:moveTo>
                  <a:pt x="716425" y="1902238"/>
                </a:moveTo>
                <a:cubicBezTo>
                  <a:pt x="1470281" y="754564"/>
                  <a:pt x="2746921" y="0"/>
                  <a:pt x="4194912" y="0"/>
                </a:cubicBezTo>
                <a:cubicBezTo>
                  <a:pt x="2158032" y="367877"/>
                  <a:pt x="672444" y="2187517"/>
                  <a:pt x="672444" y="4314536"/>
                </a:cubicBezTo>
                <a:cubicBezTo>
                  <a:pt x="672444" y="4846291"/>
                  <a:pt x="765293" y="5358834"/>
                  <a:pt x="936394" y="5834286"/>
                </a:cubicBezTo>
                <a:lnTo>
                  <a:pt x="949587" y="5866571"/>
                </a:lnTo>
                <a:lnTo>
                  <a:pt x="122249" y="5349051"/>
                </a:lnTo>
                <a:lnTo>
                  <a:pt x="85226" y="5184065"/>
                </a:lnTo>
                <a:cubicBezTo>
                  <a:pt x="29346" y="4903199"/>
                  <a:pt x="0" y="4612392"/>
                  <a:pt x="0" y="4314536"/>
                </a:cubicBezTo>
                <a:cubicBezTo>
                  <a:pt x="0" y="3420967"/>
                  <a:pt x="264112" y="2590843"/>
                  <a:pt x="716425" y="1902238"/>
                </a:cubicBezTo>
                <a:close/>
              </a:path>
            </a:pathLst>
          </a:custGeom>
          <a:solidFill>
            <a:srgbClr val="FC2B38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010FD92A-BF01-4AAB-8225-D33887D75E3F}"/>
              </a:ext>
            </a:extLst>
          </p:cNvPr>
          <p:cNvSpPr/>
          <p:nvPr/>
        </p:nvSpPr>
        <p:spPr>
          <a:xfrm rot="16200000">
            <a:off x="-1909357" y="2509020"/>
            <a:ext cx="4575463" cy="55819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FFFDFD"/>
                </a:solidFill>
                <a:latin typeface="Century Gothic" panose="020B0502020202020204" pitchFamily="34" charset="0"/>
              </a:rPr>
              <a:t>F i a n k e t t o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2C1DF3-B3D3-4C38-A0C0-371298BA0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202" y="1143660"/>
            <a:ext cx="5800725" cy="24384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5BC71A5-9197-4016-BA63-ED8CEE4CE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03" y="1060359"/>
            <a:ext cx="5204497" cy="2605002"/>
          </a:xfrm>
          <a:prstGeom prst="rect">
            <a:avLst/>
          </a:prstGeom>
        </p:spPr>
      </p:pic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58BE82B5-8199-41A9-941C-9D240B6FB5FE}"/>
              </a:ext>
            </a:extLst>
          </p:cNvPr>
          <p:cNvSpPr/>
          <p:nvPr/>
        </p:nvSpPr>
        <p:spPr>
          <a:xfrm>
            <a:off x="2326636" y="3954894"/>
            <a:ext cx="7538728" cy="445250"/>
          </a:xfrm>
          <a:prstGeom prst="roundRect">
            <a:avLst/>
          </a:prstGeom>
          <a:solidFill>
            <a:srgbClr val="FC2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Топ задач с большим кол-вом попыток до полного решения 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F4F22F05-233C-4B6F-945A-8B38FA050EA4}"/>
              </a:ext>
            </a:extLst>
          </p:cNvPr>
          <p:cNvSpPr/>
          <p:nvPr/>
        </p:nvSpPr>
        <p:spPr>
          <a:xfrm>
            <a:off x="2326636" y="4458013"/>
            <a:ext cx="7538728" cy="16231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5 - A </a:t>
            </a:r>
            <a:r>
              <a:rPr lang="ru-RU" dirty="0">
                <a:solidFill>
                  <a:schemeClr val="tx1"/>
                </a:solidFill>
                <a:latin typeface="Century Gothic" panose="020B0502020202020204" pitchFamily="34" charset="0"/>
              </a:rPr>
              <a:t>-</a:t>
            </a: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 Set				</a:t>
            </a:r>
            <a:r>
              <a:rPr lang="ru-RU" dirty="0">
                <a:solidFill>
                  <a:schemeClr val="tx1"/>
                </a:solidFill>
                <a:latin typeface="Century Gothic" panose="020B0502020202020204" pitchFamily="34" charset="0"/>
              </a:rPr>
              <a:t>ср. – 19.3, макс. - 211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5 - D </a:t>
            </a:r>
            <a:r>
              <a:rPr lang="ru-RU" dirty="0">
                <a:solidFill>
                  <a:schemeClr val="tx1"/>
                </a:solidFill>
                <a:latin typeface="Century Gothic" panose="020B0502020202020204" pitchFamily="34" charset="0"/>
              </a:rPr>
              <a:t>-</a:t>
            </a: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MultiMap</a:t>
            </a:r>
            <a:r>
              <a:rPr lang="ru-RU" dirty="0">
                <a:solidFill>
                  <a:schemeClr val="tx1"/>
                </a:solidFill>
                <a:latin typeface="Century Gothic" panose="020B0502020202020204" pitchFamily="34" charset="0"/>
              </a:rPr>
              <a:t>				ср. – 13.6, макс. - 102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12 - E - </a:t>
            </a:r>
            <a:r>
              <a:rPr lang="ru-RU" dirty="0">
                <a:solidFill>
                  <a:schemeClr val="tx1"/>
                </a:solidFill>
                <a:latin typeface="Century Gothic" panose="020B0502020202020204" pitchFamily="34" charset="0"/>
              </a:rPr>
              <a:t>Минимальное дерево путей	ср. –   9.4, макс. - 76</a:t>
            </a:r>
          </a:p>
          <a:p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11 - C - Cycle of negative weight</a:t>
            </a:r>
            <a:r>
              <a:rPr lang="ru-RU" dirty="0">
                <a:solidFill>
                  <a:schemeClr val="tx1"/>
                </a:solidFill>
                <a:latin typeface="Century Gothic" panose="020B0502020202020204" pitchFamily="34" charset="0"/>
              </a:rPr>
              <a:t>	ср. –   9.0, макс. - 91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7 - E - Backward RMQ</a:t>
            </a:r>
            <a:r>
              <a:rPr lang="ru-RU" dirty="0">
                <a:solidFill>
                  <a:schemeClr val="tx1"/>
                </a:solidFill>
                <a:latin typeface="Century Gothic" panose="020B0502020202020204" pitchFamily="34" charset="0"/>
              </a:rPr>
              <a:t>			ср. –   7.6, макс. - 52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810C1B3F-AD9A-4F98-80A3-4820828CEFCA}"/>
              </a:ext>
            </a:extLst>
          </p:cNvPr>
          <p:cNvSpPr/>
          <p:nvPr/>
        </p:nvSpPr>
        <p:spPr>
          <a:xfrm>
            <a:off x="9090838" y="6147871"/>
            <a:ext cx="3002210" cy="468809"/>
          </a:xfrm>
          <a:prstGeom prst="roundRect">
            <a:avLst/>
          </a:prstGeom>
          <a:noFill/>
          <a:ln>
            <a:solidFill>
              <a:srgbClr val="FC2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rgbClr val="FC2B38"/>
                </a:solidFill>
                <a:latin typeface="Century Gothic" panose="020B0502020202020204" pitchFamily="34" charset="0"/>
              </a:rPr>
              <a:t>Только эффективные посылки до</a:t>
            </a:r>
          </a:p>
          <a:p>
            <a:pPr algn="ctr"/>
            <a:r>
              <a:rPr lang="ru-RU" sz="1200" dirty="0" err="1">
                <a:solidFill>
                  <a:srgbClr val="FC2B38"/>
                </a:solidFill>
                <a:latin typeface="Century Gothic" panose="020B0502020202020204" pitchFamily="34" charset="0"/>
              </a:rPr>
              <a:t>хард</a:t>
            </a:r>
            <a:r>
              <a:rPr lang="ru-RU" sz="1200" dirty="0">
                <a:solidFill>
                  <a:srgbClr val="FC2B38"/>
                </a:solidFill>
                <a:latin typeface="Century Gothic" panose="020B0502020202020204" pitchFamily="34" charset="0"/>
              </a:rPr>
              <a:t>-дедлайна</a:t>
            </a:r>
          </a:p>
        </p:txBody>
      </p:sp>
    </p:spTree>
    <p:extLst>
      <p:ext uri="{BB962C8B-B14F-4D97-AF65-F5344CB8AC3E}">
        <p14:creationId xmlns:p14="http://schemas.microsoft.com/office/powerpoint/2010/main" val="3077775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45E93810-B3B5-4248-A555-C943601664D2}"/>
              </a:ext>
            </a:extLst>
          </p:cNvPr>
          <p:cNvSpPr/>
          <p:nvPr/>
        </p:nvSpPr>
        <p:spPr>
          <a:xfrm>
            <a:off x="0" y="78001"/>
            <a:ext cx="12192000" cy="44525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21000">
                <a:srgbClr val="FC2B38"/>
              </a:gs>
            </a:gsLst>
            <a:lin ang="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Распределение ошибок по языкам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F2A3783E-0688-49B4-913B-6126D9B53FA3}"/>
              </a:ext>
            </a:extLst>
          </p:cNvPr>
          <p:cNvSpPr/>
          <p:nvPr/>
        </p:nvSpPr>
        <p:spPr>
          <a:xfrm>
            <a:off x="-12900" y="477531"/>
            <a:ext cx="12204899" cy="45719"/>
          </a:xfrm>
          <a:prstGeom prst="rect">
            <a:avLst/>
          </a:prstGeom>
          <a:gradFill>
            <a:gsLst>
              <a:gs pos="41000">
                <a:schemeClr val="bg1">
                  <a:alpha val="0"/>
                </a:schemeClr>
              </a:gs>
              <a:gs pos="77000">
                <a:srgbClr val="FC2B38">
                  <a:alpha val="50000"/>
                </a:srgbClr>
              </a:gs>
            </a:gsLst>
            <a:lin ang="0" scaled="1"/>
          </a:gra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FBC46FB7-C128-47CA-BB02-06D8F4CF33A3}"/>
              </a:ext>
            </a:extLst>
          </p:cNvPr>
          <p:cNvGrpSpPr/>
          <p:nvPr/>
        </p:nvGrpSpPr>
        <p:grpSpPr>
          <a:xfrm>
            <a:off x="9566859" y="755773"/>
            <a:ext cx="2564837" cy="5628386"/>
            <a:chOff x="9566859" y="1026367"/>
            <a:chExt cx="2564837" cy="5628386"/>
          </a:xfrm>
        </p:grpSpPr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D2D4D15A-694D-4CA7-BDB0-4BC482D3A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8035084" y="2558142"/>
              <a:ext cx="5628386" cy="2564835"/>
            </a:xfrm>
            <a:prstGeom prst="rect">
              <a:avLst/>
            </a:prstGeom>
          </p:spPr>
        </p:pic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33E60B5F-ACC6-451C-860C-2E2BD72914BB}"/>
                </a:ext>
              </a:extLst>
            </p:cNvPr>
            <p:cNvSpPr/>
            <p:nvPr/>
          </p:nvSpPr>
          <p:spPr>
            <a:xfrm>
              <a:off x="9566860" y="1110343"/>
              <a:ext cx="2564836" cy="5544409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F0465C8F-6B44-4137-A366-FFF5E52452F6}"/>
              </a:ext>
            </a:extLst>
          </p:cNvPr>
          <p:cNvSpPr/>
          <p:nvPr/>
        </p:nvSpPr>
        <p:spPr>
          <a:xfrm>
            <a:off x="2880" y="6686693"/>
            <a:ext cx="12192000" cy="110920"/>
          </a:xfrm>
          <a:prstGeom prst="rect">
            <a:avLst/>
          </a:prstGeom>
          <a:gradFill>
            <a:gsLst>
              <a:gs pos="100000">
                <a:srgbClr val="FC2B38">
                  <a:alpha val="50000"/>
                </a:srgbClr>
              </a:gs>
              <a:gs pos="0">
                <a:srgbClr val="FC2B38">
                  <a:alpha val="50000"/>
                </a:srgbClr>
              </a:gs>
            </a:gsLst>
            <a:lin ang="0" scaled="1"/>
          </a:gra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</a:pPr>
            <a:endParaRPr lang="ru-RU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Полилиния: фигура 30">
            <a:extLst>
              <a:ext uri="{FF2B5EF4-FFF2-40B4-BE49-F238E27FC236}">
                <a16:creationId xmlns:a16="http://schemas.microsoft.com/office/drawing/2014/main" id="{20A3AE9F-1040-4858-930B-3A1DEBF4668F}"/>
              </a:ext>
            </a:extLst>
          </p:cNvPr>
          <p:cNvSpPr/>
          <p:nvPr/>
        </p:nvSpPr>
        <p:spPr>
          <a:xfrm rot="3478382">
            <a:off x="916430" y="3093535"/>
            <a:ext cx="4194912" cy="5866571"/>
          </a:xfrm>
          <a:custGeom>
            <a:avLst/>
            <a:gdLst>
              <a:gd name="connsiteX0" fmla="*/ 716425 w 4194912"/>
              <a:gd name="connsiteY0" fmla="*/ 1902238 h 5866571"/>
              <a:gd name="connsiteX1" fmla="*/ 4194912 w 4194912"/>
              <a:gd name="connsiteY1" fmla="*/ 0 h 5866571"/>
              <a:gd name="connsiteX2" fmla="*/ 672444 w 4194912"/>
              <a:gd name="connsiteY2" fmla="*/ 4314536 h 5866571"/>
              <a:gd name="connsiteX3" fmla="*/ 936394 w 4194912"/>
              <a:gd name="connsiteY3" fmla="*/ 5834286 h 5866571"/>
              <a:gd name="connsiteX4" fmla="*/ 949587 w 4194912"/>
              <a:gd name="connsiteY4" fmla="*/ 5866571 h 5866571"/>
              <a:gd name="connsiteX5" fmla="*/ 122249 w 4194912"/>
              <a:gd name="connsiteY5" fmla="*/ 5349051 h 5866571"/>
              <a:gd name="connsiteX6" fmla="*/ 85226 w 4194912"/>
              <a:gd name="connsiteY6" fmla="*/ 5184065 h 5866571"/>
              <a:gd name="connsiteX7" fmla="*/ 0 w 4194912"/>
              <a:gd name="connsiteY7" fmla="*/ 4314536 h 5866571"/>
              <a:gd name="connsiteX8" fmla="*/ 716425 w 4194912"/>
              <a:gd name="connsiteY8" fmla="*/ 1902238 h 586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94912" h="5866571">
                <a:moveTo>
                  <a:pt x="716425" y="1902238"/>
                </a:moveTo>
                <a:cubicBezTo>
                  <a:pt x="1470281" y="754564"/>
                  <a:pt x="2746921" y="0"/>
                  <a:pt x="4194912" y="0"/>
                </a:cubicBezTo>
                <a:cubicBezTo>
                  <a:pt x="2158032" y="367877"/>
                  <a:pt x="672444" y="2187517"/>
                  <a:pt x="672444" y="4314536"/>
                </a:cubicBezTo>
                <a:cubicBezTo>
                  <a:pt x="672444" y="4846291"/>
                  <a:pt x="765293" y="5358834"/>
                  <a:pt x="936394" y="5834286"/>
                </a:cubicBezTo>
                <a:lnTo>
                  <a:pt x="949587" y="5866571"/>
                </a:lnTo>
                <a:lnTo>
                  <a:pt x="122249" y="5349051"/>
                </a:lnTo>
                <a:lnTo>
                  <a:pt x="85226" y="5184065"/>
                </a:lnTo>
                <a:cubicBezTo>
                  <a:pt x="29346" y="4903199"/>
                  <a:pt x="0" y="4612392"/>
                  <a:pt x="0" y="4314536"/>
                </a:cubicBezTo>
                <a:cubicBezTo>
                  <a:pt x="0" y="3420967"/>
                  <a:pt x="264112" y="2590843"/>
                  <a:pt x="716425" y="1902238"/>
                </a:cubicBezTo>
                <a:close/>
              </a:path>
            </a:pathLst>
          </a:custGeom>
          <a:solidFill>
            <a:srgbClr val="FC2B38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олилиния: фигура 32">
            <a:extLst>
              <a:ext uri="{FF2B5EF4-FFF2-40B4-BE49-F238E27FC236}">
                <a16:creationId xmlns:a16="http://schemas.microsoft.com/office/drawing/2014/main" id="{5F0402BB-9824-4424-B2A7-A29D9E7CAE36}"/>
              </a:ext>
            </a:extLst>
          </p:cNvPr>
          <p:cNvSpPr/>
          <p:nvPr/>
        </p:nvSpPr>
        <p:spPr>
          <a:xfrm rot="14326052">
            <a:off x="7031093" y="-608573"/>
            <a:ext cx="4194912" cy="5866571"/>
          </a:xfrm>
          <a:custGeom>
            <a:avLst/>
            <a:gdLst>
              <a:gd name="connsiteX0" fmla="*/ 716425 w 4194912"/>
              <a:gd name="connsiteY0" fmla="*/ 1902238 h 5866571"/>
              <a:gd name="connsiteX1" fmla="*/ 4194912 w 4194912"/>
              <a:gd name="connsiteY1" fmla="*/ 0 h 5866571"/>
              <a:gd name="connsiteX2" fmla="*/ 672444 w 4194912"/>
              <a:gd name="connsiteY2" fmla="*/ 4314536 h 5866571"/>
              <a:gd name="connsiteX3" fmla="*/ 936394 w 4194912"/>
              <a:gd name="connsiteY3" fmla="*/ 5834286 h 5866571"/>
              <a:gd name="connsiteX4" fmla="*/ 949587 w 4194912"/>
              <a:gd name="connsiteY4" fmla="*/ 5866571 h 5866571"/>
              <a:gd name="connsiteX5" fmla="*/ 122249 w 4194912"/>
              <a:gd name="connsiteY5" fmla="*/ 5349051 h 5866571"/>
              <a:gd name="connsiteX6" fmla="*/ 85226 w 4194912"/>
              <a:gd name="connsiteY6" fmla="*/ 5184065 h 5866571"/>
              <a:gd name="connsiteX7" fmla="*/ 0 w 4194912"/>
              <a:gd name="connsiteY7" fmla="*/ 4314536 h 5866571"/>
              <a:gd name="connsiteX8" fmla="*/ 716425 w 4194912"/>
              <a:gd name="connsiteY8" fmla="*/ 1902238 h 586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94912" h="5866571">
                <a:moveTo>
                  <a:pt x="716425" y="1902238"/>
                </a:moveTo>
                <a:cubicBezTo>
                  <a:pt x="1470281" y="754564"/>
                  <a:pt x="2746921" y="0"/>
                  <a:pt x="4194912" y="0"/>
                </a:cubicBezTo>
                <a:cubicBezTo>
                  <a:pt x="2158032" y="367877"/>
                  <a:pt x="672444" y="2187517"/>
                  <a:pt x="672444" y="4314536"/>
                </a:cubicBezTo>
                <a:cubicBezTo>
                  <a:pt x="672444" y="4846291"/>
                  <a:pt x="765293" y="5358834"/>
                  <a:pt x="936394" y="5834286"/>
                </a:cubicBezTo>
                <a:lnTo>
                  <a:pt x="949587" y="5866571"/>
                </a:lnTo>
                <a:lnTo>
                  <a:pt x="122249" y="5349051"/>
                </a:lnTo>
                <a:lnTo>
                  <a:pt x="85226" y="5184065"/>
                </a:lnTo>
                <a:cubicBezTo>
                  <a:pt x="29346" y="4903199"/>
                  <a:pt x="0" y="4612392"/>
                  <a:pt x="0" y="4314536"/>
                </a:cubicBezTo>
                <a:cubicBezTo>
                  <a:pt x="0" y="3420967"/>
                  <a:pt x="264112" y="2590843"/>
                  <a:pt x="716425" y="1902238"/>
                </a:cubicBezTo>
                <a:close/>
              </a:path>
            </a:pathLst>
          </a:custGeom>
          <a:solidFill>
            <a:srgbClr val="FC2B38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010FD92A-BF01-4AAB-8225-D33887D75E3F}"/>
              </a:ext>
            </a:extLst>
          </p:cNvPr>
          <p:cNvSpPr/>
          <p:nvPr/>
        </p:nvSpPr>
        <p:spPr>
          <a:xfrm rot="16200000">
            <a:off x="-1909357" y="2509020"/>
            <a:ext cx="4575463" cy="55819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FFFDFD"/>
                </a:solidFill>
                <a:latin typeface="Century Gothic" panose="020B0502020202020204" pitchFamily="34" charset="0"/>
              </a:rPr>
              <a:t>F i a n k e t t o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BF598DA-49E4-4E41-AB30-6FD623296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01" y="1187054"/>
            <a:ext cx="3673621" cy="3057033"/>
          </a:xfrm>
          <a:prstGeom prst="rect">
            <a:avLst/>
          </a:prstGeom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12F089-DC61-4E61-B123-8A6FA26A7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675" y="1181873"/>
            <a:ext cx="3673621" cy="3062214"/>
          </a:xfrm>
          <a:prstGeom prst="rect">
            <a:avLst/>
          </a:prstGeom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7D593D7-89DA-4D53-A533-E107B0DBCA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1726" y="1187054"/>
            <a:ext cx="3668439" cy="3057033"/>
          </a:xfrm>
          <a:prstGeom prst="rect">
            <a:avLst/>
          </a:prstGeom>
          <a:ln>
            <a:noFill/>
          </a:ln>
        </p:spPr>
      </p:pic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30216419-296F-4773-B7E8-147FB39564BB}"/>
              </a:ext>
            </a:extLst>
          </p:cNvPr>
          <p:cNvSpPr/>
          <p:nvPr/>
        </p:nvSpPr>
        <p:spPr>
          <a:xfrm>
            <a:off x="878773" y="4691890"/>
            <a:ext cx="10248573" cy="1045786"/>
          </a:xfrm>
          <a:prstGeom prst="roundRect">
            <a:avLst/>
          </a:prstGeom>
          <a:solidFill>
            <a:srgbClr val="FC2B3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  <a:latin typeface="Century Gothic" panose="020B0502020202020204" pitchFamily="34" charset="0"/>
              </a:rPr>
              <a:t>Наиболее частая ошибка: </a:t>
            </a:r>
            <a:r>
              <a:rPr lang="ru-RU" b="1" dirty="0">
                <a:solidFill>
                  <a:schemeClr val="tx1"/>
                </a:solidFill>
                <a:latin typeface="Century Gothic" panose="020B0502020202020204" pitchFamily="34" charset="0"/>
              </a:rPr>
              <a:t>«неверный ответ» - 48% </a:t>
            </a:r>
            <a:r>
              <a:rPr lang="ru-RU" dirty="0">
                <a:solidFill>
                  <a:schemeClr val="tx1"/>
                </a:solidFill>
                <a:latin typeface="Century Gothic" panose="020B0502020202020204" pitchFamily="34" charset="0"/>
              </a:rPr>
              <a:t>всех ошибок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B705E9B1-A82D-4423-BCBA-C94BB9406DBD}"/>
              </a:ext>
            </a:extLst>
          </p:cNvPr>
          <p:cNvSpPr/>
          <p:nvPr/>
        </p:nvSpPr>
        <p:spPr>
          <a:xfrm>
            <a:off x="9090838" y="6147871"/>
            <a:ext cx="3002210" cy="468809"/>
          </a:xfrm>
          <a:prstGeom prst="roundRect">
            <a:avLst/>
          </a:prstGeom>
          <a:noFill/>
          <a:ln>
            <a:solidFill>
              <a:srgbClr val="FC2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rgbClr val="FC2B38"/>
                </a:solidFill>
                <a:latin typeface="Century Gothic" panose="020B0502020202020204" pitchFamily="34" charset="0"/>
              </a:rPr>
              <a:t>Только эффективные посылки до</a:t>
            </a:r>
          </a:p>
          <a:p>
            <a:pPr algn="ctr"/>
            <a:r>
              <a:rPr lang="ru-RU" sz="1200" dirty="0" err="1">
                <a:solidFill>
                  <a:srgbClr val="FC2B38"/>
                </a:solidFill>
                <a:latin typeface="Century Gothic" panose="020B0502020202020204" pitchFamily="34" charset="0"/>
              </a:rPr>
              <a:t>хард</a:t>
            </a:r>
            <a:r>
              <a:rPr lang="ru-RU" sz="1200" dirty="0">
                <a:solidFill>
                  <a:srgbClr val="FC2B38"/>
                </a:solidFill>
                <a:latin typeface="Century Gothic" panose="020B0502020202020204" pitchFamily="34" charset="0"/>
              </a:rPr>
              <a:t>-дедлайна</a:t>
            </a:r>
          </a:p>
        </p:txBody>
      </p:sp>
    </p:spTree>
    <p:extLst>
      <p:ext uri="{BB962C8B-B14F-4D97-AF65-F5344CB8AC3E}">
        <p14:creationId xmlns:p14="http://schemas.microsoft.com/office/powerpoint/2010/main" val="4116431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45E93810-B3B5-4248-A555-C943601664D2}"/>
              </a:ext>
            </a:extLst>
          </p:cNvPr>
          <p:cNvSpPr/>
          <p:nvPr/>
        </p:nvSpPr>
        <p:spPr>
          <a:xfrm>
            <a:off x="0" y="78001"/>
            <a:ext cx="12192000" cy="44525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21000">
                <a:srgbClr val="FC2B38"/>
              </a:gs>
            </a:gsLst>
            <a:lin ang="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Лучшие ловушки Григория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F2A3783E-0688-49B4-913B-6126D9B53FA3}"/>
              </a:ext>
            </a:extLst>
          </p:cNvPr>
          <p:cNvSpPr/>
          <p:nvPr/>
        </p:nvSpPr>
        <p:spPr>
          <a:xfrm>
            <a:off x="-12900" y="477531"/>
            <a:ext cx="12204899" cy="45719"/>
          </a:xfrm>
          <a:prstGeom prst="rect">
            <a:avLst/>
          </a:prstGeom>
          <a:gradFill>
            <a:gsLst>
              <a:gs pos="41000">
                <a:schemeClr val="bg1">
                  <a:alpha val="0"/>
                </a:schemeClr>
              </a:gs>
              <a:gs pos="77000">
                <a:srgbClr val="FC2B38">
                  <a:alpha val="50000"/>
                </a:srgbClr>
              </a:gs>
            </a:gsLst>
            <a:lin ang="0" scaled="1"/>
          </a:gra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FBC46FB7-C128-47CA-BB02-06D8F4CF33A3}"/>
              </a:ext>
            </a:extLst>
          </p:cNvPr>
          <p:cNvGrpSpPr/>
          <p:nvPr/>
        </p:nvGrpSpPr>
        <p:grpSpPr>
          <a:xfrm>
            <a:off x="9566859" y="755773"/>
            <a:ext cx="2564837" cy="5628386"/>
            <a:chOff x="9566859" y="1026367"/>
            <a:chExt cx="2564837" cy="5628386"/>
          </a:xfrm>
        </p:grpSpPr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D2D4D15A-694D-4CA7-BDB0-4BC482D3A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8035084" y="2558142"/>
              <a:ext cx="5628386" cy="2564835"/>
            </a:xfrm>
            <a:prstGeom prst="rect">
              <a:avLst/>
            </a:prstGeom>
          </p:spPr>
        </p:pic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33E60B5F-ACC6-451C-860C-2E2BD72914BB}"/>
                </a:ext>
              </a:extLst>
            </p:cNvPr>
            <p:cNvSpPr/>
            <p:nvPr/>
          </p:nvSpPr>
          <p:spPr>
            <a:xfrm>
              <a:off x="9566860" y="1110343"/>
              <a:ext cx="2564836" cy="5544409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F0465C8F-6B44-4137-A366-FFF5E52452F6}"/>
              </a:ext>
            </a:extLst>
          </p:cNvPr>
          <p:cNvSpPr/>
          <p:nvPr/>
        </p:nvSpPr>
        <p:spPr>
          <a:xfrm>
            <a:off x="2880" y="6686693"/>
            <a:ext cx="12192000" cy="110920"/>
          </a:xfrm>
          <a:prstGeom prst="rect">
            <a:avLst/>
          </a:prstGeom>
          <a:gradFill>
            <a:gsLst>
              <a:gs pos="100000">
                <a:srgbClr val="FC2B38">
                  <a:alpha val="50000"/>
                </a:srgbClr>
              </a:gs>
              <a:gs pos="0">
                <a:srgbClr val="FC2B38">
                  <a:alpha val="50000"/>
                </a:srgbClr>
              </a:gs>
            </a:gsLst>
            <a:lin ang="0" scaled="1"/>
          </a:gra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</a:pPr>
            <a:endParaRPr lang="ru-RU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Полилиния: фигура 30">
            <a:extLst>
              <a:ext uri="{FF2B5EF4-FFF2-40B4-BE49-F238E27FC236}">
                <a16:creationId xmlns:a16="http://schemas.microsoft.com/office/drawing/2014/main" id="{20A3AE9F-1040-4858-930B-3A1DEBF4668F}"/>
              </a:ext>
            </a:extLst>
          </p:cNvPr>
          <p:cNvSpPr/>
          <p:nvPr/>
        </p:nvSpPr>
        <p:spPr>
          <a:xfrm rot="3478382">
            <a:off x="916430" y="3093535"/>
            <a:ext cx="4194912" cy="5866571"/>
          </a:xfrm>
          <a:custGeom>
            <a:avLst/>
            <a:gdLst>
              <a:gd name="connsiteX0" fmla="*/ 716425 w 4194912"/>
              <a:gd name="connsiteY0" fmla="*/ 1902238 h 5866571"/>
              <a:gd name="connsiteX1" fmla="*/ 4194912 w 4194912"/>
              <a:gd name="connsiteY1" fmla="*/ 0 h 5866571"/>
              <a:gd name="connsiteX2" fmla="*/ 672444 w 4194912"/>
              <a:gd name="connsiteY2" fmla="*/ 4314536 h 5866571"/>
              <a:gd name="connsiteX3" fmla="*/ 936394 w 4194912"/>
              <a:gd name="connsiteY3" fmla="*/ 5834286 h 5866571"/>
              <a:gd name="connsiteX4" fmla="*/ 949587 w 4194912"/>
              <a:gd name="connsiteY4" fmla="*/ 5866571 h 5866571"/>
              <a:gd name="connsiteX5" fmla="*/ 122249 w 4194912"/>
              <a:gd name="connsiteY5" fmla="*/ 5349051 h 5866571"/>
              <a:gd name="connsiteX6" fmla="*/ 85226 w 4194912"/>
              <a:gd name="connsiteY6" fmla="*/ 5184065 h 5866571"/>
              <a:gd name="connsiteX7" fmla="*/ 0 w 4194912"/>
              <a:gd name="connsiteY7" fmla="*/ 4314536 h 5866571"/>
              <a:gd name="connsiteX8" fmla="*/ 716425 w 4194912"/>
              <a:gd name="connsiteY8" fmla="*/ 1902238 h 586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94912" h="5866571">
                <a:moveTo>
                  <a:pt x="716425" y="1902238"/>
                </a:moveTo>
                <a:cubicBezTo>
                  <a:pt x="1470281" y="754564"/>
                  <a:pt x="2746921" y="0"/>
                  <a:pt x="4194912" y="0"/>
                </a:cubicBezTo>
                <a:cubicBezTo>
                  <a:pt x="2158032" y="367877"/>
                  <a:pt x="672444" y="2187517"/>
                  <a:pt x="672444" y="4314536"/>
                </a:cubicBezTo>
                <a:cubicBezTo>
                  <a:pt x="672444" y="4846291"/>
                  <a:pt x="765293" y="5358834"/>
                  <a:pt x="936394" y="5834286"/>
                </a:cubicBezTo>
                <a:lnTo>
                  <a:pt x="949587" y="5866571"/>
                </a:lnTo>
                <a:lnTo>
                  <a:pt x="122249" y="5349051"/>
                </a:lnTo>
                <a:lnTo>
                  <a:pt x="85226" y="5184065"/>
                </a:lnTo>
                <a:cubicBezTo>
                  <a:pt x="29346" y="4903199"/>
                  <a:pt x="0" y="4612392"/>
                  <a:pt x="0" y="4314536"/>
                </a:cubicBezTo>
                <a:cubicBezTo>
                  <a:pt x="0" y="3420967"/>
                  <a:pt x="264112" y="2590843"/>
                  <a:pt x="716425" y="1902238"/>
                </a:cubicBezTo>
                <a:close/>
              </a:path>
            </a:pathLst>
          </a:custGeom>
          <a:solidFill>
            <a:srgbClr val="FC2B38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олилиния: фигура 32">
            <a:extLst>
              <a:ext uri="{FF2B5EF4-FFF2-40B4-BE49-F238E27FC236}">
                <a16:creationId xmlns:a16="http://schemas.microsoft.com/office/drawing/2014/main" id="{5F0402BB-9824-4424-B2A7-A29D9E7CAE36}"/>
              </a:ext>
            </a:extLst>
          </p:cNvPr>
          <p:cNvSpPr/>
          <p:nvPr/>
        </p:nvSpPr>
        <p:spPr>
          <a:xfrm rot="14326052">
            <a:off x="7031093" y="-608573"/>
            <a:ext cx="4194912" cy="5866571"/>
          </a:xfrm>
          <a:custGeom>
            <a:avLst/>
            <a:gdLst>
              <a:gd name="connsiteX0" fmla="*/ 716425 w 4194912"/>
              <a:gd name="connsiteY0" fmla="*/ 1902238 h 5866571"/>
              <a:gd name="connsiteX1" fmla="*/ 4194912 w 4194912"/>
              <a:gd name="connsiteY1" fmla="*/ 0 h 5866571"/>
              <a:gd name="connsiteX2" fmla="*/ 672444 w 4194912"/>
              <a:gd name="connsiteY2" fmla="*/ 4314536 h 5866571"/>
              <a:gd name="connsiteX3" fmla="*/ 936394 w 4194912"/>
              <a:gd name="connsiteY3" fmla="*/ 5834286 h 5866571"/>
              <a:gd name="connsiteX4" fmla="*/ 949587 w 4194912"/>
              <a:gd name="connsiteY4" fmla="*/ 5866571 h 5866571"/>
              <a:gd name="connsiteX5" fmla="*/ 122249 w 4194912"/>
              <a:gd name="connsiteY5" fmla="*/ 5349051 h 5866571"/>
              <a:gd name="connsiteX6" fmla="*/ 85226 w 4194912"/>
              <a:gd name="connsiteY6" fmla="*/ 5184065 h 5866571"/>
              <a:gd name="connsiteX7" fmla="*/ 0 w 4194912"/>
              <a:gd name="connsiteY7" fmla="*/ 4314536 h 5866571"/>
              <a:gd name="connsiteX8" fmla="*/ 716425 w 4194912"/>
              <a:gd name="connsiteY8" fmla="*/ 1902238 h 586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94912" h="5866571">
                <a:moveTo>
                  <a:pt x="716425" y="1902238"/>
                </a:moveTo>
                <a:cubicBezTo>
                  <a:pt x="1470281" y="754564"/>
                  <a:pt x="2746921" y="0"/>
                  <a:pt x="4194912" y="0"/>
                </a:cubicBezTo>
                <a:cubicBezTo>
                  <a:pt x="2158032" y="367877"/>
                  <a:pt x="672444" y="2187517"/>
                  <a:pt x="672444" y="4314536"/>
                </a:cubicBezTo>
                <a:cubicBezTo>
                  <a:pt x="672444" y="4846291"/>
                  <a:pt x="765293" y="5358834"/>
                  <a:pt x="936394" y="5834286"/>
                </a:cubicBezTo>
                <a:lnTo>
                  <a:pt x="949587" y="5866571"/>
                </a:lnTo>
                <a:lnTo>
                  <a:pt x="122249" y="5349051"/>
                </a:lnTo>
                <a:lnTo>
                  <a:pt x="85226" y="5184065"/>
                </a:lnTo>
                <a:cubicBezTo>
                  <a:pt x="29346" y="4903199"/>
                  <a:pt x="0" y="4612392"/>
                  <a:pt x="0" y="4314536"/>
                </a:cubicBezTo>
                <a:cubicBezTo>
                  <a:pt x="0" y="3420967"/>
                  <a:pt x="264112" y="2590843"/>
                  <a:pt x="716425" y="1902238"/>
                </a:cubicBezTo>
                <a:close/>
              </a:path>
            </a:pathLst>
          </a:custGeom>
          <a:solidFill>
            <a:srgbClr val="FC2B38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F0C60CC5-683C-445C-973D-FCE0C46BC79B}"/>
              </a:ext>
            </a:extLst>
          </p:cNvPr>
          <p:cNvSpPr/>
          <p:nvPr/>
        </p:nvSpPr>
        <p:spPr>
          <a:xfrm>
            <a:off x="6565524" y="4931263"/>
            <a:ext cx="3588376" cy="445250"/>
          </a:xfrm>
          <a:prstGeom prst="roundRect">
            <a:avLst/>
          </a:prstGeom>
          <a:solidFill>
            <a:srgbClr val="FC2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Привет, питон</a:t>
            </a: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010FD92A-BF01-4AAB-8225-D33887D75E3F}"/>
              </a:ext>
            </a:extLst>
          </p:cNvPr>
          <p:cNvSpPr/>
          <p:nvPr/>
        </p:nvSpPr>
        <p:spPr>
          <a:xfrm rot="16200000">
            <a:off x="-1909357" y="2509020"/>
            <a:ext cx="4575463" cy="55819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FFFDFD"/>
                </a:solidFill>
                <a:latin typeface="Century Gothic" panose="020B0502020202020204" pitchFamily="34" charset="0"/>
              </a:rPr>
              <a:t>F i a n k e t t o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0F9981D-4916-474A-9BB5-6F3D7B5B1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416" y="1469140"/>
            <a:ext cx="9963150" cy="2857500"/>
          </a:xfrm>
          <a:prstGeom prst="rect">
            <a:avLst/>
          </a:prstGeom>
        </p:spPr>
      </p:pic>
      <p:sp>
        <p:nvSpPr>
          <p:cNvPr id="16" name="Полилиния: фигура 15">
            <a:extLst>
              <a:ext uri="{FF2B5EF4-FFF2-40B4-BE49-F238E27FC236}">
                <a16:creationId xmlns:a16="http://schemas.microsoft.com/office/drawing/2014/main" id="{5D3304AF-C2FA-483B-85DC-929B58F63C18}"/>
              </a:ext>
            </a:extLst>
          </p:cNvPr>
          <p:cNvSpPr/>
          <p:nvPr/>
        </p:nvSpPr>
        <p:spPr>
          <a:xfrm>
            <a:off x="8884301" y="2103561"/>
            <a:ext cx="713530" cy="2853732"/>
          </a:xfrm>
          <a:custGeom>
            <a:avLst/>
            <a:gdLst>
              <a:gd name="connsiteX0" fmla="*/ 0 w 713530"/>
              <a:gd name="connsiteY0" fmla="*/ 2853732 h 2853732"/>
              <a:gd name="connsiteX1" fmla="*/ 713433 w 713530"/>
              <a:gd name="connsiteY1" fmla="*/ 1306286 h 2853732"/>
              <a:gd name="connsiteX2" fmla="*/ 40194 w 713530"/>
              <a:gd name="connsiteY2" fmla="*/ 0 h 285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3530" h="2853732">
                <a:moveTo>
                  <a:pt x="0" y="2853732"/>
                </a:moveTo>
                <a:cubicBezTo>
                  <a:pt x="353367" y="2317820"/>
                  <a:pt x="706734" y="1781908"/>
                  <a:pt x="713433" y="1306286"/>
                </a:cubicBezTo>
                <a:cubicBezTo>
                  <a:pt x="720132" y="830664"/>
                  <a:pt x="380163" y="415332"/>
                  <a:pt x="40194" y="0"/>
                </a:cubicBezTo>
              </a:path>
            </a:pathLst>
          </a:custGeom>
          <a:noFill/>
          <a:ln w="19050">
            <a:solidFill>
              <a:srgbClr val="FC2B38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BC855871-E6F5-4CF6-9DAA-00E9A6B0D69E}"/>
              </a:ext>
            </a:extLst>
          </p:cNvPr>
          <p:cNvSpPr/>
          <p:nvPr/>
        </p:nvSpPr>
        <p:spPr>
          <a:xfrm>
            <a:off x="9090838" y="6147871"/>
            <a:ext cx="3002210" cy="468809"/>
          </a:xfrm>
          <a:prstGeom prst="roundRect">
            <a:avLst/>
          </a:prstGeom>
          <a:noFill/>
          <a:ln>
            <a:solidFill>
              <a:srgbClr val="FC2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rgbClr val="FC2B38"/>
                </a:solidFill>
                <a:latin typeface="Century Gothic" panose="020B0502020202020204" pitchFamily="34" charset="0"/>
              </a:rPr>
              <a:t>Только эффективные посылки до</a:t>
            </a:r>
          </a:p>
          <a:p>
            <a:pPr algn="ctr"/>
            <a:r>
              <a:rPr lang="ru-RU" sz="1200" dirty="0" err="1">
                <a:solidFill>
                  <a:srgbClr val="FC2B38"/>
                </a:solidFill>
                <a:latin typeface="Century Gothic" panose="020B0502020202020204" pitchFamily="34" charset="0"/>
              </a:rPr>
              <a:t>хард</a:t>
            </a:r>
            <a:r>
              <a:rPr lang="ru-RU" sz="1200" dirty="0">
                <a:solidFill>
                  <a:srgbClr val="FC2B38"/>
                </a:solidFill>
                <a:latin typeface="Century Gothic" panose="020B0502020202020204" pitchFamily="34" charset="0"/>
              </a:rPr>
              <a:t>-дедлайна</a:t>
            </a:r>
          </a:p>
        </p:txBody>
      </p:sp>
    </p:spTree>
    <p:extLst>
      <p:ext uri="{BB962C8B-B14F-4D97-AF65-F5344CB8AC3E}">
        <p14:creationId xmlns:p14="http://schemas.microsoft.com/office/powerpoint/2010/main" val="13458134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2733</TotalTime>
  <Words>660</Words>
  <Application>Microsoft Office PowerPoint</Application>
  <PresentationFormat>Широкоэкранный</PresentationFormat>
  <Paragraphs>120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Тема Office</vt:lpstr>
      <vt:lpstr>Статистика посылок на Codeforces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Статистика посылок на CodeForces</dc:title>
  <dc:creator>Гаджилы Орхан</dc:creator>
  <cp:lastModifiedBy>Гаджилы Орхан</cp:lastModifiedBy>
  <cp:revision>77</cp:revision>
  <dcterms:created xsi:type="dcterms:W3CDTF">2020-12-16T08:31:43Z</dcterms:created>
  <dcterms:modified xsi:type="dcterms:W3CDTF">2020-12-18T16:48:38Z</dcterms:modified>
</cp:coreProperties>
</file>