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59" r:id="rId4"/>
    <p:sldId id="268" r:id="rId5"/>
    <p:sldId id="260" r:id="rId6"/>
    <p:sldId id="272" r:id="rId7"/>
    <p:sldId id="311" r:id="rId8"/>
    <p:sldId id="261" r:id="rId9"/>
    <p:sldId id="332" r:id="rId10"/>
    <p:sldId id="335" r:id="rId11"/>
    <p:sldId id="333" r:id="rId12"/>
    <p:sldId id="334" r:id="rId13"/>
    <p:sldId id="316" r:id="rId14"/>
    <p:sldId id="312" r:id="rId15"/>
    <p:sldId id="262" r:id="rId16"/>
    <p:sldId id="315" r:id="rId17"/>
    <p:sldId id="313" r:id="rId18"/>
    <p:sldId id="263" r:id="rId19"/>
    <p:sldId id="317" r:id="rId20"/>
    <p:sldId id="325" r:id="rId21"/>
    <p:sldId id="318" r:id="rId22"/>
    <p:sldId id="326" r:id="rId23"/>
    <p:sldId id="327" r:id="rId24"/>
    <p:sldId id="319" r:id="rId25"/>
    <p:sldId id="320" r:id="rId26"/>
    <p:sldId id="324" r:id="rId27"/>
    <p:sldId id="314" r:id="rId28"/>
    <p:sldId id="264" r:id="rId29"/>
    <p:sldId id="323" r:id="rId30"/>
    <p:sldId id="328" r:id="rId31"/>
    <p:sldId id="329" r:id="rId32"/>
    <p:sldId id="330" r:id="rId33"/>
    <p:sldId id="303" r:id="rId34"/>
    <p:sldId id="282" r:id="rId35"/>
    <p:sldId id="30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255" autoAdjust="0"/>
  </p:normalViewPr>
  <p:slideViewPr>
    <p:cSldViewPr snapToGrid="0">
      <p:cViewPr>
        <p:scale>
          <a:sx n="75" d="100"/>
          <a:sy n="75" d="100"/>
        </p:scale>
        <p:origin x="974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2AEE5-96F3-40A2-A620-1A7D9C7D6254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3C04B-8240-4A6D-AA19-A5E7FFEC1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58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C04B-8240-4A6D-AA19-A5E7FFEC1CC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869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C04B-8240-4A6D-AA19-A5E7FFEC1CCB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025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C04B-8240-4A6D-AA19-A5E7FFEC1CCB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685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C04B-8240-4A6D-AA19-A5E7FFEC1CCB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062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C04B-8240-4A6D-AA19-A5E7FFEC1CCB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715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C04B-8240-4A6D-AA19-A5E7FFEC1CCB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573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49D42C1-22A3-4039-98D5-460313C6B52E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5227-DB00-4DE8-B0C3-D88746EBD880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5CF5-DBE7-42C2-9C64-460011DFEE17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ED5F-AAF1-4039-90C1-582D613B10C5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3A146D-E110-4A75-8B72-5B0DF5D377B3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4EDD-D36A-41D2-8CEF-BAEF3CC2847C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F9E1-CD88-4468-82F3-32203EFC59FD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92BF-7699-4CA8-8F02-4D729166A7FC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563C-E0BA-4BA7-9703-66B695FF1C91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134E36-B825-40F3-B5E0-117C445BF6E8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7EE65F-B8C8-4429-8B84-377D311E0265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363D611-41F4-4BE5-A364-97151A367FAB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298985A-370B-4DE8-84FA-F4C384D4EA37}"/>
              </a:ext>
            </a:extLst>
          </p:cNvPr>
          <p:cNvSpPr txBox="1"/>
          <p:nvPr/>
        </p:nvSpPr>
        <p:spPr>
          <a:xfrm>
            <a:off x="3074830" y="2589127"/>
            <a:ext cx="5244921" cy="933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25295" indent="-1987550">
              <a:lnSpc>
                <a:spcPct val="107000"/>
              </a:lnSpc>
            </a:pPr>
            <a:r>
              <a:rPr lang="fr-FR" sz="5400" b="1" kern="0" dirty="0">
                <a:solidFill>
                  <a:srgbClr val="252525"/>
                </a:solidFill>
                <a:effectLst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Tests Logiciels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0D4F11-6A62-4740-A22B-A09F8092FC7D}"/>
              </a:ext>
            </a:extLst>
          </p:cNvPr>
          <p:cNvSpPr txBox="1"/>
          <p:nvPr/>
        </p:nvSpPr>
        <p:spPr>
          <a:xfrm>
            <a:off x="5697290" y="3869403"/>
            <a:ext cx="334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841A14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Tests boite blanche</a:t>
            </a:r>
            <a:endParaRPr lang="fr-FR" sz="2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358F098-1241-4156-87F9-FB77E3777624}"/>
              </a:ext>
            </a:extLst>
          </p:cNvPr>
          <p:cNvSpPr txBox="1"/>
          <p:nvPr/>
        </p:nvSpPr>
        <p:spPr>
          <a:xfrm>
            <a:off x="2437755" y="5251078"/>
            <a:ext cx="3982791" cy="406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000" b="1" dirty="0">
                <a:solidFill>
                  <a:srgbClr val="696464"/>
                </a:solidFill>
                <a:effectLst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Issoufou NIKIEMA</a:t>
            </a:r>
            <a:endParaRPr lang="fr-FR" sz="12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724B3D9-8492-447C-BC16-89CAED55C834}"/>
              </a:ext>
            </a:extLst>
          </p:cNvPr>
          <p:cNvSpPr txBox="1"/>
          <p:nvPr/>
        </p:nvSpPr>
        <p:spPr>
          <a:xfrm>
            <a:off x="3321030" y="5803072"/>
            <a:ext cx="2094320" cy="257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50" b="1" dirty="0">
                <a:solidFill>
                  <a:srgbClr val="696464"/>
                </a:solidFill>
                <a:effectLst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AMINATA ZERBO/SABANE</a:t>
            </a:r>
            <a:endParaRPr lang="fr-FR" sz="7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699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DDD56DF-3E5A-480E-A2AA-1BC3A1818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6" name="Group 10874">
            <a:extLst>
              <a:ext uri="{FF2B5EF4-FFF2-40B4-BE49-F238E27FC236}">
                <a16:creationId xmlns:a16="http://schemas.microsoft.com/office/drawing/2014/main" id="{DF2223EF-692A-4DAD-9E26-41C37300EFBA}"/>
              </a:ext>
            </a:extLst>
          </p:cNvPr>
          <p:cNvGrpSpPr/>
          <p:nvPr/>
        </p:nvGrpSpPr>
        <p:grpSpPr>
          <a:xfrm>
            <a:off x="2078355" y="1200955"/>
            <a:ext cx="8035290" cy="0"/>
            <a:chOff x="0" y="0"/>
            <a:chExt cx="8035862" cy="1"/>
          </a:xfrm>
        </p:grpSpPr>
        <p:sp>
          <p:nvSpPr>
            <p:cNvPr id="7" name="Shape 38">
              <a:extLst>
                <a:ext uri="{FF2B5EF4-FFF2-40B4-BE49-F238E27FC236}">
                  <a16:creationId xmlns:a16="http://schemas.microsoft.com/office/drawing/2014/main" id="{1F2821A6-165A-4180-8F45-0692F4043801}"/>
                </a:ext>
              </a:extLst>
            </p:cNvPr>
            <p:cNvSpPr/>
            <p:nvPr/>
          </p:nvSpPr>
          <p:spPr>
            <a:xfrm>
              <a:off x="0" y="0"/>
              <a:ext cx="8035862" cy="1"/>
            </a:xfrm>
            <a:custGeom>
              <a:avLst/>
              <a:gdLst/>
              <a:ahLst/>
              <a:cxnLst/>
              <a:rect l="0" t="0" r="0" b="0"/>
              <a:pathLst>
                <a:path w="8035862" h="1">
                  <a:moveTo>
                    <a:pt x="0" y="0"/>
                  </a:moveTo>
                  <a:lnTo>
                    <a:pt x="8035862" y="1"/>
                  </a:lnTo>
                </a:path>
              </a:pathLst>
            </a:custGeom>
            <a:ln w="12700" cap="flat">
              <a:round/>
            </a:ln>
          </p:spPr>
          <p:style>
            <a:lnRef idx="1">
              <a:srgbClr val="D348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0C7C65B0-B555-4899-8EEB-F830590BC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367046"/>
              </p:ext>
            </p:extLst>
          </p:nvPr>
        </p:nvGraphicFramePr>
        <p:xfrm>
          <a:off x="1719943" y="6437022"/>
          <a:ext cx="9601200" cy="378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74337">
                  <a:extLst>
                    <a:ext uri="{9D8B030D-6E8A-4147-A177-3AD203B41FA5}">
                      <a16:colId xmlns:a16="http://schemas.microsoft.com/office/drawing/2014/main" val="2180616800"/>
                    </a:ext>
                  </a:extLst>
                </a:gridCol>
                <a:gridCol w="326863">
                  <a:extLst>
                    <a:ext uri="{9D8B030D-6E8A-4147-A177-3AD203B41FA5}">
                      <a16:colId xmlns:a16="http://schemas.microsoft.com/office/drawing/2014/main" val="3414485615"/>
                    </a:ext>
                  </a:extLst>
                </a:gridCol>
              </a:tblGrid>
              <a:tr h="378342">
                <a:tc>
                  <a:txBody>
                    <a:bodyPr/>
                    <a:lstStyle/>
                    <a:p>
                      <a:pPr marL="118491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boite blanche</a:t>
                      </a:r>
                    </a:p>
                  </a:txBody>
                  <a:tcPr marL="0" marR="7132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1327" marT="0" marB="0" anchor="ctr"/>
                </a:tc>
                <a:extLst>
                  <a:ext uri="{0D108BD9-81ED-4DB2-BD59-A6C34878D82A}">
                    <a16:rowId xmlns:a16="http://schemas.microsoft.com/office/drawing/2014/main" val="1343998695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F6722FC3-188E-4100-B4A4-A0EC4A4312B2}"/>
              </a:ext>
            </a:extLst>
          </p:cNvPr>
          <p:cNvSpPr txBox="1"/>
          <p:nvPr/>
        </p:nvSpPr>
        <p:spPr>
          <a:xfrm>
            <a:off x="1485499" y="377072"/>
            <a:ext cx="92210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F08F3E"/>
              </a:buClr>
            </a:pPr>
            <a:r>
              <a:rPr lang="fr-FR" sz="4400" b="1" dirty="0">
                <a:solidFill>
                  <a:srgbClr val="841A14"/>
                </a:solidFill>
                <a:latin typeface="Comic Sans MS" panose="030F0702030302020204" pitchFamily="66" charset="0"/>
              </a:rPr>
              <a:t>Graphe de contrôle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8AC4890-1FE1-4D4B-946F-93C908D0152C}"/>
              </a:ext>
            </a:extLst>
          </p:cNvPr>
          <p:cNvSpPr txBox="1"/>
          <p:nvPr/>
        </p:nvSpPr>
        <p:spPr>
          <a:xfrm>
            <a:off x="1104499" y="1673526"/>
            <a:ext cx="10569341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300" dirty="0">
                <a:latin typeface="Comic Sans MS" panose="030F0702030302020204" pitchFamily="66" charset="0"/>
              </a:rPr>
              <a:t>Le graphe de contrôle (Control Flow Graph ou CFG) d’un programme est un graphe fini et orienté représentant sa structure de contrôle.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68FAEDB-A780-49D0-85B8-1AAF9195752F}"/>
              </a:ext>
            </a:extLst>
          </p:cNvPr>
          <p:cNvSpPr txBox="1"/>
          <p:nvPr/>
        </p:nvSpPr>
        <p:spPr>
          <a:xfrm>
            <a:off x="1104499" y="3456696"/>
            <a:ext cx="10569341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300" dirty="0">
                <a:latin typeface="Comic Sans MS" panose="030F0702030302020204" pitchFamily="66" charset="0"/>
              </a:rPr>
              <a:t>De manière plus précise, chaque nœud du CFG correspond à une instruction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D1CBDDC-79F6-4324-BE2F-5D5FC4520168}"/>
              </a:ext>
            </a:extLst>
          </p:cNvPr>
          <p:cNvSpPr txBox="1"/>
          <p:nvPr/>
        </p:nvSpPr>
        <p:spPr>
          <a:xfrm>
            <a:off x="1104500" y="4856826"/>
            <a:ext cx="1056934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300" dirty="0">
                <a:latin typeface="Comic Sans MS" panose="030F0702030302020204" pitchFamily="66" charset="0"/>
              </a:rPr>
              <a:t>Les arcs du CFG correspondent au flot de contrôle (intra-procédural, si l’on se place dans un contexte avec plusieurs procédures ou fonctions).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6BAE5E-520D-4685-A07F-22B49D1C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75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DDD56DF-3E5A-480E-A2AA-1BC3A1818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6" name="Group 10874">
            <a:extLst>
              <a:ext uri="{FF2B5EF4-FFF2-40B4-BE49-F238E27FC236}">
                <a16:creationId xmlns:a16="http://schemas.microsoft.com/office/drawing/2014/main" id="{DF2223EF-692A-4DAD-9E26-41C37300EFBA}"/>
              </a:ext>
            </a:extLst>
          </p:cNvPr>
          <p:cNvGrpSpPr/>
          <p:nvPr/>
        </p:nvGrpSpPr>
        <p:grpSpPr>
          <a:xfrm>
            <a:off x="2078355" y="1200955"/>
            <a:ext cx="8035290" cy="0"/>
            <a:chOff x="0" y="0"/>
            <a:chExt cx="8035862" cy="1"/>
          </a:xfrm>
        </p:grpSpPr>
        <p:sp>
          <p:nvSpPr>
            <p:cNvPr id="7" name="Shape 38">
              <a:extLst>
                <a:ext uri="{FF2B5EF4-FFF2-40B4-BE49-F238E27FC236}">
                  <a16:creationId xmlns:a16="http://schemas.microsoft.com/office/drawing/2014/main" id="{1F2821A6-165A-4180-8F45-0692F4043801}"/>
                </a:ext>
              </a:extLst>
            </p:cNvPr>
            <p:cNvSpPr/>
            <p:nvPr/>
          </p:nvSpPr>
          <p:spPr>
            <a:xfrm>
              <a:off x="0" y="0"/>
              <a:ext cx="8035862" cy="1"/>
            </a:xfrm>
            <a:custGeom>
              <a:avLst/>
              <a:gdLst/>
              <a:ahLst/>
              <a:cxnLst/>
              <a:rect l="0" t="0" r="0" b="0"/>
              <a:pathLst>
                <a:path w="8035862" h="1">
                  <a:moveTo>
                    <a:pt x="0" y="0"/>
                  </a:moveTo>
                  <a:lnTo>
                    <a:pt x="8035862" y="1"/>
                  </a:lnTo>
                </a:path>
              </a:pathLst>
            </a:custGeom>
            <a:ln w="12700" cap="flat">
              <a:round/>
            </a:ln>
          </p:spPr>
          <p:style>
            <a:lnRef idx="1">
              <a:srgbClr val="D348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0C7C65B0-B555-4899-8EEB-F830590BC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943728"/>
              </p:ext>
            </p:extLst>
          </p:nvPr>
        </p:nvGraphicFramePr>
        <p:xfrm>
          <a:off x="1719943" y="6437022"/>
          <a:ext cx="9601200" cy="378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74337">
                  <a:extLst>
                    <a:ext uri="{9D8B030D-6E8A-4147-A177-3AD203B41FA5}">
                      <a16:colId xmlns:a16="http://schemas.microsoft.com/office/drawing/2014/main" val="2180616800"/>
                    </a:ext>
                  </a:extLst>
                </a:gridCol>
                <a:gridCol w="326863">
                  <a:extLst>
                    <a:ext uri="{9D8B030D-6E8A-4147-A177-3AD203B41FA5}">
                      <a16:colId xmlns:a16="http://schemas.microsoft.com/office/drawing/2014/main" val="3414485615"/>
                    </a:ext>
                  </a:extLst>
                </a:gridCol>
              </a:tblGrid>
              <a:tr h="378342">
                <a:tc>
                  <a:txBody>
                    <a:bodyPr/>
                    <a:lstStyle/>
                    <a:p>
                      <a:pPr marL="118491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boite blanche</a:t>
                      </a:r>
                    </a:p>
                  </a:txBody>
                  <a:tcPr marL="0" marR="7132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1327" marT="0" marB="0" anchor="ctr"/>
                </a:tc>
                <a:extLst>
                  <a:ext uri="{0D108BD9-81ED-4DB2-BD59-A6C34878D82A}">
                    <a16:rowId xmlns:a16="http://schemas.microsoft.com/office/drawing/2014/main" val="1343998695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F6722FC3-188E-4100-B4A4-A0EC4A4312B2}"/>
              </a:ext>
            </a:extLst>
          </p:cNvPr>
          <p:cNvSpPr txBox="1"/>
          <p:nvPr/>
        </p:nvSpPr>
        <p:spPr>
          <a:xfrm>
            <a:off x="1485499" y="377072"/>
            <a:ext cx="92210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F08F3E"/>
              </a:buClr>
            </a:pPr>
            <a:r>
              <a:rPr lang="fr-FR" sz="4400" b="1" dirty="0">
                <a:solidFill>
                  <a:srgbClr val="841A14"/>
                </a:solidFill>
                <a:latin typeface="Comic Sans MS" panose="030F0702030302020204" pitchFamily="66" charset="0"/>
              </a:rPr>
              <a:t>Graphe de contrôle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6BAE5E-520D-4685-A07F-22B49D1C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3ED0B99-BD18-415C-10DE-A1A7D53E1129}"/>
              </a:ext>
            </a:extLst>
          </p:cNvPr>
          <p:cNvSpPr txBox="1"/>
          <p:nvPr/>
        </p:nvSpPr>
        <p:spPr>
          <a:xfrm>
            <a:off x="818972" y="1589874"/>
            <a:ext cx="10554056" cy="3678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sz="2400" b="1" i="0" u="none" strike="noStrike" baseline="0" dirty="0">
                <a:solidFill>
                  <a:srgbClr val="F5802C"/>
                </a:solidFill>
                <a:latin typeface="Comic Sans MS" panose="030F0702030302020204" pitchFamily="66" charset="0"/>
              </a:rPr>
              <a:t>ÉTAPE 1: </a:t>
            </a:r>
            <a:r>
              <a:rPr lang="fr-FR" sz="2400" b="0" i="0" u="none" strike="noStrike" baseline="0" dirty="0">
                <a:latin typeface="Comic Sans MS" panose="030F0702030302020204" pitchFamily="66" charset="0"/>
              </a:rPr>
              <a:t>Dessiner le graphe de flot pour représenter la structure de contrôle du code approprié.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sz="2400" b="1" i="0" u="none" strike="noStrike" baseline="0" dirty="0">
                <a:solidFill>
                  <a:srgbClr val="F5802C"/>
                </a:solidFill>
                <a:latin typeface="Comic Sans MS" panose="030F0702030302020204" pitchFamily="66" charset="0"/>
              </a:rPr>
              <a:t>ÉTAPE 2</a:t>
            </a:r>
            <a:r>
              <a:rPr lang="fr-FR" sz="2400" b="0" i="0" u="none" strike="noStrike" baseline="0" dirty="0">
                <a:solidFill>
                  <a:srgbClr val="F5802C"/>
                </a:solidFill>
                <a:latin typeface="Comic Sans MS" panose="030F0702030302020204" pitchFamily="66" charset="0"/>
              </a:rPr>
              <a:t>: </a:t>
            </a:r>
            <a:r>
              <a:rPr lang="fr-FR" sz="2400" dirty="0">
                <a:latin typeface="Comic Sans MS" panose="030F0702030302020204" pitchFamily="66" charset="0"/>
              </a:rPr>
              <a:t>Déterminer les chemins indépendants.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sz="2400" b="1" i="0" u="none" strike="noStrike" baseline="0" dirty="0">
                <a:solidFill>
                  <a:srgbClr val="F5802C"/>
                </a:solidFill>
                <a:latin typeface="Comic Sans MS" panose="030F0702030302020204" pitchFamily="66" charset="0"/>
              </a:rPr>
              <a:t>ÉTAPE 4</a:t>
            </a:r>
            <a:r>
              <a:rPr lang="fr-FR" sz="2400" b="0" i="0" u="none" strike="noStrike" baseline="0" dirty="0">
                <a:solidFill>
                  <a:srgbClr val="F5802C"/>
                </a:solidFill>
                <a:latin typeface="Comic Sans MS" panose="030F0702030302020204" pitchFamily="66" charset="0"/>
              </a:rPr>
              <a:t>: </a:t>
            </a:r>
            <a:r>
              <a:rPr lang="fr-FR" sz="2400" dirty="0">
                <a:latin typeface="Comic Sans MS" panose="030F0702030302020204" pitchFamily="66" charset="0"/>
              </a:rPr>
              <a:t>Préparer les cas de test pour forcer l'exécution de chaque chemin du code.</a:t>
            </a:r>
          </a:p>
        </p:txBody>
      </p:sp>
    </p:spTree>
    <p:extLst>
      <p:ext uri="{BB962C8B-B14F-4D97-AF65-F5344CB8AC3E}">
        <p14:creationId xmlns:p14="http://schemas.microsoft.com/office/powerpoint/2010/main" val="4030915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DDD56DF-3E5A-480E-A2AA-1BC3A1818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6" name="Group 10874">
            <a:extLst>
              <a:ext uri="{FF2B5EF4-FFF2-40B4-BE49-F238E27FC236}">
                <a16:creationId xmlns:a16="http://schemas.microsoft.com/office/drawing/2014/main" id="{DF2223EF-692A-4DAD-9E26-41C37300EFBA}"/>
              </a:ext>
            </a:extLst>
          </p:cNvPr>
          <p:cNvGrpSpPr/>
          <p:nvPr/>
        </p:nvGrpSpPr>
        <p:grpSpPr>
          <a:xfrm>
            <a:off x="2078355" y="1200955"/>
            <a:ext cx="8035290" cy="0"/>
            <a:chOff x="0" y="0"/>
            <a:chExt cx="8035862" cy="1"/>
          </a:xfrm>
        </p:grpSpPr>
        <p:sp>
          <p:nvSpPr>
            <p:cNvPr id="7" name="Shape 38">
              <a:extLst>
                <a:ext uri="{FF2B5EF4-FFF2-40B4-BE49-F238E27FC236}">
                  <a16:creationId xmlns:a16="http://schemas.microsoft.com/office/drawing/2014/main" id="{1F2821A6-165A-4180-8F45-0692F4043801}"/>
                </a:ext>
              </a:extLst>
            </p:cNvPr>
            <p:cNvSpPr/>
            <p:nvPr/>
          </p:nvSpPr>
          <p:spPr>
            <a:xfrm>
              <a:off x="0" y="0"/>
              <a:ext cx="8035862" cy="1"/>
            </a:xfrm>
            <a:custGeom>
              <a:avLst/>
              <a:gdLst/>
              <a:ahLst/>
              <a:cxnLst/>
              <a:rect l="0" t="0" r="0" b="0"/>
              <a:pathLst>
                <a:path w="8035862" h="1">
                  <a:moveTo>
                    <a:pt x="0" y="0"/>
                  </a:moveTo>
                  <a:lnTo>
                    <a:pt x="8035862" y="1"/>
                  </a:lnTo>
                </a:path>
              </a:pathLst>
            </a:custGeom>
            <a:ln w="12700" cap="flat">
              <a:round/>
            </a:ln>
          </p:spPr>
          <p:style>
            <a:lnRef idx="1">
              <a:srgbClr val="D348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0C7C65B0-B555-4899-8EEB-F830590BC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505995"/>
              </p:ext>
            </p:extLst>
          </p:nvPr>
        </p:nvGraphicFramePr>
        <p:xfrm>
          <a:off x="1719943" y="6437022"/>
          <a:ext cx="9601200" cy="378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74337">
                  <a:extLst>
                    <a:ext uri="{9D8B030D-6E8A-4147-A177-3AD203B41FA5}">
                      <a16:colId xmlns:a16="http://schemas.microsoft.com/office/drawing/2014/main" val="2180616800"/>
                    </a:ext>
                  </a:extLst>
                </a:gridCol>
                <a:gridCol w="326863">
                  <a:extLst>
                    <a:ext uri="{9D8B030D-6E8A-4147-A177-3AD203B41FA5}">
                      <a16:colId xmlns:a16="http://schemas.microsoft.com/office/drawing/2014/main" val="3414485615"/>
                    </a:ext>
                  </a:extLst>
                </a:gridCol>
              </a:tblGrid>
              <a:tr h="378342">
                <a:tc>
                  <a:txBody>
                    <a:bodyPr/>
                    <a:lstStyle/>
                    <a:p>
                      <a:pPr marL="118491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boite blanche</a:t>
                      </a:r>
                    </a:p>
                  </a:txBody>
                  <a:tcPr marL="0" marR="7132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1327" marT="0" marB="0" anchor="ctr"/>
                </a:tc>
                <a:extLst>
                  <a:ext uri="{0D108BD9-81ED-4DB2-BD59-A6C34878D82A}">
                    <a16:rowId xmlns:a16="http://schemas.microsoft.com/office/drawing/2014/main" val="1343998695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F6722FC3-188E-4100-B4A4-A0EC4A4312B2}"/>
              </a:ext>
            </a:extLst>
          </p:cNvPr>
          <p:cNvSpPr txBox="1"/>
          <p:nvPr/>
        </p:nvSpPr>
        <p:spPr>
          <a:xfrm>
            <a:off x="1485499" y="377072"/>
            <a:ext cx="92210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F08F3E"/>
              </a:buClr>
            </a:pPr>
            <a:r>
              <a:rPr lang="fr-FR" sz="4400" b="1" dirty="0">
                <a:solidFill>
                  <a:srgbClr val="841A14"/>
                </a:solidFill>
                <a:latin typeface="Comic Sans MS" panose="030F0702030302020204" pitchFamily="66" charset="0"/>
              </a:rPr>
              <a:t>Graphe de contrôle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6BAE5E-520D-4685-A07F-22B49D1C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6B258E0-39C2-B3B2-BF6B-288122EFB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" y="1267236"/>
            <a:ext cx="10847781" cy="477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08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DDD56DF-3E5A-480E-A2AA-1BC3A1818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6" name="Group 10874">
            <a:extLst>
              <a:ext uri="{FF2B5EF4-FFF2-40B4-BE49-F238E27FC236}">
                <a16:creationId xmlns:a16="http://schemas.microsoft.com/office/drawing/2014/main" id="{DF2223EF-692A-4DAD-9E26-41C37300EFBA}"/>
              </a:ext>
            </a:extLst>
          </p:cNvPr>
          <p:cNvGrpSpPr/>
          <p:nvPr/>
        </p:nvGrpSpPr>
        <p:grpSpPr>
          <a:xfrm>
            <a:off x="2333479" y="1080459"/>
            <a:ext cx="8035290" cy="0"/>
            <a:chOff x="0" y="0"/>
            <a:chExt cx="8035862" cy="1"/>
          </a:xfrm>
        </p:grpSpPr>
        <p:sp>
          <p:nvSpPr>
            <p:cNvPr id="7" name="Shape 38">
              <a:extLst>
                <a:ext uri="{FF2B5EF4-FFF2-40B4-BE49-F238E27FC236}">
                  <a16:creationId xmlns:a16="http://schemas.microsoft.com/office/drawing/2014/main" id="{1F2821A6-165A-4180-8F45-0692F4043801}"/>
                </a:ext>
              </a:extLst>
            </p:cNvPr>
            <p:cNvSpPr/>
            <p:nvPr/>
          </p:nvSpPr>
          <p:spPr>
            <a:xfrm>
              <a:off x="0" y="0"/>
              <a:ext cx="8035862" cy="1"/>
            </a:xfrm>
            <a:custGeom>
              <a:avLst/>
              <a:gdLst/>
              <a:ahLst/>
              <a:cxnLst/>
              <a:rect l="0" t="0" r="0" b="0"/>
              <a:pathLst>
                <a:path w="8035862" h="1">
                  <a:moveTo>
                    <a:pt x="0" y="0"/>
                  </a:moveTo>
                  <a:lnTo>
                    <a:pt x="8035862" y="1"/>
                  </a:lnTo>
                </a:path>
              </a:pathLst>
            </a:custGeom>
            <a:ln w="12700" cap="flat">
              <a:round/>
            </a:ln>
          </p:spPr>
          <p:style>
            <a:lnRef idx="1">
              <a:srgbClr val="D348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 dirty="0"/>
            </a:p>
          </p:txBody>
        </p:sp>
      </p:grp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0C7C65B0-B555-4899-8EEB-F830590BC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202777"/>
              </p:ext>
            </p:extLst>
          </p:nvPr>
        </p:nvGraphicFramePr>
        <p:xfrm>
          <a:off x="1719943" y="6437022"/>
          <a:ext cx="9601200" cy="378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74337">
                  <a:extLst>
                    <a:ext uri="{9D8B030D-6E8A-4147-A177-3AD203B41FA5}">
                      <a16:colId xmlns:a16="http://schemas.microsoft.com/office/drawing/2014/main" val="2180616800"/>
                    </a:ext>
                  </a:extLst>
                </a:gridCol>
                <a:gridCol w="326863">
                  <a:extLst>
                    <a:ext uri="{9D8B030D-6E8A-4147-A177-3AD203B41FA5}">
                      <a16:colId xmlns:a16="http://schemas.microsoft.com/office/drawing/2014/main" val="3414485615"/>
                    </a:ext>
                  </a:extLst>
                </a:gridCol>
              </a:tblGrid>
              <a:tr h="378342">
                <a:tc>
                  <a:txBody>
                    <a:bodyPr/>
                    <a:lstStyle/>
                    <a:p>
                      <a:pPr marL="118491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boite blanche</a:t>
                      </a:r>
                    </a:p>
                  </a:txBody>
                  <a:tcPr marL="0" marR="7132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1327" marT="0" marB="0" anchor="ctr"/>
                </a:tc>
                <a:extLst>
                  <a:ext uri="{0D108BD9-81ED-4DB2-BD59-A6C34878D82A}">
                    <a16:rowId xmlns:a16="http://schemas.microsoft.com/office/drawing/2014/main" val="1343998695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ED9015E7-522A-46F6-9221-27B9E8D4757A}"/>
              </a:ext>
            </a:extLst>
          </p:cNvPr>
          <p:cNvSpPr txBox="1"/>
          <p:nvPr/>
        </p:nvSpPr>
        <p:spPr>
          <a:xfrm>
            <a:off x="1191699" y="176267"/>
            <a:ext cx="98086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F08F3E"/>
              </a:buClr>
            </a:pPr>
            <a:r>
              <a:rPr lang="fr-FR" sz="4800" b="1" dirty="0">
                <a:solidFill>
                  <a:srgbClr val="841A14"/>
                </a:solidFill>
                <a:latin typeface="Comic Sans MS" panose="030F0702030302020204" pitchFamily="66" charset="0"/>
              </a:rPr>
              <a:t>Graphe de contrôle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5BAC5C-0E31-4BAF-B461-D64636E6F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258" y="1122571"/>
            <a:ext cx="8146041" cy="519239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5EB6D8D-4DD5-41C4-9182-CBFA160E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67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DDD56DF-3E5A-480E-A2AA-1BC3A1818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0C7C65B0-B555-4899-8EEB-F830590BC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77919"/>
              </p:ext>
            </p:extLst>
          </p:nvPr>
        </p:nvGraphicFramePr>
        <p:xfrm>
          <a:off x="1719943" y="6437022"/>
          <a:ext cx="9601200" cy="378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74337">
                  <a:extLst>
                    <a:ext uri="{9D8B030D-6E8A-4147-A177-3AD203B41FA5}">
                      <a16:colId xmlns:a16="http://schemas.microsoft.com/office/drawing/2014/main" val="2180616800"/>
                    </a:ext>
                  </a:extLst>
                </a:gridCol>
                <a:gridCol w="326863">
                  <a:extLst>
                    <a:ext uri="{9D8B030D-6E8A-4147-A177-3AD203B41FA5}">
                      <a16:colId xmlns:a16="http://schemas.microsoft.com/office/drawing/2014/main" val="3414485615"/>
                    </a:ext>
                  </a:extLst>
                </a:gridCol>
              </a:tblGrid>
              <a:tr h="378342">
                <a:tc>
                  <a:txBody>
                    <a:bodyPr/>
                    <a:lstStyle/>
                    <a:p>
                      <a:pPr marL="118491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boite blanche</a:t>
                      </a:r>
                    </a:p>
                  </a:txBody>
                  <a:tcPr marL="0" marR="7132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1327" marT="0" marB="0" anchor="ctr"/>
                </a:tc>
                <a:extLst>
                  <a:ext uri="{0D108BD9-81ED-4DB2-BD59-A6C34878D82A}">
                    <a16:rowId xmlns:a16="http://schemas.microsoft.com/office/drawing/2014/main" val="1343998695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C699CDC9-9568-4137-8A38-2B25DC680F6F}"/>
              </a:ext>
            </a:extLst>
          </p:cNvPr>
          <p:cNvSpPr txBox="1"/>
          <p:nvPr/>
        </p:nvSpPr>
        <p:spPr>
          <a:xfrm>
            <a:off x="1485499" y="2492538"/>
            <a:ext cx="92210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F08F3E"/>
              </a:buClr>
            </a:pPr>
            <a:r>
              <a:rPr lang="fr-FR" sz="4400" b="1" dirty="0">
                <a:solidFill>
                  <a:srgbClr val="841A14"/>
                </a:solidFill>
                <a:latin typeface="Comic Sans MS" panose="030F0702030302020204" pitchFamily="66" charset="0"/>
              </a:rPr>
              <a:t>Couverture des blocs, des arcs </a:t>
            </a:r>
          </a:p>
        </p:txBody>
      </p:sp>
      <p:grpSp>
        <p:nvGrpSpPr>
          <p:cNvPr id="24" name="Group 10874">
            <a:extLst>
              <a:ext uri="{FF2B5EF4-FFF2-40B4-BE49-F238E27FC236}">
                <a16:creationId xmlns:a16="http://schemas.microsoft.com/office/drawing/2014/main" id="{28EB5E96-AB81-4F35-9561-F0C722E9B970}"/>
              </a:ext>
            </a:extLst>
          </p:cNvPr>
          <p:cNvGrpSpPr/>
          <p:nvPr/>
        </p:nvGrpSpPr>
        <p:grpSpPr>
          <a:xfrm>
            <a:off x="2078355" y="3596021"/>
            <a:ext cx="8035290" cy="0"/>
            <a:chOff x="0" y="0"/>
            <a:chExt cx="8035862" cy="1"/>
          </a:xfrm>
        </p:grpSpPr>
        <p:sp>
          <p:nvSpPr>
            <p:cNvPr id="25" name="Shape 38">
              <a:extLst>
                <a:ext uri="{FF2B5EF4-FFF2-40B4-BE49-F238E27FC236}">
                  <a16:creationId xmlns:a16="http://schemas.microsoft.com/office/drawing/2014/main" id="{7AE34342-C330-42AF-B509-871B69752D84}"/>
                </a:ext>
              </a:extLst>
            </p:cNvPr>
            <p:cNvSpPr/>
            <p:nvPr/>
          </p:nvSpPr>
          <p:spPr>
            <a:xfrm>
              <a:off x="0" y="0"/>
              <a:ext cx="8035862" cy="1"/>
            </a:xfrm>
            <a:custGeom>
              <a:avLst/>
              <a:gdLst/>
              <a:ahLst/>
              <a:cxnLst/>
              <a:rect l="0" t="0" r="0" b="0"/>
              <a:pathLst>
                <a:path w="8035862" h="1">
                  <a:moveTo>
                    <a:pt x="0" y="0"/>
                  </a:moveTo>
                  <a:lnTo>
                    <a:pt x="8035862" y="1"/>
                  </a:lnTo>
                </a:path>
              </a:pathLst>
            </a:custGeom>
            <a:ln w="12700" cap="flat">
              <a:solidFill>
                <a:schemeClr val="accent1"/>
              </a:solidFill>
              <a:round/>
            </a:ln>
          </p:spPr>
          <p:style>
            <a:lnRef idx="1">
              <a:srgbClr val="D348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endParaRPr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DDB466E-61FC-4B1F-9EB0-6812A9B6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97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DDD56DF-3E5A-480E-A2AA-1BC3A1818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6" name="Group 10874">
            <a:extLst>
              <a:ext uri="{FF2B5EF4-FFF2-40B4-BE49-F238E27FC236}">
                <a16:creationId xmlns:a16="http://schemas.microsoft.com/office/drawing/2014/main" id="{DF2223EF-692A-4DAD-9E26-41C37300EFBA}"/>
              </a:ext>
            </a:extLst>
          </p:cNvPr>
          <p:cNvGrpSpPr/>
          <p:nvPr/>
        </p:nvGrpSpPr>
        <p:grpSpPr>
          <a:xfrm>
            <a:off x="2282679" y="1505755"/>
            <a:ext cx="8035290" cy="0"/>
            <a:chOff x="0" y="0"/>
            <a:chExt cx="8035862" cy="1"/>
          </a:xfrm>
        </p:grpSpPr>
        <p:sp>
          <p:nvSpPr>
            <p:cNvPr id="7" name="Shape 38">
              <a:extLst>
                <a:ext uri="{FF2B5EF4-FFF2-40B4-BE49-F238E27FC236}">
                  <a16:creationId xmlns:a16="http://schemas.microsoft.com/office/drawing/2014/main" id="{1F2821A6-165A-4180-8F45-0692F4043801}"/>
                </a:ext>
              </a:extLst>
            </p:cNvPr>
            <p:cNvSpPr/>
            <p:nvPr/>
          </p:nvSpPr>
          <p:spPr>
            <a:xfrm>
              <a:off x="0" y="0"/>
              <a:ext cx="8035862" cy="1"/>
            </a:xfrm>
            <a:custGeom>
              <a:avLst/>
              <a:gdLst/>
              <a:ahLst/>
              <a:cxnLst/>
              <a:rect l="0" t="0" r="0" b="0"/>
              <a:pathLst>
                <a:path w="8035862" h="1">
                  <a:moveTo>
                    <a:pt x="0" y="0"/>
                  </a:moveTo>
                  <a:lnTo>
                    <a:pt x="8035862" y="1"/>
                  </a:lnTo>
                </a:path>
              </a:pathLst>
            </a:custGeom>
            <a:ln w="12700" cap="flat">
              <a:round/>
            </a:ln>
          </p:spPr>
          <p:style>
            <a:lnRef idx="1">
              <a:srgbClr val="D348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0C7C65B0-B555-4899-8EEB-F830590BC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235063"/>
              </p:ext>
            </p:extLst>
          </p:nvPr>
        </p:nvGraphicFramePr>
        <p:xfrm>
          <a:off x="1719943" y="6437022"/>
          <a:ext cx="9601200" cy="378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74337">
                  <a:extLst>
                    <a:ext uri="{9D8B030D-6E8A-4147-A177-3AD203B41FA5}">
                      <a16:colId xmlns:a16="http://schemas.microsoft.com/office/drawing/2014/main" val="2180616800"/>
                    </a:ext>
                  </a:extLst>
                </a:gridCol>
                <a:gridCol w="326863">
                  <a:extLst>
                    <a:ext uri="{9D8B030D-6E8A-4147-A177-3AD203B41FA5}">
                      <a16:colId xmlns:a16="http://schemas.microsoft.com/office/drawing/2014/main" val="3414485615"/>
                    </a:ext>
                  </a:extLst>
                </a:gridCol>
              </a:tblGrid>
              <a:tr h="378342">
                <a:tc>
                  <a:txBody>
                    <a:bodyPr/>
                    <a:lstStyle/>
                    <a:p>
                      <a:pPr marL="118491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boite blanche</a:t>
                      </a:r>
                    </a:p>
                  </a:txBody>
                  <a:tcPr marL="0" marR="7132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1327" marT="0" marB="0" anchor="ctr"/>
                </a:tc>
                <a:extLst>
                  <a:ext uri="{0D108BD9-81ED-4DB2-BD59-A6C34878D82A}">
                    <a16:rowId xmlns:a16="http://schemas.microsoft.com/office/drawing/2014/main" val="1343998695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ED9015E7-522A-46F6-9221-27B9E8D4757A}"/>
              </a:ext>
            </a:extLst>
          </p:cNvPr>
          <p:cNvSpPr txBox="1"/>
          <p:nvPr/>
        </p:nvSpPr>
        <p:spPr>
          <a:xfrm>
            <a:off x="1152183" y="490262"/>
            <a:ext cx="98086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F08F3E"/>
              </a:buClr>
            </a:pPr>
            <a:r>
              <a:rPr lang="fr-FR" sz="4800" b="1" dirty="0">
                <a:solidFill>
                  <a:srgbClr val="841A14"/>
                </a:solidFill>
                <a:latin typeface="Comic Sans MS" panose="030F0702030302020204" pitchFamily="66" charset="0"/>
              </a:rPr>
              <a:t>Couverture des blocs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894E1F3-BCEA-4FB4-AC4F-FA6C1F310C19}"/>
              </a:ext>
            </a:extLst>
          </p:cNvPr>
          <p:cNvSpPr txBox="1"/>
          <p:nvPr/>
        </p:nvSpPr>
        <p:spPr>
          <a:xfrm>
            <a:off x="1049383" y="1684789"/>
            <a:ext cx="10685417" cy="1626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300" dirty="0">
                <a:latin typeface="Comic Sans MS" panose="030F0702030302020204" pitchFamily="66" charset="0"/>
              </a:rPr>
              <a:t>La couverture des blocs d’un CFG consiste à couvrir l’ensemble de ses nœuds, c’est à dire de sélectionner des tests dont l’exécution traversera chaque nœud au moins une fois.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4FE3224-B536-4F55-B030-F28BB884445D}"/>
              </a:ext>
            </a:extLst>
          </p:cNvPr>
          <p:cNvSpPr txBox="1"/>
          <p:nvPr/>
        </p:nvSpPr>
        <p:spPr>
          <a:xfrm>
            <a:off x="1152183" y="4447085"/>
            <a:ext cx="9942537" cy="1095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300" dirty="0">
                <a:latin typeface="Comic Sans MS" panose="030F0702030302020204" pitchFamily="66" charset="0"/>
              </a:rPr>
              <a:t>La couverture des arcs vise quant à elle à couvrir l’ensemble des arcs du CFG.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EA4122C-D0EF-45E4-A177-C05B934E6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16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DDD56DF-3E5A-480E-A2AA-1BC3A1818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6" name="Group 10874">
            <a:extLst>
              <a:ext uri="{FF2B5EF4-FFF2-40B4-BE49-F238E27FC236}">
                <a16:creationId xmlns:a16="http://schemas.microsoft.com/office/drawing/2014/main" id="{DF2223EF-692A-4DAD-9E26-41C37300EFBA}"/>
              </a:ext>
            </a:extLst>
          </p:cNvPr>
          <p:cNvGrpSpPr/>
          <p:nvPr/>
        </p:nvGrpSpPr>
        <p:grpSpPr>
          <a:xfrm>
            <a:off x="2338651" y="1039432"/>
            <a:ext cx="8035290" cy="0"/>
            <a:chOff x="0" y="0"/>
            <a:chExt cx="8035862" cy="1"/>
          </a:xfrm>
        </p:grpSpPr>
        <p:sp>
          <p:nvSpPr>
            <p:cNvPr id="7" name="Shape 38">
              <a:extLst>
                <a:ext uri="{FF2B5EF4-FFF2-40B4-BE49-F238E27FC236}">
                  <a16:creationId xmlns:a16="http://schemas.microsoft.com/office/drawing/2014/main" id="{1F2821A6-165A-4180-8F45-0692F4043801}"/>
                </a:ext>
              </a:extLst>
            </p:cNvPr>
            <p:cNvSpPr/>
            <p:nvPr/>
          </p:nvSpPr>
          <p:spPr>
            <a:xfrm>
              <a:off x="0" y="0"/>
              <a:ext cx="8035862" cy="1"/>
            </a:xfrm>
            <a:custGeom>
              <a:avLst/>
              <a:gdLst/>
              <a:ahLst/>
              <a:cxnLst/>
              <a:rect l="0" t="0" r="0" b="0"/>
              <a:pathLst>
                <a:path w="8035862" h="1">
                  <a:moveTo>
                    <a:pt x="0" y="0"/>
                  </a:moveTo>
                  <a:lnTo>
                    <a:pt x="8035862" y="1"/>
                  </a:lnTo>
                </a:path>
              </a:pathLst>
            </a:custGeom>
            <a:ln w="12700" cap="flat">
              <a:round/>
            </a:ln>
          </p:spPr>
          <p:style>
            <a:lnRef idx="1">
              <a:srgbClr val="D348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0C7C65B0-B555-4899-8EEB-F830590BC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399921"/>
              </p:ext>
            </p:extLst>
          </p:nvPr>
        </p:nvGraphicFramePr>
        <p:xfrm>
          <a:off x="1719943" y="6437022"/>
          <a:ext cx="9601200" cy="378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74337">
                  <a:extLst>
                    <a:ext uri="{9D8B030D-6E8A-4147-A177-3AD203B41FA5}">
                      <a16:colId xmlns:a16="http://schemas.microsoft.com/office/drawing/2014/main" val="2180616800"/>
                    </a:ext>
                  </a:extLst>
                </a:gridCol>
                <a:gridCol w="326863">
                  <a:extLst>
                    <a:ext uri="{9D8B030D-6E8A-4147-A177-3AD203B41FA5}">
                      <a16:colId xmlns:a16="http://schemas.microsoft.com/office/drawing/2014/main" val="3414485615"/>
                    </a:ext>
                  </a:extLst>
                </a:gridCol>
              </a:tblGrid>
              <a:tr h="378342">
                <a:tc>
                  <a:txBody>
                    <a:bodyPr/>
                    <a:lstStyle/>
                    <a:p>
                      <a:pPr marL="118491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boite blanche</a:t>
                      </a:r>
                    </a:p>
                  </a:txBody>
                  <a:tcPr marL="0" marR="7132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1327" marT="0" marB="0" anchor="ctr"/>
                </a:tc>
                <a:extLst>
                  <a:ext uri="{0D108BD9-81ED-4DB2-BD59-A6C34878D82A}">
                    <a16:rowId xmlns:a16="http://schemas.microsoft.com/office/drawing/2014/main" val="1343998695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ED9015E7-522A-46F6-9221-27B9E8D4757A}"/>
              </a:ext>
            </a:extLst>
          </p:cNvPr>
          <p:cNvSpPr txBox="1"/>
          <p:nvPr/>
        </p:nvSpPr>
        <p:spPr>
          <a:xfrm>
            <a:off x="1191699" y="150480"/>
            <a:ext cx="98086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F08F3E"/>
              </a:buClr>
            </a:pPr>
            <a:r>
              <a:rPr lang="fr-FR" sz="4800" b="1" dirty="0">
                <a:solidFill>
                  <a:srgbClr val="841A14"/>
                </a:solidFill>
                <a:latin typeface="Comic Sans MS" panose="030F0702030302020204" pitchFamily="66" charset="0"/>
              </a:rPr>
              <a:t>Couverture des blocs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2CA5D53-5B4F-40BA-9C35-4724C17E42E8}"/>
              </a:ext>
            </a:extLst>
          </p:cNvPr>
          <p:cNvSpPr txBox="1"/>
          <p:nvPr/>
        </p:nvSpPr>
        <p:spPr>
          <a:xfrm>
            <a:off x="923237" y="1242851"/>
            <a:ext cx="918088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300" dirty="0">
                <a:latin typeface="Comic Sans MS" panose="030F0702030302020204" pitchFamily="66" charset="0"/>
              </a:rPr>
              <a:t>La mesure de la couverture des blocs d’une suite de tests se fait en considérant :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D5C2DF5-9232-4002-B550-2DF5B0324BDF}"/>
              </a:ext>
            </a:extLst>
          </p:cNvPr>
          <p:cNvSpPr txBox="1"/>
          <p:nvPr/>
        </p:nvSpPr>
        <p:spPr>
          <a:xfrm>
            <a:off x="1735183" y="2210134"/>
            <a:ext cx="10243457" cy="2113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300" dirty="0">
                <a:latin typeface="Comic Sans MS" panose="030F0702030302020204" pitchFamily="66" charset="0"/>
              </a:rPr>
              <a:t>– l’ensemble de tous les blocs : Be</a:t>
            </a:r>
          </a:p>
          <a:p>
            <a:pPr>
              <a:lnSpc>
                <a:spcPct val="200000"/>
              </a:lnSpc>
            </a:pPr>
            <a:r>
              <a:rPr lang="fr-FR" sz="2300" dirty="0">
                <a:latin typeface="Comic Sans MS" panose="030F0702030302020204" pitchFamily="66" charset="0"/>
              </a:rPr>
              <a:t>– l’ensemble de tous les blocs couverts par les tests : </a:t>
            </a:r>
            <a:r>
              <a:rPr lang="fr-FR" sz="2300" dirty="0" err="1">
                <a:latin typeface="Comic Sans MS" panose="030F0702030302020204" pitchFamily="66" charset="0"/>
              </a:rPr>
              <a:t>Bc</a:t>
            </a:r>
            <a:endParaRPr lang="fr-FR" sz="2300" dirty="0">
              <a:latin typeface="Comic Sans MS" panose="030F0702030302020204" pitchFamily="66" charset="0"/>
            </a:endParaRPr>
          </a:p>
          <a:p>
            <a:pPr>
              <a:lnSpc>
                <a:spcPct val="200000"/>
              </a:lnSpc>
            </a:pPr>
            <a:r>
              <a:rPr lang="fr-FR" sz="2300" dirty="0">
                <a:latin typeface="Comic Sans MS" panose="030F0702030302020204" pitchFamily="66" charset="0"/>
              </a:rPr>
              <a:t>– l’ensemble des blocs ayant été déterminés comme inatteignables : Bi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CE6B4F6-BD05-4579-A998-C7FC6FA70059}"/>
              </a:ext>
            </a:extLst>
          </p:cNvPr>
          <p:cNvSpPr txBox="1"/>
          <p:nvPr/>
        </p:nvSpPr>
        <p:spPr>
          <a:xfrm>
            <a:off x="725116" y="5151760"/>
            <a:ext cx="1059602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300" dirty="0">
                <a:latin typeface="Comic Sans MS" panose="030F0702030302020204" pitchFamily="66" charset="0"/>
              </a:rPr>
              <a:t>Un bloc </a:t>
            </a:r>
            <a:r>
              <a:rPr lang="fr-FR" sz="2300" dirty="0" err="1">
                <a:latin typeface="Comic Sans MS" panose="030F0702030302020204" pitchFamily="66" charset="0"/>
              </a:rPr>
              <a:t>bl</a:t>
            </a:r>
            <a:r>
              <a:rPr lang="fr-FR" sz="2300" dirty="0">
                <a:latin typeface="Comic Sans MS" panose="030F0702030302020204" pitchFamily="66" charset="0"/>
              </a:rPr>
              <a:t> est dit inatteignable s’il n’existe aucune exécution du programme partant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0AABEF1-1AED-4E56-BF94-AA199254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11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DDD56DF-3E5A-480E-A2AA-1BC3A1818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0C7C65B0-B555-4899-8EEB-F830590BC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726828"/>
              </p:ext>
            </p:extLst>
          </p:nvPr>
        </p:nvGraphicFramePr>
        <p:xfrm>
          <a:off x="1719943" y="6437022"/>
          <a:ext cx="9601200" cy="378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74337">
                  <a:extLst>
                    <a:ext uri="{9D8B030D-6E8A-4147-A177-3AD203B41FA5}">
                      <a16:colId xmlns:a16="http://schemas.microsoft.com/office/drawing/2014/main" val="2180616800"/>
                    </a:ext>
                  </a:extLst>
                </a:gridCol>
                <a:gridCol w="326863">
                  <a:extLst>
                    <a:ext uri="{9D8B030D-6E8A-4147-A177-3AD203B41FA5}">
                      <a16:colId xmlns:a16="http://schemas.microsoft.com/office/drawing/2014/main" val="3414485615"/>
                    </a:ext>
                  </a:extLst>
                </a:gridCol>
              </a:tblGrid>
              <a:tr h="378342">
                <a:tc>
                  <a:txBody>
                    <a:bodyPr/>
                    <a:lstStyle/>
                    <a:p>
                      <a:pPr marL="118491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boite blanche</a:t>
                      </a:r>
                    </a:p>
                  </a:txBody>
                  <a:tcPr marL="0" marR="7132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1327" marT="0" marB="0" anchor="ctr"/>
                </a:tc>
                <a:extLst>
                  <a:ext uri="{0D108BD9-81ED-4DB2-BD59-A6C34878D82A}">
                    <a16:rowId xmlns:a16="http://schemas.microsoft.com/office/drawing/2014/main" val="1343998695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C699CDC9-9568-4137-8A38-2B25DC680F6F}"/>
              </a:ext>
            </a:extLst>
          </p:cNvPr>
          <p:cNvSpPr txBox="1"/>
          <p:nvPr/>
        </p:nvSpPr>
        <p:spPr>
          <a:xfrm>
            <a:off x="1485499" y="1851650"/>
            <a:ext cx="983564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F08F3E"/>
              </a:buClr>
            </a:pPr>
            <a:r>
              <a:rPr lang="fr-FR" sz="4400" b="1" dirty="0">
                <a:solidFill>
                  <a:srgbClr val="841A14"/>
                </a:solidFill>
                <a:latin typeface="Comic Sans MS" panose="030F0702030302020204" pitchFamily="66" charset="0"/>
              </a:rPr>
              <a:t>Couverture des décisions, conditions</a:t>
            </a:r>
          </a:p>
        </p:txBody>
      </p:sp>
      <p:grpSp>
        <p:nvGrpSpPr>
          <p:cNvPr id="24" name="Group 10874">
            <a:extLst>
              <a:ext uri="{FF2B5EF4-FFF2-40B4-BE49-F238E27FC236}">
                <a16:creationId xmlns:a16="http://schemas.microsoft.com/office/drawing/2014/main" id="{28EB5E96-AB81-4F35-9561-F0C722E9B970}"/>
              </a:ext>
            </a:extLst>
          </p:cNvPr>
          <p:cNvGrpSpPr/>
          <p:nvPr/>
        </p:nvGrpSpPr>
        <p:grpSpPr>
          <a:xfrm>
            <a:off x="2078355" y="3596021"/>
            <a:ext cx="8035290" cy="0"/>
            <a:chOff x="0" y="0"/>
            <a:chExt cx="8035862" cy="1"/>
          </a:xfrm>
        </p:grpSpPr>
        <p:sp>
          <p:nvSpPr>
            <p:cNvPr id="25" name="Shape 38">
              <a:extLst>
                <a:ext uri="{FF2B5EF4-FFF2-40B4-BE49-F238E27FC236}">
                  <a16:creationId xmlns:a16="http://schemas.microsoft.com/office/drawing/2014/main" id="{7AE34342-C330-42AF-B509-871B69752D84}"/>
                </a:ext>
              </a:extLst>
            </p:cNvPr>
            <p:cNvSpPr/>
            <p:nvPr/>
          </p:nvSpPr>
          <p:spPr>
            <a:xfrm>
              <a:off x="0" y="0"/>
              <a:ext cx="8035862" cy="1"/>
            </a:xfrm>
            <a:custGeom>
              <a:avLst/>
              <a:gdLst/>
              <a:ahLst/>
              <a:cxnLst/>
              <a:rect l="0" t="0" r="0" b="0"/>
              <a:pathLst>
                <a:path w="8035862" h="1">
                  <a:moveTo>
                    <a:pt x="0" y="0"/>
                  </a:moveTo>
                  <a:lnTo>
                    <a:pt x="8035862" y="1"/>
                  </a:lnTo>
                </a:path>
              </a:pathLst>
            </a:custGeom>
            <a:ln w="12700" cap="flat">
              <a:solidFill>
                <a:schemeClr val="accent1"/>
              </a:solidFill>
              <a:round/>
            </a:ln>
          </p:spPr>
          <p:style>
            <a:lnRef idx="1">
              <a:srgbClr val="D348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endParaRPr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D824ACE-2A04-4D73-9B59-8F4F640F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5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DDD56DF-3E5A-480E-A2AA-1BC3A1818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6" name="Group 10874">
            <a:extLst>
              <a:ext uri="{FF2B5EF4-FFF2-40B4-BE49-F238E27FC236}">
                <a16:creationId xmlns:a16="http://schemas.microsoft.com/office/drawing/2014/main" id="{DF2223EF-692A-4DAD-9E26-41C37300EFBA}"/>
              </a:ext>
            </a:extLst>
          </p:cNvPr>
          <p:cNvGrpSpPr/>
          <p:nvPr/>
        </p:nvGrpSpPr>
        <p:grpSpPr>
          <a:xfrm>
            <a:off x="2078355" y="1353355"/>
            <a:ext cx="8035290" cy="0"/>
            <a:chOff x="0" y="0"/>
            <a:chExt cx="8035862" cy="1"/>
          </a:xfrm>
        </p:grpSpPr>
        <p:sp>
          <p:nvSpPr>
            <p:cNvPr id="7" name="Shape 38">
              <a:extLst>
                <a:ext uri="{FF2B5EF4-FFF2-40B4-BE49-F238E27FC236}">
                  <a16:creationId xmlns:a16="http://schemas.microsoft.com/office/drawing/2014/main" id="{1F2821A6-165A-4180-8F45-0692F4043801}"/>
                </a:ext>
              </a:extLst>
            </p:cNvPr>
            <p:cNvSpPr/>
            <p:nvPr/>
          </p:nvSpPr>
          <p:spPr>
            <a:xfrm>
              <a:off x="0" y="0"/>
              <a:ext cx="8035862" cy="1"/>
            </a:xfrm>
            <a:custGeom>
              <a:avLst/>
              <a:gdLst/>
              <a:ahLst/>
              <a:cxnLst/>
              <a:rect l="0" t="0" r="0" b="0"/>
              <a:pathLst>
                <a:path w="8035862" h="1">
                  <a:moveTo>
                    <a:pt x="0" y="0"/>
                  </a:moveTo>
                  <a:lnTo>
                    <a:pt x="8035862" y="1"/>
                  </a:lnTo>
                </a:path>
              </a:pathLst>
            </a:custGeom>
            <a:ln w="12700" cap="flat">
              <a:round/>
            </a:ln>
          </p:spPr>
          <p:style>
            <a:lnRef idx="1">
              <a:srgbClr val="D348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0C7C65B0-B555-4899-8EEB-F830590BC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233147"/>
              </p:ext>
            </p:extLst>
          </p:nvPr>
        </p:nvGraphicFramePr>
        <p:xfrm>
          <a:off x="1719943" y="6437022"/>
          <a:ext cx="9601200" cy="378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74337">
                  <a:extLst>
                    <a:ext uri="{9D8B030D-6E8A-4147-A177-3AD203B41FA5}">
                      <a16:colId xmlns:a16="http://schemas.microsoft.com/office/drawing/2014/main" val="2180616800"/>
                    </a:ext>
                  </a:extLst>
                </a:gridCol>
                <a:gridCol w="326863">
                  <a:extLst>
                    <a:ext uri="{9D8B030D-6E8A-4147-A177-3AD203B41FA5}">
                      <a16:colId xmlns:a16="http://schemas.microsoft.com/office/drawing/2014/main" val="3414485615"/>
                    </a:ext>
                  </a:extLst>
                </a:gridCol>
              </a:tblGrid>
              <a:tr h="378342">
                <a:tc>
                  <a:txBody>
                    <a:bodyPr/>
                    <a:lstStyle/>
                    <a:p>
                      <a:pPr marL="118491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boite blanche</a:t>
                      </a:r>
                    </a:p>
                  </a:txBody>
                  <a:tcPr marL="0" marR="7132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1327" marT="0" marB="0" anchor="ctr"/>
                </a:tc>
                <a:extLst>
                  <a:ext uri="{0D108BD9-81ED-4DB2-BD59-A6C34878D82A}">
                    <a16:rowId xmlns:a16="http://schemas.microsoft.com/office/drawing/2014/main" val="1343998695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A2A8B71D-DA70-4E1B-8CFC-13B3115E933D}"/>
              </a:ext>
            </a:extLst>
          </p:cNvPr>
          <p:cNvSpPr txBox="1"/>
          <p:nvPr/>
        </p:nvSpPr>
        <p:spPr>
          <a:xfrm>
            <a:off x="1902823" y="553256"/>
            <a:ext cx="83937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F08F3E"/>
              </a:buClr>
            </a:pPr>
            <a:r>
              <a:rPr lang="fr-FR" sz="3600" b="1" dirty="0">
                <a:solidFill>
                  <a:srgbClr val="841A14"/>
                </a:solidFill>
                <a:latin typeface="Comic Sans MS" panose="030F0702030302020204" pitchFamily="66" charset="0"/>
              </a:rPr>
              <a:t>Couverture des décisions, conditions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767069C-518B-411E-A38D-8194665EF4D0}"/>
              </a:ext>
            </a:extLst>
          </p:cNvPr>
          <p:cNvSpPr txBox="1"/>
          <p:nvPr/>
        </p:nvSpPr>
        <p:spPr>
          <a:xfrm>
            <a:off x="1082040" y="1699885"/>
            <a:ext cx="10759440" cy="1095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300" dirty="0">
                <a:latin typeface="Comic Sans MS" panose="030F0702030302020204" pitchFamily="66" charset="0"/>
              </a:rPr>
              <a:t>Les conditions et décisions se réfèrent directement à des éléments du code source du programme, sans passer par une représentation de type CFG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FF2F8DA-66A0-4048-AAE0-BAE630D1BA74}"/>
              </a:ext>
            </a:extLst>
          </p:cNvPr>
          <p:cNvSpPr txBox="1"/>
          <p:nvPr/>
        </p:nvSpPr>
        <p:spPr>
          <a:xfrm>
            <a:off x="1013352" y="3762570"/>
            <a:ext cx="10896816" cy="1626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300" dirty="0">
                <a:latin typeface="Comic Sans MS" panose="030F0702030302020204" pitchFamily="66" charset="0"/>
              </a:rPr>
              <a:t>Une décision est définie comme étant un point de choix entre deux destinations du programme, choix qui s’effectue sur la base de l’évaluation d’une condition.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9FB3000-89AE-4854-9BB7-352A9AC6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50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DDD56DF-3E5A-480E-A2AA-1BC3A1818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6" name="Group 10874">
            <a:extLst>
              <a:ext uri="{FF2B5EF4-FFF2-40B4-BE49-F238E27FC236}">
                <a16:creationId xmlns:a16="http://schemas.microsoft.com/office/drawing/2014/main" id="{DF2223EF-692A-4DAD-9E26-41C37300EFBA}"/>
              </a:ext>
            </a:extLst>
          </p:cNvPr>
          <p:cNvGrpSpPr/>
          <p:nvPr/>
        </p:nvGrpSpPr>
        <p:grpSpPr>
          <a:xfrm>
            <a:off x="2078355" y="1353355"/>
            <a:ext cx="8035290" cy="0"/>
            <a:chOff x="0" y="0"/>
            <a:chExt cx="8035862" cy="1"/>
          </a:xfrm>
        </p:grpSpPr>
        <p:sp>
          <p:nvSpPr>
            <p:cNvPr id="7" name="Shape 38">
              <a:extLst>
                <a:ext uri="{FF2B5EF4-FFF2-40B4-BE49-F238E27FC236}">
                  <a16:creationId xmlns:a16="http://schemas.microsoft.com/office/drawing/2014/main" id="{1F2821A6-165A-4180-8F45-0692F4043801}"/>
                </a:ext>
              </a:extLst>
            </p:cNvPr>
            <p:cNvSpPr/>
            <p:nvPr/>
          </p:nvSpPr>
          <p:spPr>
            <a:xfrm>
              <a:off x="0" y="0"/>
              <a:ext cx="8035862" cy="1"/>
            </a:xfrm>
            <a:custGeom>
              <a:avLst/>
              <a:gdLst/>
              <a:ahLst/>
              <a:cxnLst/>
              <a:rect l="0" t="0" r="0" b="0"/>
              <a:pathLst>
                <a:path w="8035862" h="1">
                  <a:moveTo>
                    <a:pt x="0" y="0"/>
                  </a:moveTo>
                  <a:lnTo>
                    <a:pt x="8035862" y="1"/>
                  </a:lnTo>
                </a:path>
              </a:pathLst>
            </a:custGeom>
            <a:ln w="12700" cap="flat">
              <a:round/>
            </a:ln>
          </p:spPr>
          <p:style>
            <a:lnRef idx="1">
              <a:srgbClr val="D348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0C7C65B0-B555-4899-8EEB-F830590BC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91682"/>
              </p:ext>
            </p:extLst>
          </p:nvPr>
        </p:nvGraphicFramePr>
        <p:xfrm>
          <a:off x="1719943" y="6437022"/>
          <a:ext cx="9601200" cy="378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74337">
                  <a:extLst>
                    <a:ext uri="{9D8B030D-6E8A-4147-A177-3AD203B41FA5}">
                      <a16:colId xmlns:a16="http://schemas.microsoft.com/office/drawing/2014/main" val="2180616800"/>
                    </a:ext>
                  </a:extLst>
                </a:gridCol>
                <a:gridCol w="326863">
                  <a:extLst>
                    <a:ext uri="{9D8B030D-6E8A-4147-A177-3AD203B41FA5}">
                      <a16:colId xmlns:a16="http://schemas.microsoft.com/office/drawing/2014/main" val="3414485615"/>
                    </a:ext>
                  </a:extLst>
                </a:gridCol>
              </a:tblGrid>
              <a:tr h="378342">
                <a:tc>
                  <a:txBody>
                    <a:bodyPr/>
                    <a:lstStyle/>
                    <a:p>
                      <a:pPr marL="118491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boite blanche</a:t>
                      </a:r>
                    </a:p>
                  </a:txBody>
                  <a:tcPr marL="0" marR="7132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1327" marT="0" marB="0" anchor="ctr"/>
                </a:tc>
                <a:extLst>
                  <a:ext uri="{0D108BD9-81ED-4DB2-BD59-A6C34878D82A}">
                    <a16:rowId xmlns:a16="http://schemas.microsoft.com/office/drawing/2014/main" val="1343998695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A2A8B71D-DA70-4E1B-8CFC-13B3115E933D}"/>
              </a:ext>
            </a:extLst>
          </p:cNvPr>
          <p:cNvSpPr txBox="1"/>
          <p:nvPr/>
        </p:nvSpPr>
        <p:spPr>
          <a:xfrm>
            <a:off x="1902823" y="553256"/>
            <a:ext cx="83937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F08F3E"/>
              </a:buClr>
            </a:pPr>
            <a:r>
              <a:rPr lang="fr-FR" sz="3600" b="1" dirty="0">
                <a:solidFill>
                  <a:srgbClr val="841A14"/>
                </a:solidFill>
                <a:latin typeface="Comic Sans MS" panose="030F0702030302020204" pitchFamily="66" charset="0"/>
              </a:rPr>
              <a:t>Couverture des décisions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282AA0D-1030-465A-808C-C18A76F6E275}"/>
              </a:ext>
            </a:extLst>
          </p:cNvPr>
          <p:cNvSpPr txBox="1"/>
          <p:nvPr/>
        </p:nvSpPr>
        <p:spPr>
          <a:xfrm>
            <a:off x="1211308" y="2520718"/>
            <a:ext cx="10109835" cy="2157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300" dirty="0">
                <a:latin typeface="Comic Sans MS" panose="030F0702030302020204" pitchFamily="66" charset="0"/>
              </a:rPr>
              <a:t>Une décision est considérée comme couverte si, après exécution des tests, le flot de contrôle est passé par les deux destinations (branches) qui sont associées à la décision : ceci est à mettre en parallèle avec la couverture des arcs du CFG.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FCCF749-4B21-4528-AE88-2EAB685F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949">
            <a:extLst>
              <a:ext uri="{FF2B5EF4-FFF2-40B4-BE49-F238E27FC236}">
                <a16:creationId xmlns:a16="http://schemas.microsoft.com/office/drawing/2014/main" id="{148248B0-E96D-4F25-ABD0-917B0DCB5350}"/>
              </a:ext>
            </a:extLst>
          </p:cNvPr>
          <p:cNvGrpSpPr/>
          <p:nvPr/>
        </p:nvGrpSpPr>
        <p:grpSpPr>
          <a:xfrm>
            <a:off x="2078355" y="1406524"/>
            <a:ext cx="8289138" cy="4697757"/>
            <a:chOff x="0" y="0"/>
            <a:chExt cx="8035862" cy="4044950"/>
          </a:xfrm>
        </p:grpSpPr>
        <p:sp>
          <p:nvSpPr>
            <p:cNvPr id="5" name="Shape 22">
              <a:extLst>
                <a:ext uri="{FF2B5EF4-FFF2-40B4-BE49-F238E27FC236}">
                  <a16:creationId xmlns:a16="http://schemas.microsoft.com/office/drawing/2014/main" id="{780C7099-5D41-4253-89A3-DA22DF63FA69}"/>
                </a:ext>
              </a:extLst>
            </p:cNvPr>
            <p:cNvSpPr/>
            <p:nvPr/>
          </p:nvSpPr>
          <p:spPr>
            <a:xfrm>
              <a:off x="0" y="0"/>
              <a:ext cx="8035862" cy="1"/>
            </a:xfrm>
            <a:custGeom>
              <a:avLst/>
              <a:gdLst/>
              <a:ahLst/>
              <a:cxnLst/>
              <a:rect l="0" t="0" r="0" b="0"/>
              <a:pathLst>
                <a:path w="8035862" h="1">
                  <a:moveTo>
                    <a:pt x="0" y="0"/>
                  </a:moveTo>
                  <a:lnTo>
                    <a:pt x="8035862" y="1"/>
                  </a:lnTo>
                </a:path>
              </a:pathLst>
            </a:custGeom>
            <a:ln w="12700" cap="flat">
              <a:round/>
            </a:ln>
          </p:spPr>
          <p:style>
            <a:lnRef idx="1">
              <a:srgbClr val="D348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pic>
          <p:nvPicPr>
            <p:cNvPr id="6" name="Picture 32">
              <a:extLst>
                <a:ext uri="{FF2B5EF4-FFF2-40B4-BE49-F238E27FC236}">
                  <a16:creationId xmlns:a16="http://schemas.microsoft.com/office/drawing/2014/main" id="{B7114E28-EBAE-44E3-AFEC-8615DB0519A6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66750" y="69851"/>
              <a:ext cx="6502400" cy="3975099"/>
            </a:xfrm>
            <a:prstGeom prst="rect">
              <a:avLst/>
            </a:prstGeom>
          </p:spPr>
        </p:pic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5BC20F4F-C553-4E0C-A65E-041EB3B48D78}"/>
              </a:ext>
            </a:extLst>
          </p:cNvPr>
          <p:cNvSpPr txBox="1"/>
          <p:nvPr/>
        </p:nvSpPr>
        <p:spPr>
          <a:xfrm>
            <a:off x="2078355" y="753718"/>
            <a:ext cx="6098146" cy="652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04745" marR="90805" indent="-6350" algn="l">
              <a:lnSpc>
                <a:spcPct val="107000"/>
              </a:lnSpc>
              <a:spcAft>
                <a:spcPts val="0"/>
              </a:spcAft>
            </a:pPr>
            <a:r>
              <a:rPr lang="fr-FR" sz="3600" b="1" dirty="0">
                <a:solidFill>
                  <a:srgbClr val="404040"/>
                </a:solidFill>
                <a:effectLst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Tests Logiciels</a:t>
            </a: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0026F7EE-BFD5-4D9A-A459-008E815D9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852396"/>
              </p:ext>
            </p:extLst>
          </p:nvPr>
        </p:nvGraphicFramePr>
        <p:xfrm>
          <a:off x="1719943" y="6399830"/>
          <a:ext cx="9601200" cy="378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74337">
                  <a:extLst>
                    <a:ext uri="{9D8B030D-6E8A-4147-A177-3AD203B41FA5}">
                      <a16:colId xmlns:a16="http://schemas.microsoft.com/office/drawing/2014/main" val="2180616800"/>
                    </a:ext>
                  </a:extLst>
                </a:gridCol>
                <a:gridCol w="326863">
                  <a:extLst>
                    <a:ext uri="{9D8B030D-6E8A-4147-A177-3AD203B41FA5}">
                      <a16:colId xmlns:a16="http://schemas.microsoft.com/office/drawing/2014/main" val="3414485615"/>
                    </a:ext>
                  </a:extLst>
                </a:gridCol>
              </a:tblGrid>
              <a:tr h="378342">
                <a:tc>
                  <a:txBody>
                    <a:bodyPr/>
                    <a:lstStyle/>
                    <a:p>
                      <a:pPr marL="118491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boite blanche</a:t>
                      </a:r>
                    </a:p>
                  </a:txBody>
                  <a:tcPr marL="0" marR="7132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1327" marT="0" marB="0" anchor="ctr"/>
                </a:tc>
                <a:extLst>
                  <a:ext uri="{0D108BD9-81ED-4DB2-BD59-A6C34878D82A}">
                    <a16:rowId xmlns:a16="http://schemas.microsoft.com/office/drawing/2014/main" val="1343998695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0A533CA-0678-4126-BAA0-55D65094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389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DDD56DF-3E5A-480E-A2AA-1BC3A1818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6" name="Group 10874">
            <a:extLst>
              <a:ext uri="{FF2B5EF4-FFF2-40B4-BE49-F238E27FC236}">
                <a16:creationId xmlns:a16="http://schemas.microsoft.com/office/drawing/2014/main" id="{DF2223EF-692A-4DAD-9E26-41C37300EFBA}"/>
              </a:ext>
            </a:extLst>
          </p:cNvPr>
          <p:cNvGrpSpPr/>
          <p:nvPr/>
        </p:nvGrpSpPr>
        <p:grpSpPr>
          <a:xfrm>
            <a:off x="2078355" y="1353355"/>
            <a:ext cx="8035290" cy="0"/>
            <a:chOff x="0" y="0"/>
            <a:chExt cx="8035862" cy="1"/>
          </a:xfrm>
        </p:grpSpPr>
        <p:sp>
          <p:nvSpPr>
            <p:cNvPr id="7" name="Shape 38">
              <a:extLst>
                <a:ext uri="{FF2B5EF4-FFF2-40B4-BE49-F238E27FC236}">
                  <a16:creationId xmlns:a16="http://schemas.microsoft.com/office/drawing/2014/main" id="{1F2821A6-165A-4180-8F45-0692F4043801}"/>
                </a:ext>
              </a:extLst>
            </p:cNvPr>
            <p:cNvSpPr/>
            <p:nvPr/>
          </p:nvSpPr>
          <p:spPr>
            <a:xfrm>
              <a:off x="0" y="0"/>
              <a:ext cx="8035862" cy="1"/>
            </a:xfrm>
            <a:custGeom>
              <a:avLst/>
              <a:gdLst/>
              <a:ahLst/>
              <a:cxnLst/>
              <a:rect l="0" t="0" r="0" b="0"/>
              <a:pathLst>
                <a:path w="8035862" h="1">
                  <a:moveTo>
                    <a:pt x="0" y="0"/>
                  </a:moveTo>
                  <a:lnTo>
                    <a:pt x="8035862" y="1"/>
                  </a:lnTo>
                </a:path>
              </a:pathLst>
            </a:custGeom>
            <a:ln w="12700" cap="flat">
              <a:round/>
            </a:ln>
          </p:spPr>
          <p:style>
            <a:lnRef idx="1">
              <a:srgbClr val="D348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0C7C65B0-B555-4899-8EEB-F830590BC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830649"/>
              </p:ext>
            </p:extLst>
          </p:nvPr>
        </p:nvGraphicFramePr>
        <p:xfrm>
          <a:off x="1719943" y="6437022"/>
          <a:ext cx="9601200" cy="378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74337">
                  <a:extLst>
                    <a:ext uri="{9D8B030D-6E8A-4147-A177-3AD203B41FA5}">
                      <a16:colId xmlns:a16="http://schemas.microsoft.com/office/drawing/2014/main" val="2180616800"/>
                    </a:ext>
                  </a:extLst>
                </a:gridCol>
                <a:gridCol w="326863">
                  <a:extLst>
                    <a:ext uri="{9D8B030D-6E8A-4147-A177-3AD203B41FA5}">
                      <a16:colId xmlns:a16="http://schemas.microsoft.com/office/drawing/2014/main" val="3414485615"/>
                    </a:ext>
                  </a:extLst>
                </a:gridCol>
              </a:tblGrid>
              <a:tr h="378342">
                <a:tc>
                  <a:txBody>
                    <a:bodyPr/>
                    <a:lstStyle/>
                    <a:p>
                      <a:pPr marL="118491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boite blanche</a:t>
                      </a:r>
                    </a:p>
                  </a:txBody>
                  <a:tcPr marL="0" marR="7132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1327" marT="0" marB="0" anchor="ctr"/>
                </a:tc>
                <a:extLst>
                  <a:ext uri="{0D108BD9-81ED-4DB2-BD59-A6C34878D82A}">
                    <a16:rowId xmlns:a16="http://schemas.microsoft.com/office/drawing/2014/main" val="1343998695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A2A8B71D-DA70-4E1B-8CFC-13B3115E933D}"/>
              </a:ext>
            </a:extLst>
          </p:cNvPr>
          <p:cNvSpPr txBox="1"/>
          <p:nvPr/>
        </p:nvSpPr>
        <p:spPr>
          <a:xfrm>
            <a:off x="1902823" y="553256"/>
            <a:ext cx="83937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F08F3E"/>
              </a:buClr>
            </a:pPr>
            <a:r>
              <a:rPr lang="fr-FR" sz="3600" b="1" dirty="0">
                <a:solidFill>
                  <a:srgbClr val="841A14"/>
                </a:solidFill>
                <a:latin typeface="Comic Sans MS" panose="030F0702030302020204" pitchFamily="66" charset="0"/>
              </a:rPr>
              <a:t>Couverture des décisions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3861364-899D-4683-8E7C-BDB70FC2C1C5}"/>
              </a:ext>
            </a:extLst>
          </p:cNvPr>
          <p:cNvSpPr txBox="1"/>
          <p:nvPr/>
        </p:nvSpPr>
        <p:spPr>
          <a:xfrm>
            <a:off x="2078354" y="2361271"/>
            <a:ext cx="9351645" cy="1626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300" dirty="0">
                <a:latin typeface="Comic Sans MS" panose="030F0702030302020204" pitchFamily="66" charset="0"/>
              </a:rPr>
              <a:t>– couvrir les deux branches d’un if,</a:t>
            </a:r>
          </a:p>
          <a:p>
            <a:pPr>
              <a:lnSpc>
                <a:spcPct val="150000"/>
              </a:lnSpc>
            </a:pPr>
            <a:r>
              <a:rPr lang="fr-FR" sz="2300" dirty="0">
                <a:latin typeface="Comic Sans MS" panose="030F0702030302020204" pitchFamily="66" charset="0"/>
              </a:rPr>
              <a:t> – couvrir à la fois la condition d’arrêt ou de continuation pour une boucle </a:t>
            </a:r>
            <a:r>
              <a:rPr lang="fr-FR" sz="2300" dirty="0" err="1">
                <a:latin typeface="Comic Sans MS" panose="030F0702030302020204" pitchFamily="66" charset="0"/>
              </a:rPr>
              <a:t>while</a:t>
            </a:r>
            <a:r>
              <a:rPr lang="fr-FR" sz="2300" dirty="0">
                <a:latin typeface="Comic Sans MS" panose="030F0702030302020204" pitchFamily="66" charset="0"/>
              </a:rPr>
              <a:t>,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E4E5F56-C833-4889-8CF5-24150E22CBD7}"/>
              </a:ext>
            </a:extLst>
          </p:cNvPr>
          <p:cNvSpPr txBox="1"/>
          <p:nvPr/>
        </p:nvSpPr>
        <p:spPr>
          <a:xfrm>
            <a:off x="1902823" y="3987678"/>
            <a:ext cx="9848291" cy="1095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300" dirty="0">
                <a:latin typeface="Comic Sans MS" panose="030F0702030302020204" pitchFamily="66" charset="0"/>
              </a:rPr>
              <a:t>– pour un switch, qui comporte généralement plusieurs décisions, couvrir l’ensemble des cas possibles (cas par défaut compris).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6AF7B55-7FD9-4316-9FD7-DBB50553C462}"/>
              </a:ext>
            </a:extLst>
          </p:cNvPr>
          <p:cNvSpPr txBox="1"/>
          <p:nvPr/>
        </p:nvSpPr>
        <p:spPr>
          <a:xfrm>
            <a:off x="1209675" y="1769389"/>
            <a:ext cx="389572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300" dirty="0">
                <a:latin typeface="Comic Sans MS" panose="030F0702030302020204" pitchFamily="66" charset="0"/>
              </a:rPr>
              <a:t>Ceci revient donc à </a:t>
            </a:r>
            <a:endParaRPr lang="fr-FR" sz="23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D9B8920-BBB5-463C-92FB-B4EA5749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438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DDD56DF-3E5A-480E-A2AA-1BC3A1818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6" name="Group 10874">
            <a:extLst>
              <a:ext uri="{FF2B5EF4-FFF2-40B4-BE49-F238E27FC236}">
                <a16:creationId xmlns:a16="http://schemas.microsoft.com/office/drawing/2014/main" id="{DF2223EF-692A-4DAD-9E26-41C37300EFBA}"/>
              </a:ext>
            </a:extLst>
          </p:cNvPr>
          <p:cNvGrpSpPr/>
          <p:nvPr/>
        </p:nvGrpSpPr>
        <p:grpSpPr>
          <a:xfrm>
            <a:off x="2078355" y="899068"/>
            <a:ext cx="8035290" cy="0"/>
            <a:chOff x="0" y="0"/>
            <a:chExt cx="8035862" cy="1"/>
          </a:xfrm>
        </p:grpSpPr>
        <p:sp>
          <p:nvSpPr>
            <p:cNvPr id="7" name="Shape 38">
              <a:extLst>
                <a:ext uri="{FF2B5EF4-FFF2-40B4-BE49-F238E27FC236}">
                  <a16:creationId xmlns:a16="http://schemas.microsoft.com/office/drawing/2014/main" id="{1F2821A6-165A-4180-8F45-0692F4043801}"/>
                </a:ext>
              </a:extLst>
            </p:cNvPr>
            <p:cNvSpPr/>
            <p:nvPr/>
          </p:nvSpPr>
          <p:spPr>
            <a:xfrm>
              <a:off x="0" y="0"/>
              <a:ext cx="8035862" cy="1"/>
            </a:xfrm>
            <a:custGeom>
              <a:avLst/>
              <a:gdLst/>
              <a:ahLst/>
              <a:cxnLst/>
              <a:rect l="0" t="0" r="0" b="0"/>
              <a:pathLst>
                <a:path w="8035862" h="1">
                  <a:moveTo>
                    <a:pt x="0" y="0"/>
                  </a:moveTo>
                  <a:lnTo>
                    <a:pt x="8035862" y="1"/>
                  </a:lnTo>
                </a:path>
              </a:pathLst>
            </a:custGeom>
            <a:ln w="12700" cap="flat">
              <a:round/>
            </a:ln>
          </p:spPr>
          <p:style>
            <a:lnRef idx="1">
              <a:srgbClr val="D348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0C7C65B0-B555-4899-8EEB-F830590BC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421363"/>
              </p:ext>
            </p:extLst>
          </p:nvPr>
        </p:nvGraphicFramePr>
        <p:xfrm>
          <a:off x="1719943" y="6437022"/>
          <a:ext cx="9601200" cy="378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74337">
                  <a:extLst>
                    <a:ext uri="{9D8B030D-6E8A-4147-A177-3AD203B41FA5}">
                      <a16:colId xmlns:a16="http://schemas.microsoft.com/office/drawing/2014/main" val="2180616800"/>
                    </a:ext>
                  </a:extLst>
                </a:gridCol>
                <a:gridCol w="326863">
                  <a:extLst>
                    <a:ext uri="{9D8B030D-6E8A-4147-A177-3AD203B41FA5}">
                      <a16:colId xmlns:a16="http://schemas.microsoft.com/office/drawing/2014/main" val="3414485615"/>
                    </a:ext>
                  </a:extLst>
                </a:gridCol>
              </a:tblGrid>
              <a:tr h="378342">
                <a:tc>
                  <a:txBody>
                    <a:bodyPr/>
                    <a:lstStyle/>
                    <a:p>
                      <a:pPr marL="118491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boite blanche</a:t>
                      </a:r>
                    </a:p>
                  </a:txBody>
                  <a:tcPr marL="0" marR="7132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1327" marT="0" marB="0" anchor="ctr"/>
                </a:tc>
                <a:extLst>
                  <a:ext uri="{0D108BD9-81ED-4DB2-BD59-A6C34878D82A}">
                    <a16:rowId xmlns:a16="http://schemas.microsoft.com/office/drawing/2014/main" val="1343998695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A2A8B71D-DA70-4E1B-8CFC-13B3115E933D}"/>
              </a:ext>
            </a:extLst>
          </p:cNvPr>
          <p:cNvSpPr txBox="1"/>
          <p:nvPr/>
        </p:nvSpPr>
        <p:spPr>
          <a:xfrm>
            <a:off x="1902823" y="252737"/>
            <a:ext cx="83937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F08F3E"/>
              </a:buClr>
            </a:pPr>
            <a:r>
              <a:rPr lang="fr-FR" sz="3600" b="1" dirty="0">
                <a:solidFill>
                  <a:srgbClr val="841A14"/>
                </a:solidFill>
                <a:latin typeface="Comic Sans MS" panose="030F0702030302020204" pitchFamily="66" charset="0"/>
              </a:rPr>
              <a:t>Couverture des décisions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1E0122B-7CB9-4CC1-B5F6-FC534977A1B5}"/>
              </a:ext>
            </a:extLst>
          </p:cNvPr>
          <p:cNvSpPr txBox="1"/>
          <p:nvPr/>
        </p:nvSpPr>
        <p:spPr>
          <a:xfrm>
            <a:off x="1719943" y="2459692"/>
            <a:ext cx="9601200" cy="2820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300" dirty="0">
                <a:latin typeface="Comic Sans MS" panose="030F0702030302020204" pitchFamily="66" charset="0"/>
              </a:rPr>
              <a:t>– De : ensemble des décisions du programme, </a:t>
            </a:r>
          </a:p>
          <a:p>
            <a:pPr>
              <a:lnSpc>
                <a:spcPct val="200000"/>
              </a:lnSpc>
            </a:pPr>
            <a:r>
              <a:rPr lang="fr-FR" sz="2300" dirty="0">
                <a:latin typeface="Comic Sans MS" panose="030F0702030302020204" pitchFamily="66" charset="0"/>
              </a:rPr>
              <a:t>– </a:t>
            </a:r>
            <a:r>
              <a:rPr lang="fr-FR" sz="2300" dirty="0" err="1">
                <a:latin typeface="Comic Sans MS" panose="030F0702030302020204" pitchFamily="66" charset="0"/>
              </a:rPr>
              <a:t>Dc</a:t>
            </a:r>
            <a:r>
              <a:rPr lang="fr-FR" sz="2300" dirty="0">
                <a:latin typeface="Comic Sans MS" panose="030F0702030302020204" pitchFamily="66" charset="0"/>
              </a:rPr>
              <a:t> : ensemble des décisions couvertes par la suite de tests, </a:t>
            </a:r>
          </a:p>
          <a:p>
            <a:pPr>
              <a:lnSpc>
                <a:spcPct val="200000"/>
              </a:lnSpc>
            </a:pPr>
            <a:r>
              <a:rPr lang="fr-FR" sz="2300" dirty="0">
                <a:latin typeface="Comic Sans MS" panose="030F0702030302020204" pitchFamily="66" charset="0"/>
              </a:rPr>
              <a:t>– Di : ensemble des décisions (démontrées) infaisables, par des techniques alternatives.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A79E836-2BCB-4F1F-8493-340F2D459E2A}"/>
              </a:ext>
            </a:extLst>
          </p:cNvPr>
          <p:cNvSpPr txBox="1"/>
          <p:nvPr/>
        </p:nvSpPr>
        <p:spPr>
          <a:xfrm>
            <a:off x="929640" y="1128822"/>
            <a:ext cx="8393702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300" dirty="0">
                <a:latin typeface="Comic Sans MS" panose="030F0702030302020204" pitchFamily="66" charset="0"/>
              </a:rPr>
              <a:t>Le taux de couverture T pour le critère « toutes les décisions » se calcule sur la base des ensembles suivants :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C2FEDE7-3366-4F94-80B7-E16D6B038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26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DDD56DF-3E5A-480E-A2AA-1BC3A1818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6" name="Group 10874">
            <a:extLst>
              <a:ext uri="{FF2B5EF4-FFF2-40B4-BE49-F238E27FC236}">
                <a16:creationId xmlns:a16="http://schemas.microsoft.com/office/drawing/2014/main" id="{DF2223EF-692A-4DAD-9E26-41C37300EFBA}"/>
              </a:ext>
            </a:extLst>
          </p:cNvPr>
          <p:cNvGrpSpPr/>
          <p:nvPr/>
        </p:nvGrpSpPr>
        <p:grpSpPr>
          <a:xfrm>
            <a:off x="2078355" y="899068"/>
            <a:ext cx="8035290" cy="0"/>
            <a:chOff x="0" y="0"/>
            <a:chExt cx="8035862" cy="1"/>
          </a:xfrm>
        </p:grpSpPr>
        <p:sp>
          <p:nvSpPr>
            <p:cNvPr id="7" name="Shape 38">
              <a:extLst>
                <a:ext uri="{FF2B5EF4-FFF2-40B4-BE49-F238E27FC236}">
                  <a16:creationId xmlns:a16="http://schemas.microsoft.com/office/drawing/2014/main" id="{1F2821A6-165A-4180-8F45-0692F4043801}"/>
                </a:ext>
              </a:extLst>
            </p:cNvPr>
            <p:cNvSpPr/>
            <p:nvPr/>
          </p:nvSpPr>
          <p:spPr>
            <a:xfrm>
              <a:off x="0" y="0"/>
              <a:ext cx="8035862" cy="1"/>
            </a:xfrm>
            <a:custGeom>
              <a:avLst/>
              <a:gdLst/>
              <a:ahLst/>
              <a:cxnLst/>
              <a:rect l="0" t="0" r="0" b="0"/>
              <a:pathLst>
                <a:path w="8035862" h="1">
                  <a:moveTo>
                    <a:pt x="0" y="0"/>
                  </a:moveTo>
                  <a:lnTo>
                    <a:pt x="8035862" y="1"/>
                  </a:lnTo>
                </a:path>
              </a:pathLst>
            </a:custGeom>
            <a:ln w="12700" cap="flat">
              <a:round/>
            </a:ln>
          </p:spPr>
          <p:style>
            <a:lnRef idx="1">
              <a:srgbClr val="D348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0C7C65B0-B555-4899-8EEB-F830590BC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436468"/>
              </p:ext>
            </p:extLst>
          </p:nvPr>
        </p:nvGraphicFramePr>
        <p:xfrm>
          <a:off x="1719943" y="6437022"/>
          <a:ext cx="9601200" cy="378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74337">
                  <a:extLst>
                    <a:ext uri="{9D8B030D-6E8A-4147-A177-3AD203B41FA5}">
                      <a16:colId xmlns:a16="http://schemas.microsoft.com/office/drawing/2014/main" val="2180616800"/>
                    </a:ext>
                  </a:extLst>
                </a:gridCol>
                <a:gridCol w="326863">
                  <a:extLst>
                    <a:ext uri="{9D8B030D-6E8A-4147-A177-3AD203B41FA5}">
                      <a16:colId xmlns:a16="http://schemas.microsoft.com/office/drawing/2014/main" val="3414485615"/>
                    </a:ext>
                  </a:extLst>
                </a:gridCol>
              </a:tblGrid>
              <a:tr h="378342">
                <a:tc>
                  <a:txBody>
                    <a:bodyPr/>
                    <a:lstStyle/>
                    <a:p>
                      <a:pPr marL="118491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boite blanche</a:t>
                      </a:r>
                    </a:p>
                  </a:txBody>
                  <a:tcPr marL="0" marR="7132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1327" marT="0" marB="0" anchor="ctr"/>
                </a:tc>
                <a:extLst>
                  <a:ext uri="{0D108BD9-81ED-4DB2-BD59-A6C34878D82A}">
                    <a16:rowId xmlns:a16="http://schemas.microsoft.com/office/drawing/2014/main" val="1343998695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A2A8B71D-DA70-4E1B-8CFC-13B3115E933D}"/>
              </a:ext>
            </a:extLst>
          </p:cNvPr>
          <p:cNvSpPr txBox="1"/>
          <p:nvPr/>
        </p:nvSpPr>
        <p:spPr>
          <a:xfrm>
            <a:off x="1902823" y="252737"/>
            <a:ext cx="83937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F08F3E"/>
              </a:buClr>
            </a:pPr>
            <a:r>
              <a:rPr lang="fr-FR" sz="3600" b="1" dirty="0">
                <a:solidFill>
                  <a:srgbClr val="841A14"/>
                </a:solidFill>
                <a:latin typeface="Comic Sans MS" panose="030F0702030302020204" pitchFamily="66" charset="0"/>
              </a:rPr>
              <a:t>Couverture des décisions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F9E70EC-1DD8-4068-81DB-8EE0C5C54F99}"/>
              </a:ext>
            </a:extLst>
          </p:cNvPr>
          <p:cNvSpPr txBox="1"/>
          <p:nvPr/>
        </p:nvSpPr>
        <p:spPr>
          <a:xfrm>
            <a:off x="971006" y="1560255"/>
            <a:ext cx="10350137" cy="1405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300" dirty="0">
                <a:latin typeface="Comic Sans MS" panose="030F0702030302020204" pitchFamily="66" charset="0"/>
              </a:rPr>
              <a:t>Une décision est infaisable </a:t>
            </a:r>
            <a:r>
              <a:rPr lang="fr-FR" sz="2300" dirty="0" err="1">
                <a:latin typeface="Comic Sans MS" panose="030F0702030302020204" pitchFamily="66" charset="0"/>
              </a:rPr>
              <a:t>ssi</a:t>
            </a:r>
            <a:r>
              <a:rPr lang="fr-FR" sz="2300" dirty="0">
                <a:latin typeface="Comic Sans MS" panose="030F0702030302020204" pitchFamily="66" charset="0"/>
              </a:rPr>
              <a:t> l’une des branches associée est infaisable (il est impossible que les deux branches soient infaisables).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C727E08-D1A6-4A4A-B32A-4EADC73801A6}"/>
              </a:ext>
            </a:extLst>
          </p:cNvPr>
          <p:cNvSpPr txBox="1"/>
          <p:nvPr/>
        </p:nvSpPr>
        <p:spPr>
          <a:xfrm>
            <a:off x="5886994" y="4254959"/>
            <a:ext cx="3825240" cy="4462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2300" b="1" dirty="0">
                <a:latin typeface="Comic Sans MS" panose="030F0702030302020204" pitchFamily="66" charset="0"/>
              </a:rPr>
              <a:t>T = |</a:t>
            </a:r>
            <a:r>
              <a:rPr lang="fr-FR" sz="2300" b="1" dirty="0" err="1">
                <a:latin typeface="Comic Sans MS" panose="030F0702030302020204" pitchFamily="66" charset="0"/>
              </a:rPr>
              <a:t>Dc</a:t>
            </a:r>
            <a:r>
              <a:rPr lang="fr-FR" sz="2300" b="1" dirty="0">
                <a:latin typeface="Comic Sans MS" panose="030F0702030302020204" pitchFamily="66" charset="0"/>
              </a:rPr>
              <a:t>|/(|De| − |Di |)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AD1430E-4A70-45E5-AD1C-D2CDDC0DA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4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DDD56DF-3E5A-480E-A2AA-1BC3A1818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6" name="Group 10874">
            <a:extLst>
              <a:ext uri="{FF2B5EF4-FFF2-40B4-BE49-F238E27FC236}">
                <a16:creationId xmlns:a16="http://schemas.microsoft.com/office/drawing/2014/main" id="{DF2223EF-692A-4DAD-9E26-41C37300EFBA}"/>
              </a:ext>
            </a:extLst>
          </p:cNvPr>
          <p:cNvGrpSpPr/>
          <p:nvPr/>
        </p:nvGrpSpPr>
        <p:grpSpPr>
          <a:xfrm>
            <a:off x="2078355" y="1353355"/>
            <a:ext cx="8035290" cy="0"/>
            <a:chOff x="0" y="0"/>
            <a:chExt cx="8035862" cy="1"/>
          </a:xfrm>
        </p:grpSpPr>
        <p:sp>
          <p:nvSpPr>
            <p:cNvPr id="7" name="Shape 38">
              <a:extLst>
                <a:ext uri="{FF2B5EF4-FFF2-40B4-BE49-F238E27FC236}">
                  <a16:creationId xmlns:a16="http://schemas.microsoft.com/office/drawing/2014/main" id="{1F2821A6-165A-4180-8F45-0692F4043801}"/>
                </a:ext>
              </a:extLst>
            </p:cNvPr>
            <p:cNvSpPr/>
            <p:nvPr/>
          </p:nvSpPr>
          <p:spPr>
            <a:xfrm>
              <a:off x="0" y="0"/>
              <a:ext cx="8035862" cy="1"/>
            </a:xfrm>
            <a:custGeom>
              <a:avLst/>
              <a:gdLst/>
              <a:ahLst/>
              <a:cxnLst/>
              <a:rect l="0" t="0" r="0" b="0"/>
              <a:pathLst>
                <a:path w="8035862" h="1">
                  <a:moveTo>
                    <a:pt x="0" y="0"/>
                  </a:moveTo>
                  <a:lnTo>
                    <a:pt x="8035862" y="1"/>
                  </a:lnTo>
                </a:path>
              </a:pathLst>
            </a:custGeom>
            <a:ln w="12700" cap="flat">
              <a:round/>
            </a:ln>
          </p:spPr>
          <p:style>
            <a:lnRef idx="1">
              <a:srgbClr val="D348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0C7C65B0-B555-4899-8EEB-F830590BC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161008"/>
              </p:ext>
            </p:extLst>
          </p:nvPr>
        </p:nvGraphicFramePr>
        <p:xfrm>
          <a:off x="1719943" y="6437022"/>
          <a:ext cx="9601200" cy="378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74337">
                  <a:extLst>
                    <a:ext uri="{9D8B030D-6E8A-4147-A177-3AD203B41FA5}">
                      <a16:colId xmlns:a16="http://schemas.microsoft.com/office/drawing/2014/main" val="2180616800"/>
                    </a:ext>
                  </a:extLst>
                </a:gridCol>
                <a:gridCol w="326863">
                  <a:extLst>
                    <a:ext uri="{9D8B030D-6E8A-4147-A177-3AD203B41FA5}">
                      <a16:colId xmlns:a16="http://schemas.microsoft.com/office/drawing/2014/main" val="3414485615"/>
                    </a:ext>
                  </a:extLst>
                </a:gridCol>
              </a:tblGrid>
              <a:tr h="378342">
                <a:tc>
                  <a:txBody>
                    <a:bodyPr/>
                    <a:lstStyle/>
                    <a:p>
                      <a:pPr marL="118491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boite blanche</a:t>
                      </a:r>
                    </a:p>
                  </a:txBody>
                  <a:tcPr marL="0" marR="7132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1327" marT="0" marB="0" anchor="ctr"/>
                </a:tc>
                <a:extLst>
                  <a:ext uri="{0D108BD9-81ED-4DB2-BD59-A6C34878D82A}">
                    <a16:rowId xmlns:a16="http://schemas.microsoft.com/office/drawing/2014/main" val="1343998695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A2A8B71D-DA70-4E1B-8CFC-13B3115E933D}"/>
              </a:ext>
            </a:extLst>
          </p:cNvPr>
          <p:cNvSpPr txBox="1"/>
          <p:nvPr/>
        </p:nvSpPr>
        <p:spPr>
          <a:xfrm>
            <a:off x="1902823" y="553256"/>
            <a:ext cx="83937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F08F3E"/>
              </a:buClr>
            </a:pPr>
            <a:r>
              <a:rPr lang="fr-FR" sz="3600" b="1" dirty="0">
                <a:solidFill>
                  <a:srgbClr val="841A14"/>
                </a:solidFill>
                <a:latin typeface="Comic Sans MS" panose="030F0702030302020204" pitchFamily="66" charset="0"/>
              </a:rPr>
              <a:t>Couverture des conditions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1C5D839-93CF-4754-87BA-FAEA272CC50B}"/>
              </a:ext>
            </a:extLst>
          </p:cNvPr>
          <p:cNvSpPr txBox="1"/>
          <p:nvPr/>
        </p:nvSpPr>
        <p:spPr>
          <a:xfrm>
            <a:off x="956038" y="2036628"/>
            <a:ext cx="11129010" cy="2820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300" dirty="0">
                <a:latin typeface="Comic Sans MS" panose="030F0702030302020204" pitchFamily="66" charset="0"/>
                <a:ea typeface="Verdana" panose="020B0604030504040204" pitchFamily="34" charset="0"/>
              </a:rPr>
              <a:t>L’ensemble des conditions simples du programme est obtenu en considérant toutes les conditions (simples ou composées) du programme, qu’elles apparaissent dans les structures de contrôle, comme if, </a:t>
            </a:r>
            <a:r>
              <a:rPr lang="fr-FR" sz="2300" dirty="0" err="1">
                <a:latin typeface="Comic Sans MS" panose="030F0702030302020204" pitchFamily="66" charset="0"/>
                <a:ea typeface="Verdana" panose="020B0604030504040204" pitchFamily="34" charset="0"/>
              </a:rPr>
              <a:t>while</a:t>
            </a:r>
            <a:r>
              <a:rPr lang="fr-FR" sz="2300" dirty="0">
                <a:latin typeface="Comic Sans MS" panose="030F0702030302020204" pitchFamily="66" charset="0"/>
                <a:ea typeface="Verdana" panose="020B0604030504040204" pitchFamily="34" charset="0"/>
              </a:rPr>
              <a:t>, switch/case, ou dans des expressions, comme b = (x &gt; 0)||(y &gt; 0).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CC23DED-E13C-4EF1-A3EC-D1936311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08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DDD56DF-3E5A-480E-A2AA-1BC3A1818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6" name="Group 10874">
            <a:extLst>
              <a:ext uri="{FF2B5EF4-FFF2-40B4-BE49-F238E27FC236}">
                <a16:creationId xmlns:a16="http://schemas.microsoft.com/office/drawing/2014/main" id="{DF2223EF-692A-4DAD-9E26-41C37300EFBA}"/>
              </a:ext>
            </a:extLst>
          </p:cNvPr>
          <p:cNvGrpSpPr/>
          <p:nvPr/>
        </p:nvGrpSpPr>
        <p:grpSpPr>
          <a:xfrm>
            <a:off x="2078355" y="1353355"/>
            <a:ext cx="8035290" cy="0"/>
            <a:chOff x="0" y="0"/>
            <a:chExt cx="8035862" cy="1"/>
          </a:xfrm>
        </p:grpSpPr>
        <p:sp>
          <p:nvSpPr>
            <p:cNvPr id="7" name="Shape 38">
              <a:extLst>
                <a:ext uri="{FF2B5EF4-FFF2-40B4-BE49-F238E27FC236}">
                  <a16:creationId xmlns:a16="http://schemas.microsoft.com/office/drawing/2014/main" id="{1F2821A6-165A-4180-8F45-0692F4043801}"/>
                </a:ext>
              </a:extLst>
            </p:cNvPr>
            <p:cNvSpPr/>
            <p:nvPr/>
          </p:nvSpPr>
          <p:spPr>
            <a:xfrm>
              <a:off x="0" y="0"/>
              <a:ext cx="8035862" cy="1"/>
            </a:xfrm>
            <a:custGeom>
              <a:avLst/>
              <a:gdLst/>
              <a:ahLst/>
              <a:cxnLst/>
              <a:rect l="0" t="0" r="0" b="0"/>
              <a:pathLst>
                <a:path w="8035862" h="1">
                  <a:moveTo>
                    <a:pt x="0" y="0"/>
                  </a:moveTo>
                  <a:lnTo>
                    <a:pt x="8035862" y="1"/>
                  </a:lnTo>
                </a:path>
              </a:pathLst>
            </a:custGeom>
            <a:ln w="12700" cap="flat">
              <a:round/>
            </a:ln>
          </p:spPr>
          <p:style>
            <a:lnRef idx="1">
              <a:srgbClr val="D348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0C7C65B0-B555-4899-8EEB-F830590BC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773720"/>
              </p:ext>
            </p:extLst>
          </p:nvPr>
        </p:nvGraphicFramePr>
        <p:xfrm>
          <a:off x="1719943" y="6437022"/>
          <a:ext cx="9601200" cy="378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74337">
                  <a:extLst>
                    <a:ext uri="{9D8B030D-6E8A-4147-A177-3AD203B41FA5}">
                      <a16:colId xmlns:a16="http://schemas.microsoft.com/office/drawing/2014/main" val="2180616800"/>
                    </a:ext>
                  </a:extLst>
                </a:gridCol>
                <a:gridCol w="326863">
                  <a:extLst>
                    <a:ext uri="{9D8B030D-6E8A-4147-A177-3AD203B41FA5}">
                      <a16:colId xmlns:a16="http://schemas.microsoft.com/office/drawing/2014/main" val="3414485615"/>
                    </a:ext>
                  </a:extLst>
                </a:gridCol>
              </a:tblGrid>
              <a:tr h="378342">
                <a:tc>
                  <a:txBody>
                    <a:bodyPr/>
                    <a:lstStyle/>
                    <a:p>
                      <a:pPr marL="118491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boite blanche</a:t>
                      </a:r>
                    </a:p>
                  </a:txBody>
                  <a:tcPr marL="0" marR="7132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1327" marT="0" marB="0" anchor="ctr"/>
                </a:tc>
                <a:extLst>
                  <a:ext uri="{0D108BD9-81ED-4DB2-BD59-A6C34878D82A}">
                    <a16:rowId xmlns:a16="http://schemas.microsoft.com/office/drawing/2014/main" val="1343998695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A2A8B71D-DA70-4E1B-8CFC-13B3115E933D}"/>
              </a:ext>
            </a:extLst>
          </p:cNvPr>
          <p:cNvSpPr txBox="1"/>
          <p:nvPr/>
        </p:nvSpPr>
        <p:spPr>
          <a:xfrm>
            <a:off x="1902823" y="553256"/>
            <a:ext cx="83937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F08F3E"/>
              </a:buClr>
            </a:pPr>
            <a:r>
              <a:rPr lang="fr-FR" sz="3600" b="1" dirty="0">
                <a:solidFill>
                  <a:srgbClr val="841A14"/>
                </a:solidFill>
                <a:latin typeface="Comic Sans MS" panose="030F0702030302020204" pitchFamily="66" charset="0"/>
              </a:rPr>
              <a:t>Couverture des conditions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6274E87-1E6C-4239-BE3C-AF7160B182F7}"/>
              </a:ext>
            </a:extLst>
          </p:cNvPr>
          <p:cNvSpPr txBox="1"/>
          <p:nvPr/>
        </p:nvSpPr>
        <p:spPr>
          <a:xfrm>
            <a:off x="1177018" y="2036628"/>
            <a:ext cx="10687050" cy="2820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300" dirty="0">
                <a:latin typeface="Comic Sans MS" panose="030F0702030302020204" pitchFamily="66" charset="0"/>
                <a:ea typeface="Verdana" panose="020B0604030504040204" pitchFamily="34" charset="0"/>
              </a:rPr>
              <a:t>Une condition simple est couverte par une suite de tests si elle a été évaluée à vraie lors de l’exécution d’un test t1, et à faux lors de l’exécution d’un test t2 : il est possible que t1 = t2 si le chemin d’exécution du test évalue la condition simple plus d’une fois.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DBCFA9-5C54-4F03-AF39-1CE6378E2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8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DDD56DF-3E5A-480E-A2AA-1BC3A1818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6" name="Group 10874">
            <a:extLst>
              <a:ext uri="{FF2B5EF4-FFF2-40B4-BE49-F238E27FC236}">
                <a16:creationId xmlns:a16="http://schemas.microsoft.com/office/drawing/2014/main" id="{DF2223EF-692A-4DAD-9E26-41C37300EFBA}"/>
              </a:ext>
            </a:extLst>
          </p:cNvPr>
          <p:cNvGrpSpPr/>
          <p:nvPr/>
        </p:nvGrpSpPr>
        <p:grpSpPr>
          <a:xfrm>
            <a:off x="2078355" y="1353355"/>
            <a:ext cx="8035290" cy="0"/>
            <a:chOff x="0" y="0"/>
            <a:chExt cx="8035862" cy="1"/>
          </a:xfrm>
        </p:grpSpPr>
        <p:sp>
          <p:nvSpPr>
            <p:cNvPr id="7" name="Shape 38">
              <a:extLst>
                <a:ext uri="{FF2B5EF4-FFF2-40B4-BE49-F238E27FC236}">
                  <a16:creationId xmlns:a16="http://schemas.microsoft.com/office/drawing/2014/main" id="{1F2821A6-165A-4180-8F45-0692F4043801}"/>
                </a:ext>
              </a:extLst>
            </p:cNvPr>
            <p:cNvSpPr/>
            <p:nvPr/>
          </p:nvSpPr>
          <p:spPr>
            <a:xfrm>
              <a:off x="0" y="0"/>
              <a:ext cx="8035862" cy="1"/>
            </a:xfrm>
            <a:custGeom>
              <a:avLst/>
              <a:gdLst/>
              <a:ahLst/>
              <a:cxnLst/>
              <a:rect l="0" t="0" r="0" b="0"/>
              <a:pathLst>
                <a:path w="8035862" h="1">
                  <a:moveTo>
                    <a:pt x="0" y="0"/>
                  </a:moveTo>
                  <a:lnTo>
                    <a:pt x="8035862" y="1"/>
                  </a:lnTo>
                </a:path>
              </a:pathLst>
            </a:custGeom>
            <a:ln w="12700" cap="flat">
              <a:round/>
            </a:ln>
          </p:spPr>
          <p:style>
            <a:lnRef idx="1">
              <a:srgbClr val="D348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0C7C65B0-B555-4899-8EEB-F830590BC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784166"/>
              </p:ext>
            </p:extLst>
          </p:nvPr>
        </p:nvGraphicFramePr>
        <p:xfrm>
          <a:off x="1719943" y="6437022"/>
          <a:ext cx="9601200" cy="378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74337">
                  <a:extLst>
                    <a:ext uri="{9D8B030D-6E8A-4147-A177-3AD203B41FA5}">
                      <a16:colId xmlns:a16="http://schemas.microsoft.com/office/drawing/2014/main" val="2180616800"/>
                    </a:ext>
                  </a:extLst>
                </a:gridCol>
                <a:gridCol w="326863">
                  <a:extLst>
                    <a:ext uri="{9D8B030D-6E8A-4147-A177-3AD203B41FA5}">
                      <a16:colId xmlns:a16="http://schemas.microsoft.com/office/drawing/2014/main" val="3414485615"/>
                    </a:ext>
                  </a:extLst>
                </a:gridCol>
              </a:tblGrid>
              <a:tr h="378342">
                <a:tc>
                  <a:txBody>
                    <a:bodyPr/>
                    <a:lstStyle/>
                    <a:p>
                      <a:pPr marL="118491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boite blanche</a:t>
                      </a:r>
                    </a:p>
                  </a:txBody>
                  <a:tcPr marL="0" marR="7132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1327" marT="0" marB="0" anchor="ctr"/>
                </a:tc>
                <a:extLst>
                  <a:ext uri="{0D108BD9-81ED-4DB2-BD59-A6C34878D82A}">
                    <a16:rowId xmlns:a16="http://schemas.microsoft.com/office/drawing/2014/main" val="1343998695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A2A8B71D-DA70-4E1B-8CFC-13B3115E933D}"/>
              </a:ext>
            </a:extLst>
          </p:cNvPr>
          <p:cNvSpPr txBox="1"/>
          <p:nvPr/>
        </p:nvSpPr>
        <p:spPr>
          <a:xfrm>
            <a:off x="1902823" y="553256"/>
            <a:ext cx="83937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F08F3E"/>
              </a:buClr>
            </a:pPr>
            <a:r>
              <a:rPr lang="fr-FR" sz="3600" b="1" dirty="0">
                <a:solidFill>
                  <a:srgbClr val="841A14"/>
                </a:solidFill>
                <a:latin typeface="Comic Sans MS" panose="030F0702030302020204" pitchFamily="66" charset="0"/>
              </a:rPr>
              <a:t>Couverture des conditions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CA185DC-4E73-4D09-8D29-4D0EEFB1ABBB}"/>
              </a:ext>
            </a:extLst>
          </p:cNvPr>
          <p:cNvSpPr txBox="1"/>
          <p:nvPr/>
        </p:nvSpPr>
        <p:spPr>
          <a:xfrm>
            <a:off x="1902823" y="2308663"/>
            <a:ext cx="9813535" cy="2599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fr-FR" sz="2300" dirty="0">
                <a:latin typeface="Comic Sans MS" panose="030F0702030302020204" pitchFamily="66" charset="0"/>
              </a:rPr>
              <a:t>– Ce : ensemble des conditions simples du programme, </a:t>
            </a:r>
          </a:p>
          <a:p>
            <a:pPr>
              <a:lnSpc>
                <a:spcPct val="250000"/>
              </a:lnSpc>
            </a:pPr>
            <a:r>
              <a:rPr lang="fr-FR" sz="2300" dirty="0">
                <a:latin typeface="Comic Sans MS" panose="030F0702030302020204" pitchFamily="66" charset="0"/>
              </a:rPr>
              <a:t>– Cc : ensemble des conditions simples couvertes par la suite de tests, </a:t>
            </a:r>
          </a:p>
          <a:p>
            <a:pPr>
              <a:lnSpc>
                <a:spcPct val="250000"/>
              </a:lnSpc>
            </a:pPr>
            <a:r>
              <a:rPr lang="fr-FR" sz="2300" dirty="0">
                <a:latin typeface="Comic Sans MS" panose="030F0702030302020204" pitchFamily="66" charset="0"/>
              </a:rPr>
              <a:t>– Ci : ensemble des conditions simples (démontrées) infaisables.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49D760B-16D1-432E-91C1-EBD4EA992614}"/>
              </a:ext>
            </a:extLst>
          </p:cNvPr>
          <p:cNvSpPr txBox="1"/>
          <p:nvPr/>
        </p:nvSpPr>
        <p:spPr>
          <a:xfrm>
            <a:off x="891540" y="1762670"/>
            <a:ext cx="9677400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300" dirty="0">
                <a:latin typeface="Comic Sans MS" panose="030F0702030302020204" pitchFamily="66" charset="0"/>
              </a:rPr>
              <a:t>Le taux de couverture T associé se calcule de la manière suivante :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23B2547-2E58-44F9-B678-DA3D00B3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445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DDD56DF-3E5A-480E-A2AA-1BC3A1818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6" name="Group 10874">
            <a:extLst>
              <a:ext uri="{FF2B5EF4-FFF2-40B4-BE49-F238E27FC236}">
                <a16:creationId xmlns:a16="http://schemas.microsoft.com/office/drawing/2014/main" id="{DF2223EF-692A-4DAD-9E26-41C37300EFBA}"/>
              </a:ext>
            </a:extLst>
          </p:cNvPr>
          <p:cNvGrpSpPr/>
          <p:nvPr/>
        </p:nvGrpSpPr>
        <p:grpSpPr>
          <a:xfrm>
            <a:off x="2078355" y="1353355"/>
            <a:ext cx="8035290" cy="0"/>
            <a:chOff x="0" y="0"/>
            <a:chExt cx="8035862" cy="1"/>
          </a:xfrm>
        </p:grpSpPr>
        <p:sp>
          <p:nvSpPr>
            <p:cNvPr id="7" name="Shape 38">
              <a:extLst>
                <a:ext uri="{FF2B5EF4-FFF2-40B4-BE49-F238E27FC236}">
                  <a16:creationId xmlns:a16="http://schemas.microsoft.com/office/drawing/2014/main" id="{1F2821A6-165A-4180-8F45-0692F4043801}"/>
                </a:ext>
              </a:extLst>
            </p:cNvPr>
            <p:cNvSpPr/>
            <p:nvPr/>
          </p:nvSpPr>
          <p:spPr>
            <a:xfrm>
              <a:off x="0" y="0"/>
              <a:ext cx="8035862" cy="1"/>
            </a:xfrm>
            <a:custGeom>
              <a:avLst/>
              <a:gdLst/>
              <a:ahLst/>
              <a:cxnLst/>
              <a:rect l="0" t="0" r="0" b="0"/>
              <a:pathLst>
                <a:path w="8035862" h="1">
                  <a:moveTo>
                    <a:pt x="0" y="0"/>
                  </a:moveTo>
                  <a:lnTo>
                    <a:pt x="8035862" y="1"/>
                  </a:lnTo>
                </a:path>
              </a:pathLst>
            </a:custGeom>
            <a:ln w="12700" cap="flat">
              <a:round/>
            </a:ln>
          </p:spPr>
          <p:style>
            <a:lnRef idx="1">
              <a:srgbClr val="D348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0C7C65B0-B555-4899-8EEB-F830590BC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701800"/>
              </p:ext>
            </p:extLst>
          </p:nvPr>
        </p:nvGraphicFramePr>
        <p:xfrm>
          <a:off x="1719943" y="6437022"/>
          <a:ext cx="9601200" cy="378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74337">
                  <a:extLst>
                    <a:ext uri="{9D8B030D-6E8A-4147-A177-3AD203B41FA5}">
                      <a16:colId xmlns:a16="http://schemas.microsoft.com/office/drawing/2014/main" val="2180616800"/>
                    </a:ext>
                  </a:extLst>
                </a:gridCol>
                <a:gridCol w="326863">
                  <a:extLst>
                    <a:ext uri="{9D8B030D-6E8A-4147-A177-3AD203B41FA5}">
                      <a16:colId xmlns:a16="http://schemas.microsoft.com/office/drawing/2014/main" val="3414485615"/>
                    </a:ext>
                  </a:extLst>
                </a:gridCol>
              </a:tblGrid>
              <a:tr h="378342">
                <a:tc>
                  <a:txBody>
                    <a:bodyPr/>
                    <a:lstStyle/>
                    <a:p>
                      <a:pPr marL="118491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boite blanche</a:t>
                      </a:r>
                    </a:p>
                  </a:txBody>
                  <a:tcPr marL="0" marR="7132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1327" marT="0" marB="0" anchor="ctr"/>
                </a:tc>
                <a:extLst>
                  <a:ext uri="{0D108BD9-81ED-4DB2-BD59-A6C34878D82A}">
                    <a16:rowId xmlns:a16="http://schemas.microsoft.com/office/drawing/2014/main" val="1343998695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A2A8B71D-DA70-4E1B-8CFC-13B3115E933D}"/>
              </a:ext>
            </a:extLst>
          </p:cNvPr>
          <p:cNvSpPr txBox="1"/>
          <p:nvPr/>
        </p:nvSpPr>
        <p:spPr>
          <a:xfrm>
            <a:off x="1902823" y="553256"/>
            <a:ext cx="83937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F08F3E"/>
              </a:buClr>
            </a:pPr>
            <a:r>
              <a:rPr lang="fr-FR" sz="3600" b="1" dirty="0">
                <a:solidFill>
                  <a:srgbClr val="841A14"/>
                </a:solidFill>
                <a:latin typeface="Comic Sans MS" panose="030F0702030302020204" pitchFamily="66" charset="0"/>
              </a:rPr>
              <a:t>Couverture des conditions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13BB265-B4CC-49EC-8018-05BB16B53942}"/>
              </a:ext>
            </a:extLst>
          </p:cNvPr>
          <p:cNvSpPr txBox="1"/>
          <p:nvPr/>
        </p:nvSpPr>
        <p:spPr>
          <a:xfrm>
            <a:off x="1125582" y="1920851"/>
            <a:ext cx="10789921" cy="2111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300" dirty="0">
                <a:latin typeface="Comic Sans MS" panose="030F0702030302020204" pitchFamily="66" charset="0"/>
              </a:rPr>
              <a:t>Une condition simple est infaisable si elle ne peut prendre qu’une seule valeur de vérité quelle que soit la valuation des variables la concernant (comme par exemple </a:t>
            </a:r>
            <a:r>
              <a:rPr lang="fr-FR" sz="2300" dirty="0" err="1">
                <a:latin typeface="Comic Sans MS" panose="030F0702030302020204" pitchFamily="66" charset="0"/>
              </a:rPr>
              <a:t>true</a:t>
            </a:r>
            <a:r>
              <a:rPr lang="fr-FR" sz="2300" dirty="0">
                <a:latin typeface="Comic Sans MS" panose="030F0702030302020204" pitchFamily="66" charset="0"/>
              </a:rPr>
              <a:t>, (x &gt; 0) ∧ (x &lt; 0), . . . ).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8ECCC28-B487-47FA-A94A-27C3484AD269}"/>
              </a:ext>
            </a:extLst>
          </p:cNvPr>
          <p:cNvSpPr txBox="1"/>
          <p:nvPr/>
        </p:nvSpPr>
        <p:spPr>
          <a:xfrm>
            <a:off x="5852160" y="5066629"/>
            <a:ext cx="3518263" cy="4462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2300" b="1" dirty="0">
                <a:latin typeface="Comic Sans MS" panose="030F0702030302020204" pitchFamily="66" charset="0"/>
              </a:rPr>
              <a:t>T = |Cc|/(|Ce| − |Ci |)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8268E73-46E1-45C3-A622-DA3497C1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73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DDD56DF-3E5A-480E-A2AA-1BC3A1818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0C7C65B0-B555-4899-8EEB-F830590BC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871862"/>
              </p:ext>
            </p:extLst>
          </p:nvPr>
        </p:nvGraphicFramePr>
        <p:xfrm>
          <a:off x="1719943" y="6437022"/>
          <a:ext cx="9601200" cy="378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74337">
                  <a:extLst>
                    <a:ext uri="{9D8B030D-6E8A-4147-A177-3AD203B41FA5}">
                      <a16:colId xmlns:a16="http://schemas.microsoft.com/office/drawing/2014/main" val="2180616800"/>
                    </a:ext>
                  </a:extLst>
                </a:gridCol>
                <a:gridCol w="326863">
                  <a:extLst>
                    <a:ext uri="{9D8B030D-6E8A-4147-A177-3AD203B41FA5}">
                      <a16:colId xmlns:a16="http://schemas.microsoft.com/office/drawing/2014/main" val="3414485615"/>
                    </a:ext>
                  </a:extLst>
                </a:gridCol>
              </a:tblGrid>
              <a:tr h="378342">
                <a:tc>
                  <a:txBody>
                    <a:bodyPr/>
                    <a:lstStyle/>
                    <a:p>
                      <a:pPr marL="118491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boite blanche</a:t>
                      </a:r>
                    </a:p>
                  </a:txBody>
                  <a:tcPr marL="0" marR="7132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1327" marT="0" marB="0" anchor="ctr"/>
                </a:tc>
                <a:extLst>
                  <a:ext uri="{0D108BD9-81ED-4DB2-BD59-A6C34878D82A}">
                    <a16:rowId xmlns:a16="http://schemas.microsoft.com/office/drawing/2014/main" val="1343998695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C699CDC9-9568-4137-8A38-2B25DC680F6F}"/>
              </a:ext>
            </a:extLst>
          </p:cNvPr>
          <p:cNvSpPr txBox="1"/>
          <p:nvPr/>
        </p:nvSpPr>
        <p:spPr>
          <a:xfrm>
            <a:off x="1485499" y="2292949"/>
            <a:ext cx="98356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F08F3E"/>
              </a:buClr>
            </a:pPr>
            <a:r>
              <a:rPr lang="fr-FR" sz="4400" b="1" dirty="0">
                <a:solidFill>
                  <a:srgbClr val="841A14"/>
                </a:solidFill>
                <a:latin typeface="Comic Sans MS" panose="030F0702030302020204" pitchFamily="66" charset="0"/>
              </a:rPr>
              <a:t>Couverture de boucles, de chemins</a:t>
            </a:r>
          </a:p>
        </p:txBody>
      </p:sp>
      <p:grpSp>
        <p:nvGrpSpPr>
          <p:cNvPr id="24" name="Group 10874">
            <a:extLst>
              <a:ext uri="{FF2B5EF4-FFF2-40B4-BE49-F238E27FC236}">
                <a16:creationId xmlns:a16="http://schemas.microsoft.com/office/drawing/2014/main" id="{28EB5E96-AB81-4F35-9561-F0C722E9B970}"/>
              </a:ext>
            </a:extLst>
          </p:cNvPr>
          <p:cNvGrpSpPr/>
          <p:nvPr/>
        </p:nvGrpSpPr>
        <p:grpSpPr>
          <a:xfrm>
            <a:off x="2078355" y="3596021"/>
            <a:ext cx="8035290" cy="0"/>
            <a:chOff x="0" y="0"/>
            <a:chExt cx="8035862" cy="1"/>
          </a:xfrm>
        </p:grpSpPr>
        <p:sp>
          <p:nvSpPr>
            <p:cNvPr id="25" name="Shape 38">
              <a:extLst>
                <a:ext uri="{FF2B5EF4-FFF2-40B4-BE49-F238E27FC236}">
                  <a16:creationId xmlns:a16="http://schemas.microsoft.com/office/drawing/2014/main" id="{7AE34342-C330-42AF-B509-871B69752D84}"/>
                </a:ext>
              </a:extLst>
            </p:cNvPr>
            <p:cNvSpPr/>
            <p:nvPr/>
          </p:nvSpPr>
          <p:spPr>
            <a:xfrm>
              <a:off x="0" y="0"/>
              <a:ext cx="8035862" cy="1"/>
            </a:xfrm>
            <a:custGeom>
              <a:avLst/>
              <a:gdLst/>
              <a:ahLst/>
              <a:cxnLst/>
              <a:rect l="0" t="0" r="0" b="0"/>
              <a:pathLst>
                <a:path w="8035862" h="1">
                  <a:moveTo>
                    <a:pt x="0" y="0"/>
                  </a:moveTo>
                  <a:lnTo>
                    <a:pt x="8035862" y="1"/>
                  </a:lnTo>
                </a:path>
              </a:pathLst>
            </a:custGeom>
            <a:ln w="12700" cap="flat">
              <a:solidFill>
                <a:schemeClr val="accent1"/>
              </a:solidFill>
              <a:round/>
            </a:ln>
          </p:spPr>
          <p:style>
            <a:lnRef idx="1">
              <a:srgbClr val="D348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endParaRPr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5F52F78-DB90-402E-AF93-06FE4BE3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304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DDD56DF-3E5A-480E-A2AA-1BC3A1818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0C7C65B0-B555-4899-8EEB-F830590BC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722181"/>
              </p:ext>
            </p:extLst>
          </p:nvPr>
        </p:nvGraphicFramePr>
        <p:xfrm>
          <a:off x="1719943" y="6437022"/>
          <a:ext cx="9601200" cy="378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74337">
                  <a:extLst>
                    <a:ext uri="{9D8B030D-6E8A-4147-A177-3AD203B41FA5}">
                      <a16:colId xmlns:a16="http://schemas.microsoft.com/office/drawing/2014/main" val="2180616800"/>
                    </a:ext>
                  </a:extLst>
                </a:gridCol>
                <a:gridCol w="326863">
                  <a:extLst>
                    <a:ext uri="{9D8B030D-6E8A-4147-A177-3AD203B41FA5}">
                      <a16:colId xmlns:a16="http://schemas.microsoft.com/office/drawing/2014/main" val="3414485615"/>
                    </a:ext>
                  </a:extLst>
                </a:gridCol>
              </a:tblGrid>
              <a:tr h="378342">
                <a:tc>
                  <a:txBody>
                    <a:bodyPr/>
                    <a:lstStyle/>
                    <a:p>
                      <a:pPr marL="118491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boite blanche</a:t>
                      </a:r>
                    </a:p>
                  </a:txBody>
                  <a:tcPr marL="0" marR="7132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1327" marT="0" marB="0" anchor="ctr"/>
                </a:tc>
                <a:extLst>
                  <a:ext uri="{0D108BD9-81ED-4DB2-BD59-A6C34878D82A}">
                    <a16:rowId xmlns:a16="http://schemas.microsoft.com/office/drawing/2014/main" val="1343998695"/>
                  </a:ext>
                </a:extLst>
              </a:tr>
            </a:tbl>
          </a:graphicData>
        </a:graphic>
      </p:graphicFrame>
      <p:grpSp>
        <p:nvGrpSpPr>
          <p:cNvPr id="9" name="Group 13157">
            <a:extLst>
              <a:ext uri="{FF2B5EF4-FFF2-40B4-BE49-F238E27FC236}">
                <a16:creationId xmlns:a16="http://schemas.microsoft.com/office/drawing/2014/main" id="{0DA838A3-1799-48B8-A4D7-35A58F441AD0}"/>
              </a:ext>
            </a:extLst>
          </p:cNvPr>
          <p:cNvGrpSpPr/>
          <p:nvPr/>
        </p:nvGrpSpPr>
        <p:grpSpPr>
          <a:xfrm>
            <a:off x="1200150" y="1334170"/>
            <a:ext cx="8035290" cy="0"/>
            <a:chOff x="0" y="0"/>
            <a:chExt cx="8035862" cy="1"/>
          </a:xfrm>
        </p:grpSpPr>
        <p:sp>
          <p:nvSpPr>
            <p:cNvPr id="10" name="Shape 13158">
              <a:extLst>
                <a:ext uri="{FF2B5EF4-FFF2-40B4-BE49-F238E27FC236}">
                  <a16:creationId xmlns:a16="http://schemas.microsoft.com/office/drawing/2014/main" id="{2B287451-AA16-4C37-B4A5-E4842616D36B}"/>
                </a:ext>
              </a:extLst>
            </p:cNvPr>
            <p:cNvSpPr/>
            <p:nvPr/>
          </p:nvSpPr>
          <p:spPr>
            <a:xfrm>
              <a:off x="0" y="0"/>
              <a:ext cx="8035862" cy="1"/>
            </a:xfrm>
            <a:custGeom>
              <a:avLst/>
              <a:gdLst/>
              <a:ahLst/>
              <a:cxnLst/>
              <a:rect l="0" t="0" r="0" b="0"/>
              <a:pathLst>
                <a:path w="8035862" h="1">
                  <a:moveTo>
                    <a:pt x="0" y="0"/>
                  </a:moveTo>
                  <a:lnTo>
                    <a:pt x="8035862" y="1"/>
                  </a:lnTo>
                </a:path>
              </a:pathLst>
            </a:custGeom>
            <a:ln w="12700" cap="flat">
              <a:round/>
            </a:ln>
          </p:spPr>
          <p:style>
            <a:lnRef idx="1">
              <a:srgbClr val="D348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75752943-532D-463D-830E-E7F944E22A63}"/>
              </a:ext>
            </a:extLst>
          </p:cNvPr>
          <p:cNvSpPr txBox="1"/>
          <p:nvPr/>
        </p:nvSpPr>
        <p:spPr>
          <a:xfrm>
            <a:off x="1731035" y="746537"/>
            <a:ext cx="72800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F08F3E"/>
              </a:buClr>
            </a:pPr>
            <a:r>
              <a:rPr lang="fr-FR" sz="3200" b="1" dirty="0">
                <a:solidFill>
                  <a:srgbClr val="841A14"/>
                </a:solidFill>
                <a:latin typeface="Comic Sans MS" panose="030F0702030302020204" pitchFamily="66" charset="0"/>
              </a:rPr>
              <a:t>Couverture de boucles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199921F-17A5-44FC-8515-42B4E331C468}"/>
              </a:ext>
            </a:extLst>
          </p:cNvPr>
          <p:cNvSpPr txBox="1"/>
          <p:nvPr/>
        </p:nvSpPr>
        <p:spPr>
          <a:xfrm>
            <a:off x="1719943" y="2254151"/>
            <a:ext cx="9896100" cy="2820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300" dirty="0">
                <a:latin typeface="Comic Sans MS" panose="030F0702030302020204" pitchFamily="66" charset="0"/>
              </a:rPr>
              <a:t>Les critères vus jusqu’à </a:t>
            </a:r>
            <a:r>
              <a:rPr lang="fr-FR" sz="2300">
                <a:latin typeface="Comic Sans MS" panose="030F0702030302020204" pitchFamily="66" charset="0"/>
              </a:rPr>
              <a:t>présent imposent </a:t>
            </a:r>
            <a:r>
              <a:rPr lang="fr-FR" sz="2300" dirty="0">
                <a:latin typeface="Comic Sans MS" panose="030F0702030302020204" pitchFamily="66" charset="0"/>
              </a:rPr>
              <a:t>finalement peu de contraintes sur le test des boucles : on ne demande finalement guère plus que de couvrir le critère pour le corps de boucle, et d’exercer la condition de sortie de la boucle.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B3003AC-A5B1-4B0E-8C51-965386E1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066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DDD56DF-3E5A-480E-A2AA-1BC3A1818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0C7C65B0-B555-4899-8EEB-F830590BC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070725"/>
              </p:ext>
            </p:extLst>
          </p:nvPr>
        </p:nvGraphicFramePr>
        <p:xfrm>
          <a:off x="1719943" y="6437022"/>
          <a:ext cx="9601200" cy="378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74337">
                  <a:extLst>
                    <a:ext uri="{9D8B030D-6E8A-4147-A177-3AD203B41FA5}">
                      <a16:colId xmlns:a16="http://schemas.microsoft.com/office/drawing/2014/main" val="2180616800"/>
                    </a:ext>
                  </a:extLst>
                </a:gridCol>
                <a:gridCol w="326863">
                  <a:extLst>
                    <a:ext uri="{9D8B030D-6E8A-4147-A177-3AD203B41FA5}">
                      <a16:colId xmlns:a16="http://schemas.microsoft.com/office/drawing/2014/main" val="3414485615"/>
                    </a:ext>
                  </a:extLst>
                </a:gridCol>
              </a:tblGrid>
              <a:tr h="378342">
                <a:tc>
                  <a:txBody>
                    <a:bodyPr/>
                    <a:lstStyle/>
                    <a:p>
                      <a:pPr marL="118491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boite blanche</a:t>
                      </a:r>
                    </a:p>
                  </a:txBody>
                  <a:tcPr marL="0" marR="7132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1327" marT="0" marB="0" anchor="ctr"/>
                </a:tc>
                <a:extLst>
                  <a:ext uri="{0D108BD9-81ED-4DB2-BD59-A6C34878D82A}">
                    <a16:rowId xmlns:a16="http://schemas.microsoft.com/office/drawing/2014/main" val="1343998695"/>
                  </a:ext>
                </a:extLst>
              </a:tr>
            </a:tbl>
          </a:graphicData>
        </a:graphic>
      </p:graphicFrame>
      <p:grpSp>
        <p:nvGrpSpPr>
          <p:cNvPr id="9" name="Group 13157">
            <a:extLst>
              <a:ext uri="{FF2B5EF4-FFF2-40B4-BE49-F238E27FC236}">
                <a16:creationId xmlns:a16="http://schemas.microsoft.com/office/drawing/2014/main" id="{0DA838A3-1799-48B8-A4D7-35A58F441AD0}"/>
              </a:ext>
            </a:extLst>
          </p:cNvPr>
          <p:cNvGrpSpPr/>
          <p:nvPr/>
        </p:nvGrpSpPr>
        <p:grpSpPr>
          <a:xfrm>
            <a:off x="1577773" y="971350"/>
            <a:ext cx="8035290" cy="0"/>
            <a:chOff x="0" y="0"/>
            <a:chExt cx="8035862" cy="1"/>
          </a:xfrm>
        </p:grpSpPr>
        <p:sp>
          <p:nvSpPr>
            <p:cNvPr id="10" name="Shape 13158">
              <a:extLst>
                <a:ext uri="{FF2B5EF4-FFF2-40B4-BE49-F238E27FC236}">
                  <a16:creationId xmlns:a16="http://schemas.microsoft.com/office/drawing/2014/main" id="{2B287451-AA16-4C37-B4A5-E4842616D36B}"/>
                </a:ext>
              </a:extLst>
            </p:cNvPr>
            <p:cNvSpPr/>
            <p:nvPr/>
          </p:nvSpPr>
          <p:spPr>
            <a:xfrm>
              <a:off x="0" y="0"/>
              <a:ext cx="8035862" cy="1"/>
            </a:xfrm>
            <a:custGeom>
              <a:avLst/>
              <a:gdLst/>
              <a:ahLst/>
              <a:cxnLst/>
              <a:rect l="0" t="0" r="0" b="0"/>
              <a:pathLst>
                <a:path w="8035862" h="1">
                  <a:moveTo>
                    <a:pt x="0" y="0"/>
                  </a:moveTo>
                  <a:lnTo>
                    <a:pt x="8035862" y="1"/>
                  </a:lnTo>
                </a:path>
              </a:pathLst>
            </a:custGeom>
            <a:ln w="12700" cap="flat">
              <a:round/>
            </a:ln>
          </p:spPr>
          <p:style>
            <a:lnRef idx="1">
              <a:srgbClr val="D348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75752943-532D-463D-830E-E7F944E22A63}"/>
              </a:ext>
            </a:extLst>
          </p:cNvPr>
          <p:cNvSpPr txBox="1"/>
          <p:nvPr/>
        </p:nvSpPr>
        <p:spPr>
          <a:xfrm>
            <a:off x="1955396" y="386575"/>
            <a:ext cx="72800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F08F3E"/>
              </a:buClr>
            </a:pPr>
            <a:r>
              <a:rPr lang="fr-FR" sz="3200" b="1" dirty="0">
                <a:solidFill>
                  <a:srgbClr val="841A14"/>
                </a:solidFill>
                <a:latin typeface="Comic Sans MS" panose="030F0702030302020204" pitchFamily="66" charset="0"/>
              </a:rPr>
              <a:t>Couverture de chemins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914605E-E67F-43F3-A401-1C1B7F901F6E}"/>
              </a:ext>
            </a:extLst>
          </p:cNvPr>
          <p:cNvSpPr txBox="1"/>
          <p:nvPr/>
        </p:nvSpPr>
        <p:spPr>
          <a:xfrm>
            <a:off x="973182" y="1485500"/>
            <a:ext cx="11094721" cy="1626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300" dirty="0">
                <a:latin typeface="Comic Sans MS" panose="030F0702030302020204" pitchFamily="66" charset="0"/>
              </a:rPr>
              <a:t>La couverture de l’ensemble des chemins structurels d’un programme est le critère le plus fort qui soit lorsqu’on se réfère au contrôle : chaque chemin (faisable) du graphe de contrôle doit être couvert par un test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D247E65-7C2E-4BF4-940C-201C88CE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29</a:t>
            </a:fld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950AEB-142E-2D60-5AA3-2B9BA249EB22}"/>
              </a:ext>
            </a:extLst>
          </p:cNvPr>
          <p:cNvSpPr txBox="1"/>
          <p:nvPr/>
        </p:nvSpPr>
        <p:spPr>
          <a:xfrm>
            <a:off x="1082959" y="4005594"/>
            <a:ext cx="10868035" cy="1626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300" dirty="0">
                <a:latin typeface="Comic Sans MS" panose="030F0702030302020204" pitchFamily="66" charset="0"/>
              </a:rPr>
              <a:t>Certains programmes comportant un nombre infini de chemins (boucles infinies), ce critère peut s’avérer irréalisable, les suites de test devant rester finies.</a:t>
            </a:r>
          </a:p>
        </p:txBody>
      </p:sp>
    </p:spTree>
    <p:extLst>
      <p:ext uri="{BB962C8B-B14F-4D97-AF65-F5344CB8AC3E}">
        <p14:creationId xmlns:p14="http://schemas.microsoft.com/office/powerpoint/2010/main" val="100931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DDD56DF-3E5A-480E-A2AA-1BC3A1818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0C7C65B0-B555-4899-8EEB-F830590BC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207796"/>
              </p:ext>
            </p:extLst>
          </p:nvPr>
        </p:nvGraphicFramePr>
        <p:xfrm>
          <a:off x="1719943" y="6437022"/>
          <a:ext cx="9601200" cy="378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74337">
                  <a:extLst>
                    <a:ext uri="{9D8B030D-6E8A-4147-A177-3AD203B41FA5}">
                      <a16:colId xmlns:a16="http://schemas.microsoft.com/office/drawing/2014/main" val="2180616800"/>
                    </a:ext>
                  </a:extLst>
                </a:gridCol>
                <a:gridCol w="326863">
                  <a:extLst>
                    <a:ext uri="{9D8B030D-6E8A-4147-A177-3AD203B41FA5}">
                      <a16:colId xmlns:a16="http://schemas.microsoft.com/office/drawing/2014/main" val="3414485615"/>
                    </a:ext>
                  </a:extLst>
                </a:gridCol>
              </a:tblGrid>
              <a:tr h="378342">
                <a:tc>
                  <a:txBody>
                    <a:bodyPr/>
                    <a:lstStyle/>
                    <a:p>
                      <a:pPr marL="118491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boite blanche</a:t>
                      </a:r>
                    </a:p>
                  </a:txBody>
                  <a:tcPr marL="0" marR="7132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1327" marT="0" marB="0" anchor="ctr"/>
                </a:tc>
                <a:extLst>
                  <a:ext uri="{0D108BD9-81ED-4DB2-BD59-A6C34878D82A}">
                    <a16:rowId xmlns:a16="http://schemas.microsoft.com/office/drawing/2014/main" val="1343998695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C699CDC9-9568-4137-8A38-2B25DC680F6F}"/>
              </a:ext>
            </a:extLst>
          </p:cNvPr>
          <p:cNvSpPr txBox="1"/>
          <p:nvPr/>
        </p:nvSpPr>
        <p:spPr>
          <a:xfrm>
            <a:off x="1485499" y="1816158"/>
            <a:ext cx="922100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8F3E"/>
              </a:buClr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srgbClr val="841A14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Chapitre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 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srgbClr val="841A14"/>
                </a:solidFill>
                <a:effectLst/>
                <a:uLnTx/>
                <a:uFillTx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3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srgbClr val="841A14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: tests structurel – Tests boite blanche</a:t>
            </a:r>
          </a:p>
        </p:txBody>
      </p:sp>
      <p:grpSp>
        <p:nvGrpSpPr>
          <p:cNvPr id="24" name="Group 10874">
            <a:extLst>
              <a:ext uri="{FF2B5EF4-FFF2-40B4-BE49-F238E27FC236}">
                <a16:creationId xmlns:a16="http://schemas.microsoft.com/office/drawing/2014/main" id="{28EB5E96-AB81-4F35-9561-F0C722E9B970}"/>
              </a:ext>
            </a:extLst>
          </p:cNvPr>
          <p:cNvGrpSpPr/>
          <p:nvPr/>
        </p:nvGrpSpPr>
        <p:grpSpPr>
          <a:xfrm>
            <a:off x="1823599" y="4414168"/>
            <a:ext cx="8035290" cy="0"/>
            <a:chOff x="0" y="0"/>
            <a:chExt cx="8035862" cy="1"/>
          </a:xfrm>
        </p:grpSpPr>
        <p:sp>
          <p:nvSpPr>
            <p:cNvPr id="25" name="Shape 38">
              <a:extLst>
                <a:ext uri="{FF2B5EF4-FFF2-40B4-BE49-F238E27FC236}">
                  <a16:creationId xmlns:a16="http://schemas.microsoft.com/office/drawing/2014/main" id="{7AE34342-C330-42AF-B509-871B69752D84}"/>
                </a:ext>
              </a:extLst>
            </p:cNvPr>
            <p:cNvSpPr/>
            <p:nvPr/>
          </p:nvSpPr>
          <p:spPr>
            <a:xfrm>
              <a:off x="0" y="0"/>
              <a:ext cx="8035862" cy="1"/>
            </a:xfrm>
            <a:custGeom>
              <a:avLst/>
              <a:gdLst/>
              <a:ahLst/>
              <a:cxnLst/>
              <a:rect l="0" t="0" r="0" b="0"/>
              <a:pathLst>
                <a:path w="8035862" h="1">
                  <a:moveTo>
                    <a:pt x="0" y="0"/>
                  </a:moveTo>
                  <a:lnTo>
                    <a:pt x="8035862" y="1"/>
                  </a:lnTo>
                </a:path>
              </a:pathLst>
            </a:custGeom>
            <a:ln w="12700" cap="flat">
              <a:solidFill>
                <a:schemeClr val="accent1"/>
              </a:solidFill>
              <a:round/>
            </a:ln>
          </p:spPr>
          <p:style>
            <a:lnRef idx="1">
              <a:srgbClr val="D348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endParaRPr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F6D91A4-8B25-4439-B309-79A0EC19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09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DDD56DF-3E5A-480E-A2AA-1BC3A1818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0C7C65B0-B555-4899-8EEB-F830590BC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76935"/>
              </p:ext>
            </p:extLst>
          </p:nvPr>
        </p:nvGraphicFramePr>
        <p:xfrm>
          <a:off x="1719943" y="6437022"/>
          <a:ext cx="9601200" cy="378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74337">
                  <a:extLst>
                    <a:ext uri="{9D8B030D-6E8A-4147-A177-3AD203B41FA5}">
                      <a16:colId xmlns:a16="http://schemas.microsoft.com/office/drawing/2014/main" val="2180616800"/>
                    </a:ext>
                  </a:extLst>
                </a:gridCol>
                <a:gridCol w="326863">
                  <a:extLst>
                    <a:ext uri="{9D8B030D-6E8A-4147-A177-3AD203B41FA5}">
                      <a16:colId xmlns:a16="http://schemas.microsoft.com/office/drawing/2014/main" val="3414485615"/>
                    </a:ext>
                  </a:extLst>
                </a:gridCol>
              </a:tblGrid>
              <a:tr h="378342">
                <a:tc>
                  <a:txBody>
                    <a:bodyPr/>
                    <a:lstStyle/>
                    <a:p>
                      <a:pPr marL="118491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boite blanche</a:t>
                      </a:r>
                    </a:p>
                  </a:txBody>
                  <a:tcPr marL="0" marR="7132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1327" marT="0" marB="0" anchor="ctr"/>
                </a:tc>
                <a:extLst>
                  <a:ext uri="{0D108BD9-81ED-4DB2-BD59-A6C34878D82A}">
                    <a16:rowId xmlns:a16="http://schemas.microsoft.com/office/drawing/2014/main" val="1343998695"/>
                  </a:ext>
                </a:extLst>
              </a:tr>
            </a:tbl>
          </a:graphicData>
        </a:graphic>
      </p:graphicFrame>
      <p:grpSp>
        <p:nvGrpSpPr>
          <p:cNvPr id="9" name="Group 13157">
            <a:extLst>
              <a:ext uri="{FF2B5EF4-FFF2-40B4-BE49-F238E27FC236}">
                <a16:creationId xmlns:a16="http://schemas.microsoft.com/office/drawing/2014/main" id="{0DA838A3-1799-48B8-A4D7-35A58F441AD0}"/>
              </a:ext>
            </a:extLst>
          </p:cNvPr>
          <p:cNvGrpSpPr/>
          <p:nvPr/>
        </p:nvGrpSpPr>
        <p:grpSpPr>
          <a:xfrm>
            <a:off x="1577773" y="971350"/>
            <a:ext cx="8035290" cy="0"/>
            <a:chOff x="0" y="0"/>
            <a:chExt cx="8035862" cy="1"/>
          </a:xfrm>
        </p:grpSpPr>
        <p:sp>
          <p:nvSpPr>
            <p:cNvPr id="10" name="Shape 13158">
              <a:extLst>
                <a:ext uri="{FF2B5EF4-FFF2-40B4-BE49-F238E27FC236}">
                  <a16:creationId xmlns:a16="http://schemas.microsoft.com/office/drawing/2014/main" id="{2B287451-AA16-4C37-B4A5-E4842616D36B}"/>
                </a:ext>
              </a:extLst>
            </p:cNvPr>
            <p:cNvSpPr/>
            <p:nvPr/>
          </p:nvSpPr>
          <p:spPr>
            <a:xfrm>
              <a:off x="0" y="0"/>
              <a:ext cx="8035862" cy="1"/>
            </a:xfrm>
            <a:custGeom>
              <a:avLst/>
              <a:gdLst/>
              <a:ahLst/>
              <a:cxnLst/>
              <a:rect l="0" t="0" r="0" b="0"/>
              <a:pathLst>
                <a:path w="8035862" h="1">
                  <a:moveTo>
                    <a:pt x="0" y="0"/>
                  </a:moveTo>
                  <a:lnTo>
                    <a:pt x="8035862" y="1"/>
                  </a:lnTo>
                </a:path>
              </a:pathLst>
            </a:custGeom>
            <a:ln w="12700" cap="flat">
              <a:round/>
            </a:ln>
          </p:spPr>
          <p:style>
            <a:lnRef idx="1">
              <a:srgbClr val="D348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75752943-532D-463D-830E-E7F944E22A63}"/>
              </a:ext>
            </a:extLst>
          </p:cNvPr>
          <p:cNvSpPr txBox="1"/>
          <p:nvPr/>
        </p:nvSpPr>
        <p:spPr>
          <a:xfrm>
            <a:off x="1955396" y="386575"/>
            <a:ext cx="72800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F08F3E"/>
              </a:buClr>
            </a:pPr>
            <a:r>
              <a:rPr lang="fr-FR" sz="3200" b="1" dirty="0">
                <a:solidFill>
                  <a:srgbClr val="841A14"/>
                </a:solidFill>
                <a:latin typeface="Comic Sans MS" panose="030F0702030302020204" pitchFamily="66" charset="0"/>
              </a:rPr>
              <a:t>Couverture de chemins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D247E65-7C2E-4BF4-940C-201C88CE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30</a:t>
            </a:fld>
            <a:endParaRPr lang="en-US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E2FC024-FCDF-4AA6-BC54-DAC9D8F52E88}"/>
              </a:ext>
            </a:extLst>
          </p:cNvPr>
          <p:cNvSpPr txBox="1"/>
          <p:nvPr/>
        </p:nvSpPr>
        <p:spPr>
          <a:xfrm>
            <a:off x="1577773" y="1229685"/>
            <a:ext cx="5669280" cy="2569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300" b="0" i="0" u="none" strike="noStrike" baseline="0" dirty="0">
                <a:latin typeface="Comic Sans MS" panose="030F0702030302020204" pitchFamily="66" charset="0"/>
              </a:rPr>
              <a:t>Soit le programme P1 suivant :</a:t>
            </a:r>
          </a:p>
          <a:p>
            <a:endParaRPr lang="fr-FR" sz="2300" b="0" i="0" u="none" strike="noStrike" baseline="0" dirty="0">
              <a:latin typeface="Comic Sans MS" panose="030F0702030302020204" pitchFamily="66" charset="0"/>
            </a:endParaRPr>
          </a:p>
          <a:p>
            <a:pPr marR="93470" algn="l"/>
            <a:r>
              <a:rPr lang="en-US" sz="2300" b="0" i="0" u="none" strike="noStrike" baseline="0" dirty="0">
                <a:latin typeface="Comic Sans MS" panose="030F0702030302020204" pitchFamily="66" charset="0"/>
              </a:rPr>
              <a:t>if x &lt;= 0 </a:t>
            </a:r>
            <a:r>
              <a:rPr lang="en-US" sz="2300" b="0" i="0" u="none" strike="noStrike" baseline="0" dirty="0" err="1">
                <a:latin typeface="Comic Sans MS" panose="030F0702030302020204" pitchFamily="66" charset="0"/>
              </a:rPr>
              <a:t>thenx</a:t>
            </a:r>
            <a:r>
              <a:rPr lang="en-US" sz="2300" b="0" i="0" u="none" strike="noStrike" baseline="0" dirty="0">
                <a:latin typeface="Comic Sans MS" panose="030F0702030302020204" pitchFamily="66" charset="0"/>
              </a:rPr>
              <a:t> := -x</a:t>
            </a:r>
          </a:p>
          <a:p>
            <a:pPr marR="0" algn="l"/>
            <a:r>
              <a:rPr lang="fr-FR" sz="2300" b="0" i="0" u="none" strike="noStrike" baseline="0" dirty="0" err="1">
                <a:latin typeface="Comic Sans MS" panose="030F0702030302020204" pitchFamily="66" charset="0"/>
              </a:rPr>
              <a:t>elsex</a:t>
            </a:r>
            <a:r>
              <a:rPr lang="fr-FR" sz="2300" b="0" i="0" u="none" strike="noStrike" baseline="0" dirty="0">
                <a:latin typeface="Comic Sans MS" panose="030F0702030302020204" pitchFamily="66" charset="0"/>
              </a:rPr>
              <a:t> := 1 -x;</a:t>
            </a:r>
          </a:p>
          <a:p>
            <a:pPr marR="0" algn="l"/>
            <a:r>
              <a:rPr lang="en-US" sz="2300" b="0" i="0" u="none" strike="noStrike" baseline="0" dirty="0">
                <a:latin typeface="Comic Sans MS" panose="030F0702030302020204" pitchFamily="66" charset="0"/>
              </a:rPr>
              <a:t>if x = -1 </a:t>
            </a:r>
            <a:r>
              <a:rPr lang="en-US" sz="2300" b="0" i="0" u="none" strike="noStrike" baseline="0" dirty="0" err="1">
                <a:latin typeface="Comic Sans MS" panose="030F0702030302020204" pitchFamily="66" charset="0"/>
              </a:rPr>
              <a:t>thenx</a:t>
            </a:r>
            <a:r>
              <a:rPr lang="en-US" sz="2300" b="0" i="0" u="none" strike="noStrike" baseline="0" dirty="0">
                <a:latin typeface="Comic Sans MS" panose="030F0702030302020204" pitchFamily="66" charset="0"/>
              </a:rPr>
              <a:t>=1</a:t>
            </a:r>
          </a:p>
          <a:p>
            <a:pPr marR="0" algn="l"/>
            <a:r>
              <a:rPr lang="fr-FR" sz="2300" b="0" i="0" u="none" strike="noStrike" baseline="0" dirty="0" err="1">
                <a:latin typeface="Comic Sans MS" panose="030F0702030302020204" pitchFamily="66" charset="0"/>
              </a:rPr>
              <a:t>elsex</a:t>
            </a:r>
            <a:r>
              <a:rPr lang="fr-FR" sz="2300" b="0" i="0" u="none" strike="noStrike" baseline="0" dirty="0">
                <a:latin typeface="Comic Sans MS" panose="030F0702030302020204" pitchFamily="66" charset="0"/>
              </a:rPr>
              <a:t> := x+1;</a:t>
            </a:r>
          </a:p>
          <a:p>
            <a:pPr marR="0" algn="l"/>
            <a:r>
              <a:rPr lang="fr-FR" sz="2300" b="0" i="0" u="none" strike="noStrike" baseline="0" dirty="0" err="1">
                <a:latin typeface="Comic Sans MS" panose="030F0702030302020204" pitchFamily="66" charset="0"/>
              </a:rPr>
              <a:t>writeln</a:t>
            </a:r>
            <a:r>
              <a:rPr lang="fr-FR" sz="2300" b="0" i="0" u="none" strike="noStrike" baseline="0" dirty="0">
                <a:latin typeface="Comic Sans MS" panose="030F0702030302020204" pitchFamily="66" charset="0"/>
              </a:rPr>
              <a:t>(x)</a:t>
            </a:r>
            <a:endParaRPr lang="fr-FR" sz="2300" dirty="0">
              <a:latin typeface="Comic Sans MS" panose="030F0702030302020204" pitchFamily="66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B5BD98A-F318-C401-C26F-38A35A902556}"/>
              </a:ext>
            </a:extLst>
          </p:cNvPr>
          <p:cNvSpPr txBox="1"/>
          <p:nvPr/>
        </p:nvSpPr>
        <p:spPr>
          <a:xfrm>
            <a:off x="1082959" y="4005594"/>
            <a:ext cx="10868035" cy="1095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fr-FR" sz="2300" dirty="0">
                <a:latin typeface="Comic Sans MS" panose="030F0702030302020204" pitchFamily="66" charset="0"/>
              </a:rPr>
              <a:t>Construire le graphe de flot de contrôle de ce programme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fr-FR" sz="2300" dirty="0">
                <a:latin typeface="Comic Sans MS" panose="030F0702030302020204" pitchFamily="66" charset="0"/>
              </a:rPr>
              <a:t>Déterminer tous les chemins possibles de ce graphe</a:t>
            </a:r>
          </a:p>
        </p:txBody>
      </p:sp>
    </p:spTree>
    <p:extLst>
      <p:ext uri="{BB962C8B-B14F-4D97-AF65-F5344CB8AC3E}">
        <p14:creationId xmlns:p14="http://schemas.microsoft.com/office/powerpoint/2010/main" val="2543981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DDD56DF-3E5A-480E-A2AA-1BC3A1818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0C7C65B0-B555-4899-8EEB-F830590BC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643768"/>
              </p:ext>
            </p:extLst>
          </p:nvPr>
        </p:nvGraphicFramePr>
        <p:xfrm>
          <a:off x="1719943" y="6437022"/>
          <a:ext cx="9601200" cy="378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74337">
                  <a:extLst>
                    <a:ext uri="{9D8B030D-6E8A-4147-A177-3AD203B41FA5}">
                      <a16:colId xmlns:a16="http://schemas.microsoft.com/office/drawing/2014/main" val="2180616800"/>
                    </a:ext>
                  </a:extLst>
                </a:gridCol>
                <a:gridCol w="326863">
                  <a:extLst>
                    <a:ext uri="{9D8B030D-6E8A-4147-A177-3AD203B41FA5}">
                      <a16:colId xmlns:a16="http://schemas.microsoft.com/office/drawing/2014/main" val="3414485615"/>
                    </a:ext>
                  </a:extLst>
                </a:gridCol>
              </a:tblGrid>
              <a:tr h="378342">
                <a:tc>
                  <a:txBody>
                    <a:bodyPr/>
                    <a:lstStyle/>
                    <a:p>
                      <a:pPr marL="118491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boite blanche</a:t>
                      </a:r>
                    </a:p>
                  </a:txBody>
                  <a:tcPr marL="0" marR="7132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1327" marT="0" marB="0" anchor="ctr"/>
                </a:tc>
                <a:extLst>
                  <a:ext uri="{0D108BD9-81ED-4DB2-BD59-A6C34878D82A}">
                    <a16:rowId xmlns:a16="http://schemas.microsoft.com/office/drawing/2014/main" val="1343998695"/>
                  </a:ext>
                </a:extLst>
              </a:tr>
            </a:tbl>
          </a:graphicData>
        </a:graphic>
      </p:graphicFrame>
      <p:grpSp>
        <p:nvGrpSpPr>
          <p:cNvPr id="9" name="Group 13157">
            <a:extLst>
              <a:ext uri="{FF2B5EF4-FFF2-40B4-BE49-F238E27FC236}">
                <a16:creationId xmlns:a16="http://schemas.microsoft.com/office/drawing/2014/main" id="{0DA838A3-1799-48B8-A4D7-35A58F441AD0}"/>
              </a:ext>
            </a:extLst>
          </p:cNvPr>
          <p:cNvGrpSpPr/>
          <p:nvPr/>
        </p:nvGrpSpPr>
        <p:grpSpPr>
          <a:xfrm>
            <a:off x="1577773" y="971350"/>
            <a:ext cx="8035290" cy="0"/>
            <a:chOff x="0" y="0"/>
            <a:chExt cx="8035862" cy="1"/>
          </a:xfrm>
        </p:grpSpPr>
        <p:sp>
          <p:nvSpPr>
            <p:cNvPr id="10" name="Shape 13158">
              <a:extLst>
                <a:ext uri="{FF2B5EF4-FFF2-40B4-BE49-F238E27FC236}">
                  <a16:creationId xmlns:a16="http://schemas.microsoft.com/office/drawing/2014/main" id="{2B287451-AA16-4C37-B4A5-E4842616D36B}"/>
                </a:ext>
              </a:extLst>
            </p:cNvPr>
            <p:cNvSpPr/>
            <p:nvPr/>
          </p:nvSpPr>
          <p:spPr>
            <a:xfrm>
              <a:off x="0" y="0"/>
              <a:ext cx="8035862" cy="1"/>
            </a:xfrm>
            <a:custGeom>
              <a:avLst/>
              <a:gdLst/>
              <a:ahLst/>
              <a:cxnLst/>
              <a:rect l="0" t="0" r="0" b="0"/>
              <a:pathLst>
                <a:path w="8035862" h="1">
                  <a:moveTo>
                    <a:pt x="0" y="0"/>
                  </a:moveTo>
                  <a:lnTo>
                    <a:pt x="8035862" y="1"/>
                  </a:lnTo>
                </a:path>
              </a:pathLst>
            </a:custGeom>
            <a:ln w="12700" cap="flat">
              <a:round/>
            </a:ln>
          </p:spPr>
          <p:style>
            <a:lnRef idx="1">
              <a:srgbClr val="D348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75752943-532D-463D-830E-E7F944E22A63}"/>
              </a:ext>
            </a:extLst>
          </p:cNvPr>
          <p:cNvSpPr txBox="1"/>
          <p:nvPr/>
        </p:nvSpPr>
        <p:spPr>
          <a:xfrm>
            <a:off x="1955396" y="386575"/>
            <a:ext cx="72800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F08F3E"/>
              </a:buClr>
            </a:pPr>
            <a:r>
              <a:rPr lang="fr-FR" sz="3200" b="1" dirty="0">
                <a:solidFill>
                  <a:srgbClr val="841A14"/>
                </a:solidFill>
                <a:latin typeface="Comic Sans MS" panose="030F0702030302020204" pitchFamily="66" charset="0"/>
              </a:rPr>
              <a:t>Couverture de chemins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D247E65-7C2E-4BF4-940C-201C88CE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31</a:t>
            </a:fld>
            <a:endParaRPr lang="en-US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1F81D12-3904-4F69-89B0-66E4CF4F64F4}"/>
              </a:ext>
            </a:extLst>
          </p:cNvPr>
          <p:cNvSpPr txBox="1"/>
          <p:nvPr/>
        </p:nvSpPr>
        <p:spPr>
          <a:xfrm>
            <a:off x="914400" y="1289471"/>
            <a:ext cx="9906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300" b="0" i="0" u="none" strike="noStrike" baseline="0" dirty="0">
                <a:latin typeface="Comic Sans MS" panose="030F0702030302020204" pitchFamily="66" charset="0"/>
              </a:rPr>
              <a:t>Le graphe G1 est un graphe de contrôle qui admet une entrée -le </a:t>
            </a:r>
            <a:r>
              <a:rPr lang="fr-FR" sz="2300" b="0" i="0" u="none" strike="noStrike" baseline="0" dirty="0" err="1">
                <a:latin typeface="Comic Sans MS" panose="030F0702030302020204" pitchFamily="66" charset="0"/>
              </a:rPr>
              <a:t>noeud</a:t>
            </a:r>
            <a:r>
              <a:rPr lang="fr-FR" sz="2300" b="0" i="0" u="none" strike="noStrike" baseline="0" dirty="0">
                <a:latin typeface="Comic Sans MS" panose="030F0702030302020204" pitchFamily="66" charset="0"/>
              </a:rPr>
              <a:t> a -, une sortie -le </a:t>
            </a:r>
            <a:r>
              <a:rPr lang="fr-FR" sz="2300" b="0" i="0" u="none" strike="noStrike" baseline="0" dirty="0" err="1">
                <a:latin typeface="Comic Sans MS" panose="030F0702030302020204" pitchFamily="66" charset="0"/>
              </a:rPr>
              <a:t>noeud</a:t>
            </a:r>
            <a:r>
              <a:rPr lang="fr-FR" sz="2300" b="0" i="0" u="none" strike="noStrike" baseline="0" dirty="0">
                <a:latin typeface="Comic Sans MS" panose="030F0702030302020204" pitchFamily="66" charset="0"/>
              </a:rPr>
              <a:t> g. </a:t>
            </a:r>
          </a:p>
          <a:p>
            <a:r>
              <a:rPr lang="fr-FR" sz="2300" b="0" i="0" u="none" strike="noStrike" baseline="0" dirty="0">
                <a:latin typeface="Comic Sans MS" panose="030F0702030302020204" pitchFamily="66" charset="0"/>
              </a:rPr>
              <a:t>–le chemin </a:t>
            </a:r>
            <a:r>
              <a:rPr lang="fr-FR" sz="2300" b="0" i="1" u="none" strike="noStrike" baseline="0" dirty="0">
                <a:latin typeface="Comic Sans MS" panose="030F0702030302020204" pitchFamily="66" charset="0"/>
              </a:rPr>
              <a:t>[a, c, d, e, g]</a:t>
            </a:r>
            <a:r>
              <a:rPr lang="fr-FR" sz="2300" b="0" i="0" u="none" strike="noStrike" baseline="0" dirty="0">
                <a:latin typeface="Comic Sans MS" panose="030F0702030302020204" pitchFamily="66" charset="0"/>
              </a:rPr>
              <a:t>est un chemin de contrôle,</a:t>
            </a:r>
          </a:p>
          <a:p>
            <a:r>
              <a:rPr lang="fr-FR" sz="2300" b="0" i="0" u="none" strike="noStrike" baseline="0" dirty="0">
                <a:latin typeface="Comic Sans MS" panose="030F0702030302020204" pitchFamily="66" charset="0"/>
              </a:rPr>
              <a:t>–le chemin </a:t>
            </a:r>
            <a:r>
              <a:rPr lang="fr-FR" sz="2300" b="0" i="1" u="none" strike="noStrike" baseline="0" dirty="0">
                <a:latin typeface="Comic Sans MS" panose="030F0702030302020204" pitchFamily="66" charset="0"/>
              </a:rPr>
              <a:t>[b, d, f, g]</a:t>
            </a:r>
            <a:r>
              <a:rPr lang="fr-FR" sz="2300" b="0" i="0" u="none" strike="noStrike" baseline="0" dirty="0">
                <a:latin typeface="Comic Sans MS" panose="030F0702030302020204" pitchFamily="66" charset="0"/>
              </a:rPr>
              <a:t>n’est pas un chemin de contrôle.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6FEF9DC-5EA0-4B43-8CF9-FC181ADB714C}"/>
              </a:ext>
            </a:extLst>
          </p:cNvPr>
          <p:cNvSpPr txBox="1"/>
          <p:nvPr/>
        </p:nvSpPr>
        <p:spPr>
          <a:xfrm>
            <a:off x="1955396" y="3629847"/>
            <a:ext cx="6696904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300" b="0" i="0" u="none" strike="noStrike" baseline="0" dirty="0">
                <a:latin typeface="Comic Sans MS" panose="030F0702030302020204" pitchFamily="66" charset="0"/>
              </a:rPr>
              <a:t>Le graphe G1 comprend 4 chemins de contrôle :</a:t>
            </a:r>
          </a:p>
          <a:p>
            <a:r>
              <a:rPr lang="en-US" sz="2300" b="0" i="0" u="none" strike="noStrike" baseline="0" dirty="0">
                <a:latin typeface="Comic Sans MS" panose="030F0702030302020204" pitchFamily="66" charset="0"/>
              </a:rPr>
              <a:t>–β1 = </a:t>
            </a:r>
            <a:r>
              <a:rPr lang="en-US" sz="2300" b="0" i="1" u="none" strike="noStrike" baseline="0" dirty="0">
                <a:latin typeface="Comic Sans MS" panose="030F0702030302020204" pitchFamily="66" charset="0"/>
              </a:rPr>
              <a:t>[a, b, d, f, g]</a:t>
            </a:r>
            <a:endParaRPr lang="en-US" sz="2300" b="0" i="0" u="none" strike="noStrike" baseline="0" dirty="0">
              <a:latin typeface="Comic Sans MS" panose="030F0702030302020204" pitchFamily="66" charset="0"/>
            </a:endParaRPr>
          </a:p>
          <a:p>
            <a:r>
              <a:rPr lang="pt-BR" sz="2300" b="0" i="0" u="none" strike="noStrike" baseline="0" dirty="0">
                <a:latin typeface="Comic Sans MS" panose="030F0702030302020204" pitchFamily="66" charset="0"/>
              </a:rPr>
              <a:t>–β2 = </a:t>
            </a:r>
            <a:r>
              <a:rPr lang="pt-BR" sz="2300" b="0" i="1" u="none" strike="noStrike" baseline="0" dirty="0">
                <a:latin typeface="Comic Sans MS" panose="030F0702030302020204" pitchFamily="66" charset="0"/>
              </a:rPr>
              <a:t>[a, b, d, e, g]</a:t>
            </a:r>
            <a:endParaRPr lang="pt-BR" sz="2300" b="0" i="0" u="none" strike="noStrike" baseline="0" dirty="0">
              <a:latin typeface="Comic Sans MS" panose="030F0702030302020204" pitchFamily="66" charset="0"/>
            </a:endParaRPr>
          </a:p>
          <a:p>
            <a:r>
              <a:rPr lang="el-GR" sz="2300" b="0" i="0" u="none" strike="noStrike" baseline="0" dirty="0">
                <a:latin typeface="Comic Sans MS" panose="030F0702030302020204" pitchFamily="66" charset="0"/>
              </a:rPr>
              <a:t>–β3 = </a:t>
            </a:r>
            <a:r>
              <a:rPr lang="el-GR" sz="2300" b="0" i="1" u="none" strike="noStrike" baseline="0" dirty="0">
                <a:latin typeface="Comic Sans MS" panose="030F0702030302020204" pitchFamily="66" charset="0"/>
              </a:rPr>
              <a:t>[</a:t>
            </a:r>
            <a:r>
              <a:rPr lang="fr-FR" sz="2300" b="0" i="1" u="none" strike="noStrike" baseline="0" dirty="0">
                <a:latin typeface="Comic Sans MS" panose="030F0702030302020204" pitchFamily="66" charset="0"/>
              </a:rPr>
              <a:t>a, c, d, f, g]</a:t>
            </a:r>
            <a:endParaRPr lang="fr-FR" sz="2300" b="0" i="0" u="none" strike="noStrike" baseline="0" dirty="0">
              <a:latin typeface="Comic Sans MS" panose="030F0702030302020204" pitchFamily="66" charset="0"/>
            </a:endParaRPr>
          </a:p>
          <a:p>
            <a:r>
              <a:rPr lang="el-GR" sz="2300" b="0" i="0" u="none" strike="noStrike" baseline="0" dirty="0">
                <a:latin typeface="Comic Sans MS" panose="030F0702030302020204" pitchFamily="66" charset="0"/>
              </a:rPr>
              <a:t>–β4 = </a:t>
            </a:r>
            <a:r>
              <a:rPr lang="el-GR" sz="2300" b="0" i="1" u="none" strike="noStrike" baseline="0" dirty="0">
                <a:latin typeface="Comic Sans MS" panose="030F0702030302020204" pitchFamily="66" charset="0"/>
              </a:rPr>
              <a:t>[</a:t>
            </a:r>
            <a:r>
              <a:rPr lang="fr-FR" sz="2300" b="0" i="1" u="none" strike="noStrike" baseline="0" dirty="0">
                <a:latin typeface="Comic Sans MS" panose="030F0702030302020204" pitchFamily="66" charset="0"/>
              </a:rPr>
              <a:t>a, c, d, e, g]</a:t>
            </a:r>
            <a:endParaRPr lang="fr-FR" sz="2300" b="0" i="0" u="none" strike="noStrike" baseline="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8358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DDD56DF-3E5A-480E-A2AA-1BC3A1818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0C7C65B0-B555-4899-8EEB-F830590BC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287529"/>
              </p:ext>
            </p:extLst>
          </p:nvPr>
        </p:nvGraphicFramePr>
        <p:xfrm>
          <a:off x="1719943" y="6437022"/>
          <a:ext cx="9601200" cy="378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74337">
                  <a:extLst>
                    <a:ext uri="{9D8B030D-6E8A-4147-A177-3AD203B41FA5}">
                      <a16:colId xmlns:a16="http://schemas.microsoft.com/office/drawing/2014/main" val="2180616800"/>
                    </a:ext>
                  </a:extLst>
                </a:gridCol>
                <a:gridCol w="326863">
                  <a:extLst>
                    <a:ext uri="{9D8B030D-6E8A-4147-A177-3AD203B41FA5}">
                      <a16:colId xmlns:a16="http://schemas.microsoft.com/office/drawing/2014/main" val="3414485615"/>
                    </a:ext>
                  </a:extLst>
                </a:gridCol>
              </a:tblGrid>
              <a:tr h="378342">
                <a:tc>
                  <a:txBody>
                    <a:bodyPr/>
                    <a:lstStyle/>
                    <a:p>
                      <a:pPr marL="118491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boite blanche</a:t>
                      </a:r>
                    </a:p>
                  </a:txBody>
                  <a:tcPr marL="0" marR="7132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1327" marT="0" marB="0" anchor="ctr"/>
                </a:tc>
                <a:extLst>
                  <a:ext uri="{0D108BD9-81ED-4DB2-BD59-A6C34878D82A}">
                    <a16:rowId xmlns:a16="http://schemas.microsoft.com/office/drawing/2014/main" val="1343998695"/>
                  </a:ext>
                </a:extLst>
              </a:tr>
            </a:tbl>
          </a:graphicData>
        </a:graphic>
      </p:graphicFrame>
      <p:grpSp>
        <p:nvGrpSpPr>
          <p:cNvPr id="9" name="Group 13157">
            <a:extLst>
              <a:ext uri="{FF2B5EF4-FFF2-40B4-BE49-F238E27FC236}">
                <a16:creationId xmlns:a16="http://schemas.microsoft.com/office/drawing/2014/main" id="{0DA838A3-1799-48B8-A4D7-35A58F441AD0}"/>
              </a:ext>
            </a:extLst>
          </p:cNvPr>
          <p:cNvGrpSpPr/>
          <p:nvPr/>
        </p:nvGrpSpPr>
        <p:grpSpPr>
          <a:xfrm>
            <a:off x="1577773" y="971350"/>
            <a:ext cx="8035290" cy="0"/>
            <a:chOff x="0" y="0"/>
            <a:chExt cx="8035862" cy="1"/>
          </a:xfrm>
        </p:grpSpPr>
        <p:sp>
          <p:nvSpPr>
            <p:cNvPr id="10" name="Shape 13158">
              <a:extLst>
                <a:ext uri="{FF2B5EF4-FFF2-40B4-BE49-F238E27FC236}">
                  <a16:creationId xmlns:a16="http://schemas.microsoft.com/office/drawing/2014/main" id="{2B287451-AA16-4C37-B4A5-E4842616D36B}"/>
                </a:ext>
              </a:extLst>
            </p:cNvPr>
            <p:cNvSpPr/>
            <p:nvPr/>
          </p:nvSpPr>
          <p:spPr>
            <a:xfrm>
              <a:off x="0" y="0"/>
              <a:ext cx="8035862" cy="1"/>
            </a:xfrm>
            <a:custGeom>
              <a:avLst/>
              <a:gdLst/>
              <a:ahLst/>
              <a:cxnLst/>
              <a:rect l="0" t="0" r="0" b="0"/>
              <a:pathLst>
                <a:path w="8035862" h="1">
                  <a:moveTo>
                    <a:pt x="0" y="0"/>
                  </a:moveTo>
                  <a:lnTo>
                    <a:pt x="8035862" y="1"/>
                  </a:lnTo>
                </a:path>
              </a:pathLst>
            </a:custGeom>
            <a:ln w="12700" cap="flat">
              <a:round/>
            </a:ln>
          </p:spPr>
          <p:style>
            <a:lnRef idx="1">
              <a:srgbClr val="D348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75752943-532D-463D-830E-E7F944E22A63}"/>
              </a:ext>
            </a:extLst>
          </p:cNvPr>
          <p:cNvSpPr txBox="1"/>
          <p:nvPr/>
        </p:nvSpPr>
        <p:spPr>
          <a:xfrm>
            <a:off x="1955396" y="386575"/>
            <a:ext cx="72800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F08F3E"/>
              </a:buClr>
            </a:pPr>
            <a:r>
              <a:rPr lang="fr-FR" sz="3200" b="1" dirty="0">
                <a:solidFill>
                  <a:srgbClr val="841A14"/>
                </a:solidFill>
                <a:latin typeface="Comic Sans MS" panose="030F0702030302020204" pitchFamily="66" charset="0"/>
              </a:rPr>
              <a:t>Couverture de chemins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D247E65-7C2E-4BF4-940C-201C88CE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32</a:t>
            </a:fld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5907183-A8F0-446C-B0A3-FDFB23DBAF4C}"/>
              </a:ext>
            </a:extLst>
          </p:cNvPr>
          <p:cNvSpPr txBox="1"/>
          <p:nvPr/>
        </p:nvSpPr>
        <p:spPr>
          <a:xfrm>
            <a:off x="1719943" y="1403745"/>
            <a:ext cx="8879237" cy="4280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q"/>
            </a:pPr>
            <a:r>
              <a:rPr lang="fr-FR" sz="2300" b="0" i="0" u="none" strike="noStrike" baseline="0" dirty="0">
                <a:latin typeface="Comic Sans MS" panose="030F0702030302020204" pitchFamily="66" charset="0"/>
              </a:rPr>
              <a:t>Le graphe G1 peut-être exprimé sous forme algébrique sous la forme suivante :</a:t>
            </a:r>
          </a:p>
          <a:p>
            <a:pPr marR="60300" algn="l">
              <a:lnSpc>
                <a:spcPct val="150000"/>
              </a:lnSpc>
            </a:pPr>
            <a:r>
              <a:rPr lang="fr-FR" sz="2300" b="0" i="0" u="none" strike="noStrike" baseline="0" dirty="0">
                <a:latin typeface="Comic Sans MS" panose="030F0702030302020204" pitchFamily="66" charset="0"/>
              </a:rPr>
              <a:t>G1 = </a:t>
            </a:r>
            <a:r>
              <a:rPr lang="fr-FR" sz="2300" b="0" i="0" u="none" strike="noStrike" baseline="0" dirty="0" err="1">
                <a:latin typeface="Comic Sans MS" panose="030F0702030302020204" pitchFamily="66" charset="0"/>
              </a:rPr>
              <a:t>abdfg</a:t>
            </a:r>
            <a:r>
              <a:rPr lang="fr-FR" sz="2300" b="0" i="0" u="none" strike="noStrike" baseline="0" dirty="0">
                <a:latin typeface="Comic Sans MS" panose="030F0702030302020204" pitchFamily="66" charset="0"/>
              </a:rPr>
              <a:t>+ </a:t>
            </a:r>
            <a:r>
              <a:rPr lang="fr-FR" sz="2300" b="0" i="0" u="none" strike="noStrike" baseline="0" dirty="0" err="1">
                <a:latin typeface="Comic Sans MS" panose="030F0702030302020204" pitchFamily="66" charset="0"/>
              </a:rPr>
              <a:t>abdeg</a:t>
            </a:r>
            <a:r>
              <a:rPr lang="fr-FR" sz="2300" b="0" i="0" u="none" strike="noStrike" baseline="0" dirty="0">
                <a:latin typeface="Comic Sans MS" panose="030F0702030302020204" pitchFamily="66" charset="0"/>
              </a:rPr>
              <a:t>+ </a:t>
            </a:r>
            <a:r>
              <a:rPr lang="fr-FR" sz="2300" b="0" i="0" u="none" strike="noStrike" baseline="0" dirty="0" err="1">
                <a:latin typeface="Comic Sans MS" panose="030F0702030302020204" pitchFamily="66" charset="0"/>
              </a:rPr>
              <a:t>acdfg</a:t>
            </a:r>
            <a:r>
              <a:rPr lang="fr-FR" sz="2300" b="0" i="0" u="none" strike="noStrike" baseline="0" dirty="0">
                <a:latin typeface="Comic Sans MS" panose="030F0702030302020204" pitchFamily="66" charset="0"/>
              </a:rPr>
              <a:t>+ </a:t>
            </a:r>
            <a:r>
              <a:rPr lang="fr-FR" sz="2300" b="0" i="0" u="none" strike="noStrike" baseline="0" dirty="0" err="1">
                <a:latin typeface="Comic Sans MS" panose="030F0702030302020204" pitchFamily="66" charset="0"/>
              </a:rPr>
              <a:t>acdeg</a:t>
            </a:r>
            <a:endParaRPr lang="fr-FR" sz="2300" b="0" i="0" u="none" strike="noStrike" baseline="0" dirty="0">
              <a:latin typeface="Comic Sans MS" panose="030F0702030302020204" pitchFamily="66" charset="0"/>
            </a:endParaRPr>
          </a:p>
          <a:p>
            <a:pPr marR="38170" algn="l">
              <a:lnSpc>
                <a:spcPct val="150000"/>
              </a:lnSpc>
            </a:pPr>
            <a:r>
              <a:rPr lang="fr-FR" sz="2300" b="0" i="0" u="none" strike="noStrike" baseline="0" dirty="0">
                <a:latin typeface="Comic Sans MS" panose="030F0702030302020204" pitchFamily="66" charset="0"/>
              </a:rPr>
              <a:t>le signe + désigne le «</a:t>
            </a:r>
            <a:r>
              <a:rPr lang="fr-FR" sz="2300" b="0" i="0" u="none" strike="noStrike" baseline="0" dirty="0" err="1">
                <a:latin typeface="Comic Sans MS" panose="030F0702030302020204" pitchFamily="66" charset="0"/>
              </a:rPr>
              <a:t>ou»logique</a:t>
            </a:r>
            <a:r>
              <a:rPr lang="fr-FR" sz="2300" b="0" i="0" u="none" strike="noStrike" baseline="0" dirty="0">
                <a:latin typeface="Comic Sans MS" panose="030F0702030302020204" pitchFamily="66" charset="0"/>
              </a:rPr>
              <a:t> entre chemins.</a:t>
            </a:r>
          </a:p>
          <a:p>
            <a:pPr marR="38170" algn="l">
              <a:lnSpc>
                <a:spcPct val="150000"/>
              </a:lnSpc>
            </a:pPr>
            <a:endParaRPr lang="fr-FR" sz="2300" dirty="0">
              <a:latin typeface="Comic Sans MS" panose="030F0702030302020204" pitchFamily="66" charset="0"/>
            </a:endParaRPr>
          </a:p>
          <a:p>
            <a:pPr marL="342900" marR="38170" indent="-342900" algn="l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q"/>
            </a:pPr>
            <a:r>
              <a:rPr lang="fr-FR" sz="2300" b="0" i="0" u="none" strike="noStrike" baseline="0" dirty="0">
                <a:latin typeface="Comic Sans MS" panose="030F0702030302020204" pitchFamily="66" charset="0"/>
              </a:rPr>
              <a:t>Simplification de l’expression de chemins</a:t>
            </a:r>
          </a:p>
          <a:p>
            <a:pPr marR="63970" algn="l">
              <a:lnSpc>
                <a:spcPct val="150000"/>
              </a:lnSpc>
            </a:pPr>
            <a:r>
              <a:rPr lang="fr-FR" sz="2300" b="0" i="0" u="none" strike="noStrike" baseline="0" dirty="0">
                <a:latin typeface="Comic Sans MS" panose="030F0702030302020204" pitchFamily="66" charset="0"/>
              </a:rPr>
              <a:t>G1 = a (</a:t>
            </a:r>
            <a:r>
              <a:rPr lang="fr-FR" sz="2300" b="0" i="0" u="none" strike="noStrike" baseline="0" dirty="0" err="1">
                <a:latin typeface="Comic Sans MS" panose="030F0702030302020204" pitchFamily="66" charset="0"/>
              </a:rPr>
              <a:t>bdf</a:t>
            </a:r>
            <a:r>
              <a:rPr lang="fr-FR" sz="2300" b="0" i="0" u="none" strike="noStrike" baseline="0" dirty="0">
                <a:latin typeface="Comic Sans MS" panose="030F0702030302020204" pitchFamily="66" charset="0"/>
              </a:rPr>
              <a:t>+ </a:t>
            </a:r>
            <a:r>
              <a:rPr lang="fr-FR" sz="2300" b="0" i="0" u="none" strike="noStrike" baseline="0" dirty="0" err="1">
                <a:latin typeface="Comic Sans MS" panose="030F0702030302020204" pitchFamily="66" charset="0"/>
              </a:rPr>
              <a:t>bde</a:t>
            </a:r>
            <a:r>
              <a:rPr lang="fr-FR" sz="2300" b="0" i="0" u="none" strike="noStrike" baseline="0" dirty="0">
                <a:latin typeface="Comic Sans MS" panose="030F0702030302020204" pitchFamily="66" charset="0"/>
              </a:rPr>
              <a:t>+ </a:t>
            </a:r>
            <a:r>
              <a:rPr lang="fr-FR" sz="2300" b="0" i="0" u="none" strike="noStrike" baseline="0" dirty="0" err="1">
                <a:latin typeface="Comic Sans MS" panose="030F0702030302020204" pitchFamily="66" charset="0"/>
              </a:rPr>
              <a:t>cdf</a:t>
            </a:r>
            <a:r>
              <a:rPr lang="fr-FR" sz="2300" b="0" i="0" u="none" strike="noStrike" baseline="0" dirty="0">
                <a:latin typeface="Comic Sans MS" panose="030F0702030302020204" pitchFamily="66" charset="0"/>
              </a:rPr>
              <a:t>+ cde) g</a:t>
            </a:r>
          </a:p>
          <a:p>
            <a:pPr marR="78450" algn="l">
              <a:lnSpc>
                <a:spcPct val="150000"/>
              </a:lnSpc>
            </a:pPr>
            <a:r>
              <a:rPr lang="pt-BR" sz="2300" b="0" i="0" u="none" strike="noStrike" baseline="0" dirty="0">
                <a:latin typeface="Comic Sans MS" panose="030F0702030302020204" pitchFamily="66" charset="0"/>
              </a:rPr>
              <a:t>G1 = a (b + c) d (e + f) g </a:t>
            </a:r>
            <a:endParaRPr lang="fr-FR" sz="23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944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DDD56DF-3E5A-480E-A2AA-1BC3A1818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6" name="Group 10874">
            <a:extLst>
              <a:ext uri="{FF2B5EF4-FFF2-40B4-BE49-F238E27FC236}">
                <a16:creationId xmlns:a16="http://schemas.microsoft.com/office/drawing/2014/main" id="{DF2223EF-692A-4DAD-9E26-41C37300EFBA}"/>
              </a:ext>
            </a:extLst>
          </p:cNvPr>
          <p:cNvGrpSpPr/>
          <p:nvPr/>
        </p:nvGrpSpPr>
        <p:grpSpPr>
          <a:xfrm>
            <a:off x="1991858" y="3862694"/>
            <a:ext cx="8035290" cy="0"/>
            <a:chOff x="0" y="0"/>
            <a:chExt cx="8035862" cy="1"/>
          </a:xfrm>
        </p:grpSpPr>
        <p:sp>
          <p:nvSpPr>
            <p:cNvPr id="7" name="Shape 38">
              <a:extLst>
                <a:ext uri="{FF2B5EF4-FFF2-40B4-BE49-F238E27FC236}">
                  <a16:creationId xmlns:a16="http://schemas.microsoft.com/office/drawing/2014/main" id="{1F2821A6-165A-4180-8F45-0692F4043801}"/>
                </a:ext>
              </a:extLst>
            </p:cNvPr>
            <p:cNvSpPr/>
            <p:nvPr/>
          </p:nvSpPr>
          <p:spPr>
            <a:xfrm>
              <a:off x="0" y="0"/>
              <a:ext cx="8035862" cy="1"/>
            </a:xfrm>
            <a:custGeom>
              <a:avLst/>
              <a:gdLst/>
              <a:ahLst/>
              <a:cxnLst/>
              <a:rect l="0" t="0" r="0" b="0"/>
              <a:pathLst>
                <a:path w="8035862" h="1">
                  <a:moveTo>
                    <a:pt x="0" y="0"/>
                  </a:moveTo>
                  <a:lnTo>
                    <a:pt x="8035862" y="1"/>
                  </a:lnTo>
                </a:path>
              </a:pathLst>
            </a:custGeom>
            <a:ln w="28575" cap="flat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1">
              <a:srgbClr val="D348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0C7C65B0-B555-4899-8EEB-F830590BC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804298"/>
              </p:ext>
            </p:extLst>
          </p:nvPr>
        </p:nvGraphicFramePr>
        <p:xfrm>
          <a:off x="1719943" y="6437022"/>
          <a:ext cx="9601200" cy="378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74337">
                  <a:extLst>
                    <a:ext uri="{9D8B030D-6E8A-4147-A177-3AD203B41FA5}">
                      <a16:colId xmlns:a16="http://schemas.microsoft.com/office/drawing/2014/main" val="2180616800"/>
                    </a:ext>
                  </a:extLst>
                </a:gridCol>
                <a:gridCol w="326863">
                  <a:extLst>
                    <a:ext uri="{9D8B030D-6E8A-4147-A177-3AD203B41FA5}">
                      <a16:colId xmlns:a16="http://schemas.microsoft.com/office/drawing/2014/main" val="3414485615"/>
                    </a:ext>
                  </a:extLst>
                </a:gridCol>
              </a:tblGrid>
              <a:tr h="378342">
                <a:tc>
                  <a:txBody>
                    <a:bodyPr/>
                    <a:lstStyle/>
                    <a:p>
                      <a:pPr marL="118491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boite blanche</a:t>
                      </a:r>
                    </a:p>
                  </a:txBody>
                  <a:tcPr marL="0" marR="7132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1327" marT="0" marB="0" anchor="ctr"/>
                </a:tc>
                <a:extLst>
                  <a:ext uri="{0D108BD9-81ED-4DB2-BD59-A6C34878D82A}">
                    <a16:rowId xmlns:a16="http://schemas.microsoft.com/office/drawing/2014/main" val="1343998695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99ED6E32-57BA-41D6-8DA3-0B405BE4FC9F}"/>
              </a:ext>
            </a:extLst>
          </p:cNvPr>
          <p:cNvSpPr txBox="1"/>
          <p:nvPr/>
        </p:nvSpPr>
        <p:spPr>
          <a:xfrm>
            <a:off x="3273806" y="2463230"/>
            <a:ext cx="60980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solidFill>
                  <a:srgbClr val="262626"/>
                </a:solidFill>
                <a:latin typeface="Comic Sans MS" panose="030F0702030302020204" pitchFamily="66" charset="0"/>
              </a:rPr>
              <a:t>Références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337D9DF-48A0-4EF4-8777-08B1D470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23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DDD56DF-3E5A-480E-A2AA-1BC3A1818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6" name="Group 10874">
            <a:extLst>
              <a:ext uri="{FF2B5EF4-FFF2-40B4-BE49-F238E27FC236}">
                <a16:creationId xmlns:a16="http://schemas.microsoft.com/office/drawing/2014/main" id="{DF2223EF-692A-4DAD-9E26-41C37300EFBA}"/>
              </a:ext>
            </a:extLst>
          </p:cNvPr>
          <p:cNvGrpSpPr/>
          <p:nvPr/>
        </p:nvGrpSpPr>
        <p:grpSpPr>
          <a:xfrm>
            <a:off x="2078355" y="1200955"/>
            <a:ext cx="8035290" cy="0"/>
            <a:chOff x="0" y="0"/>
            <a:chExt cx="8035862" cy="1"/>
          </a:xfrm>
        </p:grpSpPr>
        <p:sp>
          <p:nvSpPr>
            <p:cNvPr id="7" name="Shape 38">
              <a:extLst>
                <a:ext uri="{FF2B5EF4-FFF2-40B4-BE49-F238E27FC236}">
                  <a16:creationId xmlns:a16="http://schemas.microsoft.com/office/drawing/2014/main" id="{1F2821A6-165A-4180-8F45-0692F4043801}"/>
                </a:ext>
              </a:extLst>
            </p:cNvPr>
            <p:cNvSpPr/>
            <p:nvPr/>
          </p:nvSpPr>
          <p:spPr>
            <a:xfrm>
              <a:off x="0" y="0"/>
              <a:ext cx="8035862" cy="1"/>
            </a:xfrm>
            <a:custGeom>
              <a:avLst/>
              <a:gdLst/>
              <a:ahLst/>
              <a:cxnLst/>
              <a:rect l="0" t="0" r="0" b="0"/>
              <a:pathLst>
                <a:path w="8035862" h="1">
                  <a:moveTo>
                    <a:pt x="0" y="0"/>
                  </a:moveTo>
                  <a:lnTo>
                    <a:pt x="8035862" y="1"/>
                  </a:lnTo>
                </a:path>
              </a:pathLst>
            </a:custGeom>
            <a:ln w="12700" cap="flat">
              <a:round/>
            </a:ln>
          </p:spPr>
          <p:style>
            <a:lnRef idx="1">
              <a:srgbClr val="D348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0C7C65B0-B555-4899-8EEB-F830590BC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216682"/>
              </p:ext>
            </p:extLst>
          </p:nvPr>
        </p:nvGraphicFramePr>
        <p:xfrm>
          <a:off x="1719943" y="6437022"/>
          <a:ext cx="9601200" cy="378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74337">
                  <a:extLst>
                    <a:ext uri="{9D8B030D-6E8A-4147-A177-3AD203B41FA5}">
                      <a16:colId xmlns:a16="http://schemas.microsoft.com/office/drawing/2014/main" val="2180616800"/>
                    </a:ext>
                  </a:extLst>
                </a:gridCol>
                <a:gridCol w="326863">
                  <a:extLst>
                    <a:ext uri="{9D8B030D-6E8A-4147-A177-3AD203B41FA5}">
                      <a16:colId xmlns:a16="http://schemas.microsoft.com/office/drawing/2014/main" val="3414485615"/>
                    </a:ext>
                  </a:extLst>
                </a:gridCol>
              </a:tblGrid>
              <a:tr h="378342">
                <a:tc>
                  <a:txBody>
                    <a:bodyPr/>
                    <a:lstStyle/>
                    <a:p>
                      <a:pPr marL="118491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boite blanche</a:t>
                      </a:r>
                    </a:p>
                  </a:txBody>
                  <a:tcPr marL="0" marR="7132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1327" marT="0" marB="0" anchor="ctr"/>
                </a:tc>
                <a:extLst>
                  <a:ext uri="{0D108BD9-81ED-4DB2-BD59-A6C34878D82A}">
                    <a16:rowId xmlns:a16="http://schemas.microsoft.com/office/drawing/2014/main" val="1343998695"/>
                  </a:ext>
                </a:extLst>
              </a:tr>
            </a:tbl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2B15DED2-C10F-40B2-9023-8030518EAFC3}"/>
              </a:ext>
            </a:extLst>
          </p:cNvPr>
          <p:cNvSpPr txBox="1"/>
          <p:nvPr/>
        </p:nvSpPr>
        <p:spPr>
          <a:xfrm>
            <a:off x="2890747" y="536690"/>
            <a:ext cx="60980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solidFill>
                  <a:srgbClr val="262626"/>
                </a:solidFill>
                <a:latin typeface="Comic Sans MS" panose="030F0702030302020204" pitchFamily="66" charset="0"/>
              </a:rPr>
              <a:t>Références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FFAE2CA-F70D-4E1D-8998-B1592C31AB7D}"/>
              </a:ext>
            </a:extLst>
          </p:cNvPr>
          <p:cNvSpPr txBox="1"/>
          <p:nvPr/>
        </p:nvSpPr>
        <p:spPr>
          <a:xfrm>
            <a:off x="1120740" y="1865220"/>
            <a:ext cx="9601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https://waytolearnx.com/2019/03/difference-entre-tests-en-boite-noire-et-en-boite-blanche.html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1BBD4A7-A9D5-45FB-BA26-58E1AB16BAF4}"/>
              </a:ext>
            </a:extLst>
          </p:cNvPr>
          <p:cNvSpPr txBox="1"/>
          <p:nvPr/>
        </p:nvSpPr>
        <p:spPr>
          <a:xfrm>
            <a:off x="1120740" y="31219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https://www.youtube.com/watch?v=hBCaoN421Qs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5D7F90-B910-4E72-9B54-DEA4B00E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346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DDD56DF-3E5A-480E-A2AA-1BC3A1818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6" name="Group 10874">
            <a:extLst>
              <a:ext uri="{FF2B5EF4-FFF2-40B4-BE49-F238E27FC236}">
                <a16:creationId xmlns:a16="http://schemas.microsoft.com/office/drawing/2014/main" id="{DF2223EF-692A-4DAD-9E26-41C37300EFBA}"/>
              </a:ext>
            </a:extLst>
          </p:cNvPr>
          <p:cNvGrpSpPr/>
          <p:nvPr/>
        </p:nvGrpSpPr>
        <p:grpSpPr>
          <a:xfrm>
            <a:off x="1991858" y="3862694"/>
            <a:ext cx="8035290" cy="0"/>
            <a:chOff x="0" y="0"/>
            <a:chExt cx="8035862" cy="1"/>
          </a:xfrm>
        </p:grpSpPr>
        <p:sp>
          <p:nvSpPr>
            <p:cNvPr id="7" name="Shape 38">
              <a:extLst>
                <a:ext uri="{FF2B5EF4-FFF2-40B4-BE49-F238E27FC236}">
                  <a16:creationId xmlns:a16="http://schemas.microsoft.com/office/drawing/2014/main" id="{1F2821A6-165A-4180-8F45-0692F4043801}"/>
                </a:ext>
              </a:extLst>
            </p:cNvPr>
            <p:cNvSpPr/>
            <p:nvPr/>
          </p:nvSpPr>
          <p:spPr>
            <a:xfrm>
              <a:off x="0" y="0"/>
              <a:ext cx="8035862" cy="1"/>
            </a:xfrm>
            <a:custGeom>
              <a:avLst/>
              <a:gdLst/>
              <a:ahLst/>
              <a:cxnLst/>
              <a:rect l="0" t="0" r="0" b="0"/>
              <a:pathLst>
                <a:path w="8035862" h="1">
                  <a:moveTo>
                    <a:pt x="0" y="0"/>
                  </a:moveTo>
                  <a:lnTo>
                    <a:pt x="8035862" y="1"/>
                  </a:lnTo>
                </a:path>
              </a:pathLst>
            </a:custGeom>
            <a:ln w="28575" cap="flat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1">
              <a:srgbClr val="D348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0C7C65B0-B555-4899-8EEB-F830590BC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352847"/>
              </p:ext>
            </p:extLst>
          </p:nvPr>
        </p:nvGraphicFramePr>
        <p:xfrm>
          <a:off x="1719943" y="6437022"/>
          <a:ext cx="9601200" cy="378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74337">
                  <a:extLst>
                    <a:ext uri="{9D8B030D-6E8A-4147-A177-3AD203B41FA5}">
                      <a16:colId xmlns:a16="http://schemas.microsoft.com/office/drawing/2014/main" val="2180616800"/>
                    </a:ext>
                  </a:extLst>
                </a:gridCol>
                <a:gridCol w="326863">
                  <a:extLst>
                    <a:ext uri="{9D8B030D-6E8A-4147-A177-3AD203B41FA5}">
                      <a16:colId xmlns:a16="http://schemas.microsoft.com/office/drawing/2014/main" val="3414485615"/>
                    </a:ext>
                  </a:extLst>
                </a:gridCol>
              </a:tblGrid>
              <a:tr h="378342">
                <a:tc>
                  <a:txBody>
                    <a:bodyPr/>
                    <a:lstStyle/>
                    <a:p>
                      <a:pPr marL="118491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boite blanche</a:t>
                      </a:r>
                    </a:p>
                  </a:txBody>
                  <a:tcPr marL="0" marR="7132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1327" marT="0" marB="0" anchor="ctr"/>
                </a:tc>
                <a:extLst>
                  <a:ext uri="{0D108BD9-81ED-4DB2-BD59-A6C34878D82A}">
                    <a16:rowId xmlns:a16="http://schemas.microsoft.com/office/drawing/2014/main" val="1343998695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99ED6E32-57BA-41D6-8DA3-0B405BE4FC9F}"/>
              </a:ext>
            </a:extLst>
          </p:cNvPr>
          <p:cNvSpPr txBox="1"/>
          <p:nvPr/>
        </p:nvSpPr>
        <p:spPr>
          <a:xfrm>
            <a:off x="3273806" y="2463230"/>
            <a:ext cx="60980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solidFill>
                  <a:srgbClr val="262626"/>
                </a:solidFill>
                <a:latin typeface="Comic Sans MS" panose="030F0702030302020204" pitchFamily="66" charset="0"/>
              </a:rPr>
              <a:t>MERCI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AB50023-33E5-4304-9CB6-C10554E2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206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DDD56DF-3E5A-480E-A2AA-1BC3A1818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6" name="Group 10874">
            <a:extLst>
              <a:ext uri="{FF2B5EF4-FFF2-40B4-BE49-F238E27FC236}">
                <a16:creationId xmlns:a16="http://schemas.microsoft.com/office/drawing/2014/main" id="{DF2223EF-692A-4DAD-9E26-41C37300EFBA}"/>
              </a:ext>
            </a:extLst>
          </p:cNvPr>
          <p:cNvGrpSpPr/>
          <p:nvPr/>
        </p:nvGrpSpPr>
        <p:grpSpPr>
          <a:xfrm>
            <a:off x="2078355" y="1200955"/>
            <a:ext cx="8035290" cy="0"/>
            <a:chOff x="0" y="0"/>
            <a:chExt cx="8035862" cy="1"/>
          </a:xfrm>
        </p:grpSpPr>
        <p:sp>
          <p:nvSpPr>
            <p:cNvPr id="7" name="Shape 38">
              <a:extLst>
                <a:ext uri="{FF2B5EF4-FFF2-40B4-BE49-F238E27FC236}">
                  <a16:creationId xmlns:a16="http://schemas.microsoft.com/office/drawing/2014/main" id="{1F2821A6-165A-4180-8F45-0692F4043801}"/>
                </a:ext>
              </a:extLst>
            </p:cNvPr>
            <p:cNvSpPr/>
            <p:nvPr/>
          </p:nvSpPr>
          <p:spPr>
            <a:xfrm>
              <a:off x="0" y="0"/>
              <a:ext cx="8035862" cy="1"/>
            </a:xfrm>
            <a:custGeom>
              <a:avLst/>
              <a:gdLst/>
              <a:ahLst/>
              <a:cxnLst/>
              <a:rect l="0" t="0" r="0" b="0"/>
              <a:pathLst>
                <a:path w="8035862" h="1">
                  <a:moveTo>
                    <a:pt x="0" y="0"/>
                  </a:moveTo>
                  <a:lnTo>
                    <a:pt x="8035862" y="1"/>
                  </a:lnTo>
                </a:path>
              </a:pathLst>
            </a:custGeom>
            <a:ln w="12700" cap="flat">
              <a:round/>
            </a:ln>
          </p:spPr>
          <p:style>
            <a:lnRef idx="1">
              <a:srgbClr val="D348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0C7C65B0-B555-4899-8EEB-F830590BC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416527"/>
              </p:ext>
            </p:extLst>
          </p:nvPr>
        </p:nvGraphicFramePr>
        <p:xfrm>
          <a:off x="1719943" y="6437022"/>
          <a:ext cx="9601200" cy="378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74337">
                  <a:extLst>
                    <a:ext uri="{9D8B030D-6E8A-4147-A177-3AD203B41FA5}">
                      <a16:colId xmlns:a16="http://schemas.microsoft.com/office/drawing/2014/main" val="2180616800"/>
                    </a:ext>
                  </a:extLst>
                </a:gridCol>
                <a:gridCol w="326863">
                  <a:extLst>
                    <a:ext uri="{9D8B030D-6E8A-4147-A177-3AD203B41FA5}">
                      <a16:colId xmlns:a16="http://schemas.microsoft.com/office/drawing/2014/main" val="3414485615"/>
                    </a:ext>
                  </a:extLst>
                </a:gridCol>
              </a:tblGrid>
              <a:tr h="378342">
                <a:tc>
                  <a:txBody>
                    <a:bodyPr/>
                    <a:lstStyle/>
                    <a:p>
                      <a:pPr marL="118491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boite blanche</a:t>
                      </a:r>
                    </a:p>
                  </a:txBody>
                  <a:tcPr marL="0" marR="7132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1327" marT="0" marB="0" anchor="ctr"/>
                </a:tc>
                <a:extLst>
                  <a:ext uri="{0D108BD9-81ED-4DB2-BD59-A6C34878D82A}">
                    <a16:rowId xmlns:a16="http://schemas.microsoft.com/office/drawing/2014/main" val="1343998695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FEBD3BB1-9997-4E6A-876C-4550B8C47CF8}"/>
              </a:ext>
            </a:extLst>
          </p:cNvPr>
          <p:cNvSpPr txBox="1"/>
          <p:nvPr/>
        </p:nvSpPr>
        <p:spPr>
          <a:xfrm>
            <a:off x="3049772" y="616180"/>
            <a:ext cx="60924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i="0" u="none" strike="noStrike" baseline="0" dirty="0">
                <a:latin typeface="Comic Sans MS" panose="030F0702030302020204" pitchFamily="66" charset="0"/>
              </a:rPr>
              <a:t>OBJECTS DU COURS</a:t>
            </a:r>
            <a:endParaRPr lang="fr-FR" sz="3200" dirty="0">
              <a:latin typeface="Comic Sans MS" panose="030F0702030302020204" pitchFamily="66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E4465A0-2145-4426-8F2D-B3F5934BFDA6}"/>
              </a:ext>
            </a:extLst>
          </p:cNvPr>
          <p:cNvSpPr txBox="1"/>
          <p:nvPr/>
        </p:nvSpPr>
        <p:spPr>
          <a:xfrm>
            <a:off x="2078355" y="1474590"/>
            <a:ext cx="6092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0" i="0" u="none" strike="noStrike" baseline="0" dirty="0">
                <a:latin typeface="Comic Sans MS" panose="030F0702030302020204" pitchFamily="66" charset="0"/>
              </a:rPr>
              <a:t>Ce cours a pour objectif principal, d’initier les étudiants aux technique et méthode de teste logiciel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8D6C394-0215-40EF-86AC-C40208B9D052}"/>
              </a:ext>
            </a:extLst>
          </p:cNvPr>
          <p:cNvSpPr txBox="1"/>
          <p:nvPr/>
        </p:nvSpPr>
        <p:spPr>
          <a:xfrm>
            <a:off x="2684721" y="2394555"/>
            <a:ext cx="6092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0" i="0" u="none" strike="noStrike" baseline="0" dirty="0">
                <a:latin typeface="Comic Sans MS" panose="030F0702030302020204" pitchFamily="66" charset="0"/>
              </a:rPr>
              <a:t>D’une façon spécifique ce cours vise à :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7EF5BA5-88A7-4E77-B44D-6DCAFFE82854}"/>
              </a:ext>
            </a:extLst>
          </p:cNvPr>
          <p:cNvSpPr txBox="1"/>
          <p:nvPr/>
        </p:nvSpPr>
        <p:spPr>
          <a:xfrm>
            <a:off x="3046228" y="3111151"/>
            <a:ext cx="6092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800" b="0" i="0" u="none" strike="noStrike" baseline="0" dirty="0">
                <a:latin typeface="Comic Sans MS" panose="030F0702030302020204" pitchFamily="66" charset="0"/>
              </a:rPr>
              <a:t>Acquérir aux étudiants qui auront suivi ce cours, les bonnes pratiques de teste logiciel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E0C7F56-4ADE-46FA-B4B8-ECD1CA167B45}"/>
              </a:ext>
            </a:extLst>
          </p:cNvPr>
          <p:cNvSpPr txBox="1"/>
          <p:nvPr/>
        </p:nvSpPr>
        <p:spPr>
          <a:xfrm>
            <a:off x="3046228" y="3945669"/>
            <a:ext cx="6092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800" b="0" i="0" u="none" strike="noStrike" baseline="0" dirty="0">
                <a:latin typeface="Comic Sans MS" panose="030F0702030302020204" pitchFamily="66" charset="0"/>
              </a:rPr>
              <a:t>Maîtriser des techniques de teste logiciel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F831527-A806-4155-81C7-336BA19FDFAE}"/>
              </a:ext>
            </a:extLst>
          </p:cNvPr>
          <p:cNvSpPr txBox="1"/>
          <p:nvPr/>
        </p:nvSpPr>
        <p:spPr>
          <a:xfrm>
            <a:off x="3046228" y="4588635"/>
            <a:ext cx="6092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800" b="0" i="0" u="none" strike="noStrike" baseline="0" dirty="0">
                <a:latin typeface="Comic Sans MS" panose="030F0702030302020204" pitchFamily="66" charset="0"/>
              </a:rPr>
              <a:t>Présenter un aperçu de l'état de l'art en matière de teste logiciel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E4A5EE9-BB66-43C0-8E15-AF4EF932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459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DDD56DF-3E5A-480E-A2AA-1BC3A1818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6" name="Group 10874">
            <a:extLst>
              <a:ext uri="{FF2B5EF4-FFF2-40B4-BE49-F238E27FC236}">
                <a16:creationId xmlns:a16="http://schemas.microsoft.com/office/drawing/2014/main" id="{DF2223EF-692A-4DAD-9E26-41C37300EFBA}"/>
              </a:ext>
            </a:extLst>
          </p:cNvPr>
          <p:cNvGrpSpPr/>
          <p:nvPr/>
        </p:nvGrpSpPr>
        <p:grpSpPr>
          <a:xfrm>
            <a:off x="2078355" y="1200955"/>
            <a:ext cx="8035290" cy="0"/>
            <a:chOff x="0" y="0"/>
            <a:chExt cx="8035862" cy="1"/>
          </a:xfrm>
        </p:grpSpPr>
        <p:sp>
          <p:nvSpPr>
            <p:cNvPr id="7" name="Shape 38">
              <a:extLst>
                <a:ext uri="{FF2B5EF4-FFF2-40B4-BE49-F238E27FC236}">
                  <a16:creationId xmlns:a16="http://schemas.microsoft.com/office/drawing/2014/main" id="{1F2821A6-165A-4180-8F45-0692F4043801}"/>
                </a:ext>
              </a:extLst>
            </p:cNvPr>
            <p:cNvSpPr/>
            <p:nvPr/>
          </p:nvSpPr>
          <p:spPr>
            <a:xfrm>
              <a:off x="0" y="0"/>
              <a:ext cx="8035862" cy="1"/>
            </a:xfrm>
            <a:custGeom>
              <a:avLst/>
              <a:gdLst/>
              <a:ahLst/>
              <a:cxnLst/>
              <a:rect l="0" t="0" r="0" b="0"/>
              <a:pathLst>
                <a:path w="8035862" h="1">
                  <a:moveTo>
                    <a:pt x="0" y="0"/>
                  </a:moveTo>
                  <a:lnTo>
                    <a:pt x="8035862" y="1"/>
                  </a:lnTo>
                </a:path>
              </a:pathLst>
            </a:custGeom>
            <a:ln w="12700" cap="flat">
              <a:round/>
            </a:ln>
          </p:spPr>
          <p:style>
            <a:lnRef idx="1">
              <a:srgbClr val="D348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0C7C65B0-B555-4899-8EEB-F830590BC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54527"/>
              </p:ext>
            </p:extLst>
          </p:nvPr>
        </p:nvGraphicFramePr>
        <p:xfrm>
          <a:off x="1719943" y="6437022"/>
          <a:ext cx="9601200" cy="378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74337">
                  <a:extLst>
                    <a:ext uri="{9D8B030D-6E8A-4147-A177-3AD203B41FA5}">
                      <a16:colId xmlns:a16="http://schemas.microsoft.com/office/drawing/2014/main" val="2180616800"/>
                    </a:ext>
                  </a:extLst>
                </a:gridCol>
                <a:gridCol w="326863">
                  <a:extLst>
                    <a:ext uri="{9D8B030D-6E8A-4147-A177-3AD203B41FA5}">
                      <a16:colId xmlns:a16="http://schemas.microsoft.com/office/drawing/2014/main" val="3414485615"/>
                    </a:ext>
                  </a:extLst>
                </a:gridCol>
              </a:tblGrid>
              <a:tr h="378342">
                <a:tc>
                  <a:txBody>
                    <a:bodyPr/>
                    <a:lstStyle/>
                    <a:p>
                      <a:pPr marL="118491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boite blanche</a:t>
                      </a:r>
                    </a:p>
                  </a:txBody>
                  <a:tcPr marL="0" marR="7132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71327" marT="0" marB="0" anchor="ctr"/>
                </a:tc>
                <a:extLst>
                  <a:ext uri="{0D108BD9-81ED-4DB2-BD59-A6C34878D82A}">
                    <a16:rowId xmlns:a16="http://schemas.microsoft.com/office/drawing/2014/main" val="1343998695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E3A323D4-34AE-46C9-B702-909A4813BDF6}"/>
              </a:ext>
            </a:extLst>
          </p:cNvPr>
          <p:cNvSpPr txBox="1"/>
          <p:nvPr/>
        </p:nvSpPr>
        <p:spPr>
          <a:xfrm>
            <a:off x="2078355" y="642808"/>
            <a:ext cx="8035290" cy="637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72795" marR="90805" indent="-6350" algn="l">
              <a:lnSpc>
                <a:spcPct val="107000"/>
              </a:lnSpc>
              <a:spcAft>
                <a:spcPts val="0"/>
              </a:spcAft>
            </a:pPr>
            <a:r>
              <a:rPr lang="fr-FR" sz="3500" b="1" dirty="0">
                <a:effectLst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Tests Logiciels : Introduction</a:t>
            </a:r>
          </a:p>
        </p:txBody>
      </p:sp>
      <p:grpSp>
        <p:nvGrpSpPr>
          <p:cNvPr id="10" name="Group 10974">
            <a:extLst>
              <a:ext uri="{FF2B5EF4-FFF2-40B4-BE49-F238E27FC236}">
                <a16:creationId xmlns:a16="http://schemas.microsoft.com/office/drawing/2014/main" id="{4696044D-1261-457C-AB99-8567C1E9AD21}"/>
              </a:ext>
            </a:extLst>
          </p:cNvPr>
          <p:cNvGrpSpPr/>
          <p:nvPr/>
        </p:nvGrpSpPr>
        <p:grpSpPr>
          <a:xfrm>
            <a:off x="2705100" y="1574800"/>
            <a:ext cx="6781800" cy="3708400"/>
            <a:chOff x="0" y="0"/>
            <a:chExt cx="6781800" cy="3708400"/>
          </a:xfrm>
        </p:grpSpPr>
        <p:pic>
          <p:nvPicPr>
            <p:cNvPr id="11" name="Picture 62">
              <a:extLst>
                <a:ext uri="{FF2B5EF4-FFF2-40B4-BE49-F238E27FC236}">
                  <a16:creationId xmlns:a16="http://schemas.microsoft.com/office/drawing/2014/main" id="{2153F41E-289C-4854-8E35-6648131FE6C7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390901" cy="2159000"/>
            </a:xfrm>
            <a:prstGeom prst="rect">
              <a:avLst/>
            </a:prstGeom>
          </p:spPr>
        </p:pic>
        <p:pic>
          <p:nvPicPr>
            <p:cNvPr id="12" name="Picture 64">
              <a:extLst>
                <a:ext uri="{FF2B5EF4-FFF2-40B4-BE49-F238E27FC236}">
                  <a16:creationId xmlns:a16="http://schemas.microsoft.com/office/drawing/2014/main" id="{D2395A8B-46F3-4F69-9D3E-46ABD2B2BC05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340100" y="1549400"/>
              <a:ext cx="3441700" cy="2159000"/>
            </a:xfrm>
            <a:prstGeom prst="rect">
              <a:avLst/>
            </a:prstGeom>
          </p:spPr>
        </p:pic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DE43A13-918F-4356-9EBD-4CE4441B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91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DDD56DF-3E5A-480E-A2AA-1BC3A1818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6" name="Group 10874">
            <a:extLst>
              <a:ext uri="{FF2B5EF4-FFF2-40B4-BE49-F238E27FC236}">
                <a16:creationId xmlns:a16="http://schemas.microsoft.com/office/drawing/2014/main" id="{DF2223EF-692A-4DAD-9E26-41C37300EFBA}"/>
              </a:ext>
            </a:extLst>
          </p:cNvPr>
          <p:cNvGrpSpPr/>
          <p:nvPr/>
        </p:nvGrpSpPr>
        <p:grpSpPr>
          <a:xfrm>
            <a:off x="2078355" y="1200955"/>
            <a:ext cx="8035290" cy="0"/>
            <a:chOff x="0" y="0"/>
            <a:chExt cx="8035862" cy="1"/>
          </a:xfrm>
        </p:grpSpPr>
        <p:sp>
          <p:nvSpPr>
            <p:cNvPr id="7" name="Shape 38">
              <a:extLst>
                <a:ext uri="{FF2B5EF4-FFF2-40B4-BE49-F238E27FC236}">
                  <a16:creationId xmlns:a16="http://schemas.microsoft.com/office/drawing/2014/main" id="{1F2821A6-165A-4180-8F45-0692F4043801}"/>
                </a:ext>
              </a:extLst>
            </p:cNvPr>
            <p:cNvSpPr/>
            <p:nvPr/>
          </p:nvSpPr>
          <p:spPr>
            <a:xfrm>
              <a:off x="0" y="0"/>
              <a:ext cx="8035862" cy="1"/>
            </a:xfrm>
            <a:custGeom>
              <a:avLst/>
              <a:gdLst/>
              <a:ahLst/>
              <a:cxnLst/>
              <a:rect l="0" t="0" r="0" b="0"/>
              <a:pathLst>
                <a:path w="8035862" h="1">
                  <a:moveTo>
                    <a:pt x="0" y="0"/>
                  </a:moveTo>
                  <a:lnTo>
                    <a:pt x="8035862" y="1"/>
                  </a:lnTo>
                </a:path>
              </a:pathLst>
            </a:custGeom>
            <a:ln w="12700" cap="flat">
              <a:round/>
            </a:ln>
          </p:spPr>
          <p:style>
            <a:lnRef idx="1">
              <a:srgbClr val="D348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0C7C65B0-B555-4899-8EEB-F830590BC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977106"/>
              </p:ext>
            </p:extLst>
          </p:nvPr>
        </p:nvGraphicFramePr>
        <p:xfrm>
          <a:off x="1719943" y="6437022"/>
          <a:ext cx="9601200" cy="378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74337">
                  <a:extLst>
                    <a:ext uri="{9D8B030D-6E8A-4147-A177-3AD203B41FA5}">
                      <a16:colId xmlns:a16="http://schemas.microsoft.com/office/drawing/2014/main" val="2180616800"/>
                    </a:ext>
                  </a:extLst>
                </a:gridCol>
                <a:gridCol w="326863">
                  <a:extLst>
                    <a:ext uri="{9D8B030D-6E8A-4147-A177-3AD203B41FA5}">
                      <a16:colId xmlns:a16="http://schemas.microsoft.com/office/drawing/2014/main" val="3414485615"/>
                    </a:ext>
                  </a:extLst>
                </a:gridCol>
              </a:tblGrid>
              <a:tr h="378342">
                <a:tc>
                  <a:txBody>
                    <a:bodyPr/>
                    <a:lstStyle/>
                    <a:p>
                      <a:pPr marL="118491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boite blanche</a:t>
                      </a:r>
                    </a:p>
                  </a:txBody>
                  <a:tcPr marL="0" marR="7132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1327" marT="0" marB="0" anchor="ctr"/>
                </a:tc>
                <a:extLst>
                  <a:ext uri="{0D108BD9-81ED-4DB2-BD59-A6C34878D82A}">
                    <a16:rowId xmlns:a16="http://schemas.microsoft.com/office/drawing/2014/main" val="1343998695"/>
                  </a:ext>
                </a:extLst>
              </a:tr>
            </a:tbl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6086CC87-B770-4D8B-8C68-6BE3AA55C75F}"/>
              </a:ext>
            </a:extLst>
          </p:cNvPr>
          <p:cNvSpPr txBox="1"/>
          <p:nvPr/>
        </p:nvSpPr>
        <p:spPr>
          <a:xfrm>
            <a:off x="3048000" y="60885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solidFill>
                  <a:srgbClr val="404040"/>
                </a:solidFill>
                <a:effectLst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Plan</a:t>
            </a:r>
            <a:endParaRPr lang="fr-FR" sz="32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152DA6-5A7B-41C4-9332-0F299040CCE1}"/>
              </a:ext>
            </a:extLst>
          </p:cNvPr>
          <p:cNvSpPr txBox="1"/>
          <p:nvPr/>
        </p:nvSpPr>
        <p:spPr>
          <a:xfrm>
            <a:off x="2680901" y="1881276"/>
            <a:ext cx="6096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F08F3E"/>
              </a:buClr>
              <a:buFont typeface="Wingdings" panose="05000000000000000000" pitchFamily="2" charset="2"/>
              <a:buChar char="ü"/>
            </a:pPr>
            <a:r>
              <a:rPr lang="fr-FR" sz="2600" dirty="0">
                <a:solidFill>
                  <a:srgbClr val="404040"/>
                </a:solidFill>
                <a:latin typeface="Comic Sans MS" panose="030F0702030302020204" pitchFamily="66" charset="0"/>
              </a:rPr>
              <a:t>Graphe de contrôle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E362A8B-80AF-428D-96F4-74BFD067393D}"/>
              </a:ext>
            </a:extLst>
          </p:cNvPr>
          <p:cNvSpPr txBox="1"/>
          <p:nvPr/>
        </p:nvSpPr>
        <p:spPr>
          <a:xfrm>
            <a:off x="2680901" y="4274281"/>
            <a:ext cx="6096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F1682B"/>
              </a:buClr>
              <a:buFont typeface="Wingdings" panose="05000000000000000000" pitchFamily="2" charset="2"/>
              <a:buChar char="ü"/>
            </a:pPr>
            <a:r>
              <a:rPr lang="fr-FR" sz="2600" dirty="0">
                <a:solidFill>
                  <a:srgbClr val="404040"/>
                </a:solidFill>
                <a:latin typeface="Comic Sans MS" panose="030F0702030302020204" pitchFamily="66" charset="0"/>
              </a:rPr>
              <a:t>Couverture des décisions, conditions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8CD1EE2-1836-40C9-BAB3-FF21250B1F40}"/>
              </a:ext>
            </a:extLst>
          </p:cNvPr>
          <p:cNvSpPr txBox="1"/>
          <p:nvPr/>
        </p:nvSpPr>
        <p:spPr>
          <a:xfrm>
            <a:off x="2680901" y="3040628"/>
            <a:ext cx="760609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rgbClr val="F08F3E"/>
              </a:buClr>
              <a:buFont typeface="Wingdings" panose="05000000000000000000" pitchFamily="2" charset="2"/>
              <a:buChar char="ü"/>
            </a:pPr>
            <a:r>
              <a:rPr lang="fr-FR" sz="2600" dirty="0">
                <a:solidFill>
                  <a:srgbClr val="404040"/>
                </a:solidFill>
                <a:latin typeface="Comic Sans MS" panose="030F0702030302020204" pitchFamily="66" charset="0"/>
              </a:rPr>
              <a:t>Couverture des blocs, des arcs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F1A288D-CF34-4FED-8E4F-D961960036F5}"/>
              </a:ext>
            </a:extLst>
          </p:cNvPr>
          <p:cNvSpPr txBox="1"/>
          <p:nvPr/>
        </p:nvSpPr>
        <p:spPr>
          <a:xfrm>
            <a:off x="2680901" y="5447044"/>
            <a:ext cx="6096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F1682B"/>
              </a:buClr>
              <a:buFont typeface="Wingdings" panose="05000000000000000000" pitchFamily="2" charset="2"/>
              <a:buChar char="ü"/>
            </a:pPr>
            <a:r>
              <a:rPr lang="fr-FR" sz="2600" dirty="0">
                <a:solidFill>
                  <a:srgbClr val="404040"/>
                </a:solidFill>
                <a:latin typeface="Comic Sans MS" panose="030F0702030302020204" pitchFamily="66" charset="0"/>
              </a:rPr>
              <a:t>Couverture de boucles, de chemins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4513C99-96D2-4A69-8D93-AFDE8B3A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35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DDD56DF-3E5A-480E-A2AA-1BC3A1818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0C7C65B0-B555-4899-8EEB-F830590BC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41777"/>
              </p:ext>
            </p:extLst>
          </p:nvPr>
        </p:nvGraphicFramePr>
        <p:xfrm>
          <a:off x="1719943" y="6437022"/>
          <a:ext cx="9601200" cy="378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74337">
                  <a:extLst>
                    <a:ext uri="{9D8B030D-6E8A-4147-A177-3AD203B41FA5}">
                      <a16:colId xmlns:a16="http://schemas.microsoft.com/office/drawing/2014/main" val="2180616800"/>
                    </a:ext>
                  </a:extLst>
                </a:gridCol>
                <a:gridCol w="326863">
                  <a:extLst>
                    <a:ext uri="{9D8B030D-6E8A-4147-A177-3AD203B41FA5}">
                      <a16:colId xmlns:a16="http://schemas.microsoft.com/office/drawing/2014/main" val="3414485615"/>
                    </a:ext>
                  </a:extLst>
                </a:gridCol>
              </a:tblGrid>
              <a:tr h="378342">
                <a:tc>
                  <a:txBody>
                    <a:bodyPr/>
                    <a:lstStyle/>
                    <a:p>
                      <a:pPr marL="118491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boite blanche</a:t>
                      </a:r>
                    </a:p>
                  </a:txBody>
                  <a:tcPr marL="0" marR="7132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1327" marT="0" marB="0" anchor="ctr"/>
                </a:tc>
                <a:extLst>
                  <a:ext uri="{0D108BD9-81ED-4DB2-BD59-A6C34878D82A}">
                    <a16:rowId xmlns:a16="http://schemas.microsoft.com/office/drawing/2014/main" val="1343998695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C699CDC9-9568-4137-8A38-2B25DC680F6F}"/>
              </a:ext>
            </a:extLst>
          </p:cNvPr>
          <p:cNvSpPr txBox="1"/>
          <p:nvPr/>
        </p:nvSpPr>
        <p:spPr>
          <a:xfrm>
            <a:off x="1485499" y="2492538"/>
            <a:ext cx="92210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F08F3E"/>
              </a:buClr>
            </a:pPr>
            <a:r>
              <a:rPr lang="fr-FR" sz="4400" b="1" dirty="0">
                <a:solidFill>
                  <a:srgbClr val="841A14"/>
                </a:solidFill>
                <a:latin typeface="Comic Sans MS" panose="030F0702030302020204" pitchFamily="66" charset="0"/>
              </a:rPr>
              <a:t>Définition</a:t>
            </a:r>
          </a:p>
        </p:txBody>
      </p:sp>
      <p:grpSp>
        <p:nvGrpSpPr>
          <p:cNvPr id="24" name="Group 10874">
            <a:extLst>
              <a:ext uri="{FF2B5EF4-FFF2-40B4-BE49-F238E27FC236}">
                <a16:creationId xmlns:a16="http://schemas.microsoft.com/office/drawing/2014/main" id="{28EB5E96-AB81-4F35-9561-F0C722E9B970}"/>
              </a:ext>
            </a:extLst>
          </p:cNvPr>
          <p:cNvGrpSpPr/>
          <p:nvPr/>
        </p:nvGrpSpPr>
        <p:grpSpPr>
          <a:xfrm>
            <a:off x="2078355" y="3596021"/>
            <a:ext cx="8035290" cy="0"/>
            <a:chOff x="0" y="0"/>
            <a:chExt cx="8035862" cy="1"/>
          </a:xfrm>
        </p:grpSpPr>
        <p:sp>
          <p:nvSpPr>
            <p:cNvPr id="25" name="Shape 38">
              <a:extLst>
                <a:ext uri="{FF2B5EF4-FFF2-40B4-BE49-F238E27FC236}">
                  <a16:creationId xmlns:a16="http://schemas.microsoft.com/office/drawing/2014/main" id="{7AE34342-C330-42AF-B509-871B69752D84}"/>
                </a:ext>
              </a:extLst>
            </p:cNvPr>
            <p:cNvSpPr/>
            <p:nvPr/>
          </p:nvSpPr>
          <p:spPr>
            <a:xfrm>
              <a:off x="0" y="0"/>
              <a:ext cx="8035862" cy="1"/>
            </a:xfrm>
            <a:custGeom>
              <a:avLst/>
              <a:gdLst/>
              <a:ahLst/>
              <a:cxnLst/>
              <a:rect l="0" t="0" r="0" b="0"/>
              <a:pathLst>
                <a:path w="8035862" h="1">
                  <a:moveTo>
                    <a:pt x="0" y="0"/>
                  </a:moveTo>
                  <a:lnTo>
                    <a:pt x="8035862" y="1"/>
                  </a:lnTo>
                </a:path>
              </a:pathLst>
            </a:custGeom>
            <a:ln w="12700" cap="flat">
              <a:solidFill>
                <a:schemeClr val="accent1"/>
              </a:solidFill>
              <a:round/>
            </a:ln>
          </p:spPr>
          <p:style>
            <a:lnRef idx="1">
              <a:srgbClr val="D348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endParaRPr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53D375C-589D-49DA-BFD8-5CDF0C11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09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DDD56DF-3E5A-480E-A2AA-1BC3A1818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6" name="Group 10874">
            <a:extLst>
              <a:ext uri="{FF2B5EF4-FFF2-40B4-BE49-F238E27FC236}">
                <a16:creationId xmlns:a16="http://schemas.microsoft.com/office/drawing/2014/main" id="{DF2223EF-692A-4DAD-9E26-41C37300EFBA}"/>
              </a:ext>
            </a:extLst>
          </p:cNvPr>
          <p:cNvGrpSpPr/>
          <p:nvPr/>
        </p:nvGrpSpPr>
        <p:grpSpPr>
          <a:xfrm>
            <a:off x="2078355" y="1200955"/>
            <a:ext cx="8035290" cy="0"/>
            <a:chOff x="0" y="0"/>
            <a:chExt cx="8035862" cy="1"/>
          </a:xfrm>
        </p:grpSpPr>
        <p:sp>
          <p:nvSpPr>
            <p:cNvPr id="7" name="Shape 38">
              <a:extLst>
                <a:ext uri="{FF2B5EF4-FFF2-40B4-BE49-F238E27FC236}">
                  <a16:creationId xmlns:a16="http://schemas.microsoft.com/office/drawing/2014/main" id="{1F2821A6-165A-4180-8F45-0692F4043801}"/>
                </a:ext>
              </a:extLst>
            </p:cNvPr>
            <p:cNvSpPr/>
            <p:nvPr/>
          </p:nvSpPr>
          <p:spPr>
            <a:xfrm>
              <a:off x="0" y="0"/>
              <a:ext cx="8035862" cy="1"/>
            </a:xfrm>
            <a:custGeom>
              <a:avLst/>
              <a:gdLst/>
              <a:ahLst/>
              <a:cxnLst/>
              <a:rect l="0" t="0" r="0" b="0"/>
              <a:pathLst>
                <a:path w="8035862" h="1">
                  <a:moveTo>
                    <a:pt x="0" y="0"/>
                  </a:moveTo>
                  <a:lnTo>
                    <a:pt x="8035862" y="1"/>
                  </a:lnTo>
                </a:path>
              </a:pathLst>
            </a:custGeom>
            <a:ln w="12700" cap="flat">
              <a:round/>
            </a:ln>
          </p:spPr>
          <p:style>
            <a:lnRef idx="1">
              <a:srgbClr val="D348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0C7C65B0-B555-4899-8EEB-F830590BC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9597"/>
              </p:ext>
            </p:extLst>
          </p:nvPr>
        </p:nvGraphicFramePr>
        <p:xfrm>
          <a:off x="1719943" y="6437022"/>
          <a:ext cx="9601200" cy="378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74337">
                  <a:extLst>
                    <a:ext uri="{9D8B030D-6E8A-4147-A177-3AD203B41FA5}">
                      <a16:colId xmlns:a16="http://schemas.microsoft.com/office/drawing/2014/main" val="2180616800"/>
                    </a:ext>
                  </a:extLst>
                </a:gridCol>
                <a:gridCol w="326863">
                  <a:extLst>
                    <a:ext uri="{9D8B030D-6E8A-4147-A177-3AD203B41FA5}">
                      <a16:colId xmlns:a16="http://schemas.microsoft.com/office/drawing/2014/main" val="3414485615"/>
                    </a:ext>
                  </a:extLst>
                </a:gridCol>
              </a:tblGrid>
              <a:tr h="378342">
                <a:tc>
                  <a:txBody>
                    <a:bodyPr/>
                    <a:lstStyle/>
                    <a:p>
                      <a:pPr marL="118491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boite blanche</a:t>
                      </a:r>
                    </a:p>
                  </a:txBody>
                  <a:tcPr marL="0" marR="7132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1327" marT="0" marB="0" anchor="ctr"/>
                </a:tc>
                <a:extLst>
                  <a:ext uri="{0D108BD9-81ED-4DB2-BD59-A6C34878D82A}">
                    <a16:rowId xmlns:a16="http://schemas.microsoft.com/office/drawing/2014/main" val="1343998695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F6722FC3-188E-4100-B4A4-A0EC4A4312B2}"/>
              </a:ext>
            </a:extLst>
          </p:cNvPr>
          <p:cNvSpPr txBox="1"/>
          <p:nvPr/>
        </p:nvSpPr>
        <p:spPr>
          <a:xfrm>
            <a:off x="1485499" y="377072"/>
            <a:ext cx="92210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F08F3E"/>
              </a:buClr>
            </a:pPr>
            <a:r>
              <a:rPr lang="fr-FR" sz="4400" b="1" dirty="0">
                <a:solidFill>
                  <a:srgbClr val="841A14"/>
                </a:solidFill>
                <a:latin typeface="Comic Sans MS" panose="030F0702030302020204" pitchFamily="66" charset="0"/>
              </a:rPr>
              <a:t>Définition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8AC4890-1FE1-4D4B-946F-93C908D0152C}"/>
              </a:ext>
            </a:extLst>
          </p:cNvPr>
          <p:cNvSpPr txBox="1"/>
          <p:nvPr/>
        </p:nvSpPr>
        <p:spPr>
          <a:xfrm>
            <a:off x="990025" y="1546291"/>
            <a:ext cx="11061036" cy="109549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300">
                <a:latin typeface="Comic Sans MS" panose="030F0702030302020204" pitchFamily="66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fr-FR" dirty="0"/>
              <a:t>Le test boite Blanche consiste à analyser la structure interne du programme en déterminant les chemins minimaux afin d'assurer que: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6BAE5E-520D-4685-A07F-22B49D1C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D3577A5-DD2E-B876-8FEE-90003E1D3A6D}"/>
              </a:ext>
            </a:extLst>
          </p:cNvPr>
          <p:cNvSpPr txBox="1"/>
          <p:nvPr/>
        </p:nvSpPr>
        <p:spPr>
          <a:xfrm>
            <a:off x="1485499" y="2783351"/>
            <a:ext cx="9835644" cy="2272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fr-FR" sz="2000" dirty="0">
                <a:latin typeface="Comic Sans MS" panose="030F0702030302020204" pitchFamily="66" charset="0"/>
              </a:rPr>
              <a:t>Toutes les conditions d'arrêt de boucle ont été vérifiées.</a:t>
            </a:r>
          </a:p>
          <a:p>
            <a:pPr marL="800100" lvl="1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fr-FR" sz="2000" dirty="0">
                <a:latin typeface="Comic Sans MS" panose="030F0702030302020204" pitchFamily="66" charset="0"/>
              </a:rPr>
              <a:t>Toutes les branches d'une instruction conditionnelle ont été testés.</a:t>
            </a:r>
          </a:p>
          <a:p>
            <a:pPr marL="800100" lvl="1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fr-FR" sz="2000" dirty="0">
                <a:latin typeface="Comic Sans MS" panose="030F0702030302020204" pitchFamily="66" charset="0"/>
              </a:rPr>
              <a:t>Les structures de donne interne ont été testées (pour assurer la validité).</a:t>
            </a:r>
          </a:p>
        </p:txBody>
      </p:sp>
    </p:spTree>
    <p:extLst>
      <p:ext uri="{BB962C8B-B14F-4D97-AF65-F5344CB8AC3E}">
        <p14:creationId xmlns:p14="http://schemas.microsoft.com/office/powerpoint/2010/main" val="244514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DDD56DF-3E5A-480E-A2AA-1BC3A1818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0C7C65B0-B555-4899-8EEB-F830590BC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275230"/>
              </p:ext>
            </p:extLst>
          </p:nvPr>
        </p:nvGraphicFramePr>
        <p:xfrm>
          <a:off x="1719943" y="6437022"/>
          <a:ext cx="9601200" cy="378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74337">
                  <a:extLst>
                    <a:ext uri="{9D8B030D-6E8A-4147-A177-3AD203B41FA5}">
                      <a16:colId xmlns:a16="http://schemas.microsoft.com/office/drawing/2014/main" val="2180616800"/>
                    </a:ext>
                  </a:extLst>
                </a:gridCol>
                <a:gridCol w="326863">
                  <a:extLst>
                    <a:ext uri="{9D8B030D-6E8A-4147-A177-3AD203B41FA5}">
                      <a16:colId xmlns:a16="http://schemas.microsoft.com/office/drawing/2014/main" val="3414485615"/>
                    </a:ext>
                  </a:extLst>
                </a:gridCol>
              </a:tblGrid>
              <a:tr h="378342">
                <a:tc>
                  <a:txBody>
                    <a:bodyPr/>
                    <a:lstStyle/>
                    <a:p>
                      <a:pPr marL="118491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boite blanche</a:t>
                      </a:r>
                    </a:p>
                  </a:txBody>
                  <a:tcPr marL="0" marR="7132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1327" marT="0" marB="0" anchor="ctr"/>
                </a:tc>
                <a:extLst>
                  <a:ext uri="{0D108BD9-81ED-4DB2-BD59-A6C34878D82A}">
                    <a16:rowId xmlns:a16="http://schemas.microsoft.com/office/drawing/2014/main" val="1343998695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C699CDC9-9568-4137-8A38-2B25DC680F6F}"/>
              </a:ext>
            </a:extLst>
          </p:cNvPr>
          <p:cNvSpPr txBox="1"/>
          <p:nvPr/>
        </p:nvSpPr>
        <p:spPr>
          <a:xfrm>
            <a:off x="1485499" y="2492538"/>
            <a:ext cx="92210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F08F3E"/>
              </a:buClr>
            </a:pPr>
            <a:r>
              <a:rPr lang="fr-FR" sz="4400" b="1" dirty="0">
                <a:solidFill>
                  <a:srgbClr val="841A14"/>
                </a:solidFill>
                <a:latin typeface="Comic Sans MS" panose="030F0702030302020204" pitchFamily="66" charset="0"/>
              </a:rPr>
              <a:t>Graphe de contrôle </a:t>
            </a:r>
          </a:p>
        </p:txBody>
      </p:sp>
      <p:grpSp>
        <p:nvGrpSpPr>
          <p:cNvPr id="24" name="Group 10874">
            <a:extLst>
              <a:ext uri="{FF2B5EF4-FFF2-40B4-BE49-F238E27FC236}">
                <a16:creationId xmlns:a16="http://schemas.microsoft.com/office/drawing/2014/main" id="{28EB5E96-AB81-4F35-9561-F0C722E9B970}"/>
              </a:ext>
            </a:extLst>
          </p:cNvPr>
          <p:cNvGrpSpPr/>
          <p:nvPr/>
        </p:nvGrpSpPr>
        <p:grpSpPr>
          <a:xfrm>
            <a:off x="2078355" y="3596021"/>
            <a:ext cx="8035290" cy="0"/>
            <a:chOff x="0" y="0"/>
            <a:chExt cx="8035862" cy="1"/>
          </a:xfrm>
        </p:grpSpPr>
        <p:sp>
          <p:nvSpPr>
            <p:cNvPr id="25" name="Shape 38">
              <a:extLst>
                <a:ext uri="{FF2B5EF4-FFF2-40B4-BE49-F238E27FC236}">
                  <a16:creationId xmlns:a16="http://schemas.microsoft.com/office/drawing/2014/main" id="{7AE34342-C330-42AF-B509-871B69752D84}"/>
                </a:ext>
              </a:extLst>
            </p:cNvPr>
            <p:cNvSpPr/>
            <p:nvPr/>
          </p:nvSpPr>
          <p:spPr>
            <a:xfrm>
              <a:off x="0" y="0"/>
              <a:ext cx="8035862" cy="1"/>
            </a:xfrm>
            <a:custGeom>
              <a:avLst/>
              <a:gdLst/>
              <a:ahLst/>
              <a:cxnLst/>
              <a:rect l="0" t="0" r="0" b="0"/>
              <a:pathLst>
                <a:path w="8035862" h="1">
                  <a:moveTo>
                    <a:pt x="0" y="0"/>
                  </a:moveTo>
                  <a:lnTo>
                    <a:pt x="8035862" y="1"/>
                  </a:lnTo>
                </a:path>
              </a:pathLst>
            </a:custGeom>
            <a:ln w="12700" cap="flat">
              <a:solidFill>
                <a:schemeClr val="accent1"/>
              </a:solidFill>
              <a:round/>
            </a:ln>
          </p:spPr>
          <p:style>
            <a:lnRef idx="1">
              <a:srgbClr val="D348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endParaRPr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53D375C-589D-49DA-BFD8-5CDF0C11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26479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4706</TotalTime>
  <Words>1444</Words>
  <Application>Microsoft Office PowerPoint</Application>
  <PresentationFormat>Grand écran</PresentationFormat>
  <Paragraphs>188</Paragraphs>
  <Slides>35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0" baseType="lpstr">
      <vt:lpstr>Calibri</vt:lpstr>
      <vt:lpstr>Comic Sans MS</vt:lpstr>
      <vt:lpstr>Franklin Gothic Book</vt:lpstr>
      <vt:lpstr>Wingdings</vt:lpstr>
      <vt:lpstr>Cadrage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Issoufou NIKIEMA</cp:lastModifiedBy>
  <cp:revision>42</cp:revision>
  <dcterms:created xsi:type="dcterms:W3CDTF">2021-09-15T18:24:39Z</dcterms:created>
  <dcterms:modified xsi:type="dcterms:W3CDTF">2022-09-15T13:54:18Z</dcterms:modified>
</cp:coreProperties>
</file>