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2" r:id="rId1"/>
  </p:sldMasterIdLst>
  <p:sldIdLst>
    <p:sldId id="256" r:id="rId2"/>
    <p:sldId id="257" r:id="rId3"/>
    <p:sldId id="271" r:id="rId4"/>
    <p:sldId id="258" r:id="rId5"/>
    <p:sldId id="259"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0469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0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6785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22591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0643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0584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6851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272847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689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0044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2516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423008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701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2/26/2021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075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2/26/2021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467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42A54C80-263E-416B-A8E0-580EDEADCBDC}" type="datetimeFigureOut">
              <a:rPr lang="en-US" smtClean="0"/>
              <a:t>2/26/2021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94473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5826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2/26/2021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9145915"/>
      </p:ext>
    </p:extLst>
  </p:cSld>
  <p:clrMap bg1="dk1" tx1="lt1" bg2="dk2" tx2="lt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junit.org/junit5/docs/current/user-guide/" TargetMode="External"/><Relationship Id="rId3" Type="http://schemas.openxmlformats.org/officeDocument/2006/relationships/hyperlink" Target="https://www.baeldung.com/" TargetMode="External"/><Relationship Id="rId7" Type="http://schemas.openxmlformats.org/officeDocument/2006/relationships/hyperlink" Target="https://site.mockito.org/" TargetMode="External"/><Relationship Id="rId2" Type="http://schemas.openxmlformats.org/officeDocument/2006/relationships/hyperlink" Target="https://github.com/hkarabakla/hello_java" TargetMode="External"/><Relationship Id="rId1" Type="http://schemas.openxmlformats.org/officeDocument/2006/relationships/slideLayout" Target="../slideLayouts/slideLayout5.xml"/><Relationship Id="rId6" Type="http://schemas.openxmlformats.org/officeDocument/2006/relationships/hyperlink" Target="https://www.tutorialspoint.com/spring/index.htm" TargetMode="External"/><Relationship Id="rId5" Type="http://schemas.openxmlformats.org/officeDocument/2006/relationships/hyperlink" Target="https://spring.io/projects/spring-boot" TargetMode="External"/><Relationship Id="rId4" Type="http://schemas.openxmlformats.org/officeDocument/2006/relationships/hyperlink" Target="https://stackoverflow.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in/isasayar/" TargetMode="Externa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github.com/Syr7-s" TargetMode="Externa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2036A3-98FE-43DF-A417-8CE81ED18BD2}"/>
              </a:ext>
            </a:extLst>
          </p:cNvPr>
          <p:cNvSpPr>
            <a:spLocks noGrp="1"/>
          </p:cNvSpPr>
          <p:nvPr>
            <p:ph type="ctrTitle"/>
          </p:nvPr>
        </p:nvSpPr>
        <p:spPr>
          <a:xfrm>
            <a:off x="1050183" y="1071072"/>
            <a:ext cx="10091633" cy="2776218"/>
          </a:xfrm>
        </p:spPr>
        <p:txBody>
          <a:bodyPr>
            <a:normAutofit fontScale="90000"/>
          </a:bodyPr>
          <a:lstStyle/>
          <a:p>
            <a:r>
              <a:rPr lang="tr-TR" dirty="0"/>
              <a:t>Kodluyoruz &amp; </a:t>
            </a:r>
            <a:r>
              <a:rPr lang="tr-TR" dirty="0" err="1"/>
              <a:t>Fibabanka</a:t>
            </a:r>
            <a:r>
              <a:rPr lang="tr-TR" dirty="0"/>
              <a:t> 			Java </a:t>
            </a:r>
            <a:r>
              <a:rPr lang="tr-TR" dirty="0" err="1"/>
              <a:t>Bootcamp</a:t>
            </a:r>
            <a:endParaRPr lang="tr-TR" dirty="0"/>
          </a:p>
        </p:txBody>
      </p:sp>
      <p:sp>
        <p:nvSpPr>
          <p:cNvPr id="3" name="Metin kutusu 2">
            <a:extLst>
              <a:ext uri="{FF2B5EF4-FFF2-40B4-BE49-F238E27FC236}">
                <a16:creationId xmlns:a16="http://schemas.microsoft.com/office/drawing/2014/main" id="{66424A57-CFFF-4887-9D99-308FC0C064C2}"/>
              </a:ext>
            </a:extLst>
          </p:cNvPr>
          <p:cNvSpPr txBox="1"/>
          <p:nvPr/>
        </p:nvSpPr>
        <p:spPr>
          <a:xfrm>
            <a:off x="4650731" y="4087091"/>
            <a:ext cx="2890535" cy="369332"/>
          </a:xfrm>
          <a:prstGeom prst="rect">
            <a:avLst/>
          </a:prstGeom>
          <a:noFill/>
        </p:spPr>
        <p:txBody>
          <a:bodyPr wrap="none" rtlCol="0">
            <a:spAutoFit/>
          </a:bodyPr>
          <a:lstStyle/>
          <a:p>
            <a:r>
              <a:rPr lang="tr-TR" dirty="0"/>
              <a:t>Online Bankacılık Sistemi</a:t>
            </a:r>
          </a:p>
        </p:txBody>
      </p:sp>
    </p:spTree>
    <p:extLst>
      <p:ext uri="{BB962C8B-B14F-4D97-AF65-F5344CB8AC3E}">
        <p14:creationId xmlns:p14="http://schemas.microsoft.com/office/powerpoint/2010/main" val="134509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A8C4C9-1C9E-4654-AA47-8CF0BBF82BCB}"/>
              </a:ext>
            </a:extLst>
          </p:cNvPr>
          <p:cNvSpPr>
            <a:spLocks noGrp="1"/>
          </p:cNvSpPr>
          <p:nvPr>
            <p:ph type="title"/>
          </p:nvPr>
        </p:nvSpPr>
        <p:spPr>
          <a:xfrm>
            <a:off x="340088" y="243074"/>
            <a:ext cx="9404723" cy="717176"/>
          </a:xfrm>
        </p:spPr>
        <p:txBody>
          <a:bodyPr/>
          <a:lstStyle/>
          <a:p>
            <a:r>
              <a:rPr lang="tr-TR" dirty="0">
                <a:latin typeface="Times New Roman" panose="02020603050405020304" pitchFamily="18" charset="0"/>
                <a:cs typeface="Times New Roman" panose="02020603050405020304" pitchFamily="18" charset="0"/>
              </a:rPr>
              <a:t>Alınabilecek Hatalar</a:t>
            </a:r>
          </a:p>
        </p:txBody>
      </p:sp>
      <p:sp>
        <p:nvSpPr>
          <p:cNvPr id="3" name="İçerik Yer Tutucusu 2">
            <a:extLst>
              <a:ext uri="{FF2B5EF4-FFF2-40B4-BE49-F238E27FC236}">
                <a16:creationId xmlns:a16="http://schemas.microsoft.com/office/drawing/2014/main" id="{B24C8AA8-9834-47B5-927B-B38525FA5C61}"/>
              </a:ext>
            </a:extLst>
          </p:cNvPr>
          <p:cNvSpPr>
            <a:spLocks noGrp="1"/>
          </p:cNvSpPr>
          <p:nvPr>
            <p:ph sz="half" idx="1"/>
          </p:nvPr>
        </p:nvSpPr>
        <p:spPr>
          <a:xfrm>
            <a:off x="646110" y="1119281"/>
            <a:ext cx="11348666" cy="2202143"/>
          </a:xfrm>
        </p:spPr>
        <p:txBody>
          <a:bodyPr/>
          <a:lstStyle/>
          <a:p>
            <a:r>
              <a:rPr lang="tr-TR" sz="2400" dirty="0">
                <a:latin typeface="Times New Roman" panose="02020603050405020304" pitchFamily="18" charset="0"/>
                <a:cs typeface="Times New Roman" panose="02020603050405020304" pitchFamily="18" charset="0"/>
              </a:rPr>
              <a:t>Senaryo 1 :</a:t>
            </a:r>
          </a:p>
          <a:p>
            <a:pPr marL="0" indent="0">
              <a:buNone/>
            </a:pPr>
            <a:r>
              <a:rPr lang="tr-TR" sz="1600" dirty="0">
                <a:latin typeface="Times New Roman" panose="02020603050405020304" pitchFamily="18" charset="0"/>
                <a:cs typeface="Times New Roman" panose="02020603050405020304" pitchFamily="18" charset="0"/>
              </a:rPr>
              <a:t>Müşterinin kredi kartı ile alışveriş yaptığını ve müşterinin limiti aşacak bir alışveriş yapması durumunda alacağı hata aşağıdaki resimde görülmektedir.</a:t>
            </a:r>
          </a:p>
        </p:txBody>
      </p:sp>
      <p:pic>
        <p:nvPicPr>
          <p:cNvPr id="7" name="İçerik Yer Tutucusu 6">
            <a:extLst>
              <a:ext uri="{FF2B5EF4-FFF2-40B4-BE49-F238E27FC236}">
                <a16:creationId xmlns:a16="http://schemas.microsoft.com/office/drawing/2014/main" id="{31A2F1AD-E983-4001-BC03-83E837122BEE}"/>
              </a:ext>
            </a:extLst>
          </p:cNvPr>
          <p:cNvPicPr>
            <a:picLocks noGrp="1" noChangeAspect="1"/>
          </p:cNvPicPr>
          <p:nvPr>
            <p:ph sz="half" idx="2"/>
          </p:nvPr>
        </p:nvPicPr>
        <p:blipFill>
          <a:blip r:embed="rId2"/>
          <a:stretch>
            <a:fillRect/>
          </a:stretch>
        </p:blipFill>
        <p:spPr>
          <a:xfrm>
            <a:off x="646110" y="2313783"/>
            <a:ext cx="10977386" cy="1007641"/>
          </a:xfrm>
        </p:spPr>
      </p:pic>
      <p:sp>
        <p:nvSpPr>
          <p:cNvPr id="8" name="İçerik Yer Tutucusu 2">
            <a:extLst>
              <a:ext uri="{FF2B5EF4-FFF2-40B4-BE49-F238E27FC236}">
                <a16:creationId xmlns:a16="http://schemas.microsoft.com/office/drawing/2014/main" id="{47C099C8-6B4A-42AC-B41F-D16975033EC3}"/>
              </a:ext>
            </a:extLst>
          </p:cNvPr>
          <p:cNvSpPr txBox="1">
            <a:spLocks/>
          </p:cNvSpPr>
          <p:nvPr/>
        </p:nvSpPr>
        <p:spPr>
          <a:xfrm>
            <a:off x="646110" y="3536577"/>
            <a:ext cx="11348666" cy="22021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tr-TR" sz="2400" dirty="0">
                <a:latin typeface="Times New Roman" panose="02020603050405020304" pitchFamily="18" charset="0"/>
                <a:cs typeface="Times New Roman" panose="02020603050405020304" pitchFamily="18" charset="0"/>
              </a:rPr>
              <a:t>Senaryo 2 :</a:t>
            </a:r>
          </a:p>
          <a:p>
            <a:pPr marL="0" indent="0">
              <a:buFont typeface="Wingdings 3" charset="2"/>
              <a:buNone/>
            </a:pPr>
            <a:r>
              <a:rPr lang="tr-TR" sz="1600" dirty="0">
                <a:latin typeface="Times New Roman" panose="02020603050405020304" pitchFamily="18" charset="0"/>
                <a:cs typeface="Times New Roman" panose="02020603050405020304" pitchFamily="18" charset="0"/>
              </a:rPr>
              <a:t>Müşterinin farklı bir hesaba IBAN ile para gönderme işleminde IBAN' ı yanlış girmesi durumunda karşılaşacağı hata ise aşağıda gösterilmektedir</a:t>
            </a:r>
            <a:r>
              <a:rPr lang="tr-TR" sz="1400" dirty="0">
                <a:latin typeface="Times New Roman" panose="02020603050405020304" pitchFamily="18" charset="0"/>
                <a:cs typeface="Times New Roman" panose="02020603050405020304" pitchFamily="18" charset="0"/>
              </a:rPr>
              <a:t>.</a:t>
            </a:r>
          </a:p>
        </p:txBody>
      </p:sp>
      <p:pic>
        <p:nvPicPr>
          <p:cNvPr id="10" name="Resim 9">
            <a:extLst>
              <a:ext uri="{FF2B5EF4-FFF2-40B4-BE49-F238E27FC236}">
                <a16:creationId xmlns:a16="http://schemas.microsoft.com/office/drawing/2014/main" id="{D5540E4D-BA1A-42D7-8CD8-92B7EFC9EC7E}"/>
              </a:ext>
            </a:extLst>
          </p:cNvPr>
          <p:cNvPicPr>
            <a:picLocks noChangeAspect="1"/>
          </p:cNvPicPr>
          <p:nvPr/>
        </p:nvPicPr>
        <p:blipFill>
          <a:blip r:embed="rId3"/>
          <a:stretch>
            <a:fillRect/>
          </a:stretch>
        </p:blipFill>
        <p:spPr>
          <a:xfrm>
            <a:off x="646110" y="4637648"/>
            <a:ext cx="10977386" cy="1269045"/>
          </a:xfrm>
          <a:prstGeom prst="rect">
            <a:avLst/>
          </a:prstGeom>
        </p:spPr>
      </p:pic>
    </p:spTree>
    <p:extLst>
      <p:ext uri="{BB962C8B-B14F-4D97-AF65-F5344CB8AC3E}">
        <p14:creationId xmlns:p14="http://schemas.microsoft.com/office/powerpoint/2010/main" val="409661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E874B3-16A4-4F50-986E-3A95BBE8B844}"/>
              </a:ext>
            </a:extLst>
          </p:cNvPr>
          <p:cNvSpPr>
            <a:spLocks noGrp="1"/>
          </p:cNvSpPr>
          <p:nvPr>
            <p:ph type="title"/>
          </p:nvPr>
        </p:nvSpPr>
        <p:spPr>
          <a:xfrm>
            <a:off x="646111" y="452718"/>
            <a:ext cx="9404723" cy="609600"/>
          </a:xfrm>
        </p:spPr>
        <p:txBody>
          <a:bodyPr/>
          <a:lstStyle/>
          <a:p>
            <a:r>
              <a:rPr lang="tr-TR" sz="4000" dirty="0" err="1">
                <a:latin typeface="Times New Roman" panose="02020603050405020304" pitchFamily="18" charset="0"/>
                <a:cs typeface="Times New Roman" panose="02020603050405020304" pitchFamily="18" charset="0"/>
              </a:rPr>
              <a:t>Log</a:t>
            </a:r>
            <a:r>
              <a:rPr lang="tr-TR" sz="4000" dirty="0">
                <a:latin typeface="Times New Roman" panose="02020603050405020304" pitchFamily="18" charset="0"/>
                <a:cs typeface="Times New Roman" panose="02020603050405020304" pitchFamily="18" charset="0"/>
              </a:rPr>
              <a:t> Kayıtları</a:t>
            </a:r>
          </a:p>
        </p:txBody>
      </p:sp>
      <p:pic>
        <p:nvPicPr>
          <p:cNvPr id="5" name="İçerik Yer Tutucusu 4">
            <a:extLst>
              <a:ext uri="{FF2B5EF4-FFF2-40B4-BE49-F238E27FC236}">
                <a16:creationId xmlns:a16="http://schemas.microsoft.com/office/drawing/2014/main" id="{353BDA6D-4ADC-4E00-A892-3737E438F403}"/>
              </a:ext>
            </a:extLst>
          </p:cNvPr>
          <p:cNvPicPr>
            <a:picLocks noGrp="1" noChangeAspect="1"/>
          </p:cNvPicPr>
          <p:nvPr>
            <p:ph idx="1"/>
          </p:nvPr>
        </p:nvPicPr>
        <p:blipFill>
          <a:blip r:embed="rId2"/>
          <a:stretch>
            <a:fillRect/>
          </a:stretch>
        </p:blipFill>
        <p:spPr>
          <a:xfrm>
            <a:off x="646111" y="1572068"/>
            <a:ext cx="11129891" cy="3713863"/>
          </a:xfrm>
        </p:spPr>
      </p:pic>
    </p:spTree>
    <p:extLst>
      <p:ext uri="{BB962C8B-B14F-4D97-AF65-F5344CB8AC3E}">
        <p14:creationId xmlns:p14="http://schemas.microsoft.com/office/powerpoint/2010/main" val="1511189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BA03ED42-254B-469A-9209-16751538A3E0}"/>
              </a:ext>
            </a:extLst>
          </p:cNvPr>
          <p:cNvSpPr>
            <a:spLocks noGrp="1"/>
          </p:cNvSpPr>
          <p:nvPr>
            <p:ph type="body" idx="1"/>
          </p:nvPr>
        </p:nvSpPr>
        <p:spPr>
          <a:xfrm>
            <a:off x="1103312" y="610627"/>
            <a:ext cx="4396338" cy="576262"/>
          </a:xfrm>
        </p:spPr>
        <p:txBody>
          <a:bodyPr/>
          <a:lstStyle/>
          <a:p>
            <a:r>
              <a:rPr lang="tr-TR" dirty="0">
                <a:solidFill>
                  <a:schemeClr val="tx1"/>
                </a:solidFill>
                <a:latin typeface="Times New Roman" panose="02020603050405020304" pitchFamily="18" charset="0"/>
                <a:cs typeface="Times New Roman" panose="02020603050405020304" pitchFamily="18" charset="0"/>
              </a:rPr>
              <a:t>Kullanılan Teknolojiler</a:t>
            </a:r>
          </a:p>
        </p:txBody>
      </p:sp>
      <p:sp>
        <p:nvSpPr>
          <p:cNvPr id="4" name="İçerik Yer Tutucusu 3">
            <a:extLst>
              <a:ext uri="{FF2B5EF4-FFF2-40B4-BE49-F238E27FC236}">
                <a16:creationId xmlns:a16="http://schemas.microsoft.com/office/drawing/2014/main" id="{7BAB516D-2E0F-48DD-A9CD-923F99A9CBEE}"/>
              </a:ext>
            </a:extLst>
          </p:cNvPr>
          <p:cNvSpPr>
            <a:spLocks noGrp="1"/>
          </p:cNvSpPr>
          <p:nvPr>
            <p:ph sz="half" idx="2"/>
          </p:nvPr>
        </p:nvSpPr>
        <p:spPr>
          <a:xfrm>
            <a:off x="1103312" y="1667435"/>
            <a:ext cx="4396339" cy="3741738"/>
          </a:xfrm>
        </p:spPr>
        <p:txBody>
          <a:bodyPr>
            <a:noAutofit/>
          </a:bodyPr>
          <a:lstStyle/>
          <a:p>
            <a:r>
              <a:rPr lang="tr-TR" sz="1600" dirty="0">
                <a:latin typeface="Times New Roman" panose="02020603050405020304" pitchFamily="18" charset="0"/>
                <a:cs typeface="Times New Roman" panose="02020603050405020304" pitchFamily="18" charset="0"/>
              </a:rPr>
              <a:t>Java,</a:t>
            </a:r>
          </a:p>
          <a:p>
            <a:r>
              <a:rPr lang="tr-TR" sz="1600" dirty="0">
                <a:latin typeface="Times New Roman" panose="02020603050405020304" pitchFamily="18" charset="0"/>
                <a:cs typeface="Times New Roman" panose="02020603050405020304" pitchFamily="18" charset="0"/>
              </a:rPr>
              <a:t>Spring </a:t>
            </a:r>
            <a:r>
              <a:rPr lang="tr-TR" sz="1600" dirty="0" err="1">
                <a:latin typeface="Times New Roman" panose="02020603050405020304" pitchFamily="18" charset="0"/>
                <a:cs typeface="Times New Roman" panose="02020603050405020304" pitchFamily="18" charset="0"/>
              </a:rPr>
              <a:t>Boot</a:t>
            </a:r>
            <a:r>
              <a:rPr lang="tr-TR" sz="1600" dirty="0">
                <a:latin typeface="Times New Roman" panose="02020603050405020304" pitchFamily="18" charset="0"/>
                <a:cs typeface="Times New Roman" panose="02020603050405020304" pitchFamily="18" charset="0"/>
              </a:rPr>
              <a:t>,</a:t>
            </a:r>
          </a:p>
          <a:p>
            <a:r>
              <a:rPr lang="tr-TR" sz="1600" dirty="0">
                <a:latin typeface="Times New Roman" panose="02020603050405020304" pitchFamily="18" charset="0"/>
                <a:cs typeface="Times New Roman" panose="02020603050405020304" pitchFamily="18" charset="0"/>
              </a:rPr>
              <a:t>Spring MVC,</a:t>
            </a:r>
          </a:p>
          <a:p>
            <a:r>
              <a:rPr lang="tr-TR" sz="1600" dirty="0">
                <a:latin typeface="Times New Roman" panose="02020603050405020304" pitchFamily="18" charset="0"/>
                <a:cs typeface="Times New Roman" panose="02020603050405020304" pitchFamily="18" charset="0"/>
              </a:rPr>
              <a:t>Spring Data JPA,</a:t>
            </a:r>
          </a:p>
          <a:p>
            <a:r>
              <a:rPr lang="tr-TR" sz="1600" dirty="0" err="1">
                <a:latin typeface="Times New Roman" panose="02020603050405020304" pitchFamily="18" charset="0"/>
                <a:cs typeface="Times New Roman" panose="02020603050405020304" pitchFamily="18" charset="0"/>
              </a:rPr>
              <a:t>Maven</a:t>
            </a:r>
            <a:r>
              <a:rPr lang="tr-TR" sz="1600" dirty="0">
                <a:latin typeface="Times New Roman" panose="02020603050405020304" pitchFamily="18" charset="0"/>
                <a:cs typeface="Times New Roman" panose="02020603050405020304" pitchFamily="18" charset="0"/>
              </a:rPr>
              <a:t>,</a:t>
            </a:r>
          </a:p>
          <a:p>
            <a:r>
              <a:rPr lang="tr-TR" sz="1600" dirty="0" err="1">
                <a:latin typeface="Times New Roman" panose="02020603050405020304" pitchFamily="18" charset="0"/>
                <a:cs typeface="Times New Roman" panose="02020603050405020304" pitchFamily="18" charset="0"/>
              </a:rPr>
              <a:t>Swagger</a:t>
            </a:r>
            <a:r>
              <a:rPr lang="tr-TR" sz="1600" dirty="0">
                <a:latin typeface="Times New Roman" panose="02020603050405020304" pitchFamily="18" charset="0"/>
                <a:cs typeface="Times New Roman" panose="02020603050405020304" pitchFamily="18" charset="0"/>
              </a:rPr>
              <a:t>,</a:t>
            </a:r>
          </a:p>
          <a:p>
            <a:r>
              <a:rPr lang="tr-TR" sz="1600" dirty="0" err="1">
                <a:latin typeface="Times New Roman" panose="02020603050405020304" pitchFamily="18" charset="0"/>
                <a:cs typeface="Times New Roman" panose="02020603050405020304" pitchFamily="18" charset="0"/>
              </a:rPr>
              <a:t>Postman</a:t>
            </a:r>
            <a:r>
              <a:rPr lang="tr-TR" sz="1600" dirty="0">
                <a:latin typeface="Times New Roman" panose="02020603050405020304" pitchFamily="18" charset="0"/>
                <a:cs typeface="Times New Roman" panose="02020603050405020304" pitchFamily="18" charset="0"/>
              </a:rPr>
              <a:t>,</a:t>
            </a:r>
          </a:p>
          <a:p>
            <a:r>
              <a:rPr lang="tr-TR" sz="1600" dirty="0" err="1">
                <a:latin typeface="Times New Roman" panose="02020603050405020304" pitchFamily="18" charset="0"/>
                <a:cs typeface="Times New Roman" panose="02020603050405020304" pitchFamily="18" charset="0"/>
              </a:rPr>
              <a:t>MySql</a:t>
            </a:r>
            <a:r>
              <a:rPr lang="tr-TR" sz="1600" dirty="0">
                <a:latin typeface="Times New Roman" panose="02020603050405020304" pitchFamily="18" charset="0"/>
                <a:cs typeface="Times New Roman" panose="02020603050405020304" pitchFamily="18" charset="0"/>
              </a:rPr>
              <a:t>, </a:t>
            </a:r>
          </a:p>
          <a:p>
            <a:r>
              <a:rPr lang="tr-TR" sz="1600" dirty="0">
                <a:latin typeface="Times New Roman" panose="02020603050405020304" pitchFamily="18" charset="0"/>
                <a:cs typeface="Times New Roman" panose="02020603050405020304" pitchFamily="18" charset="0"/>
              </a:rPr>
              <a:t>Rest API,</a:t>
            </a:r>
          </a:p>
          <a:p>
            <a:r>
              <a:rPr lang="tr-TR" sz="1600" dirty="0">
                <a:latin typeface="Times New Roman" panose="02020603050405020304" pitchFamily="18" charset="0"/>
                <a:cs typeface="Times New Roman" panose="02020603050405020304" pitchFamily="18" charset="0"/>
              </a:rPr>
              <a:t>JUnit5,</a:t>
            </a:r>
          </a:p>
          <a:p>
            <a:r>
              <a:rPr lang="tr-TR" sz="1600" dirty="0" err="1">
                <a:latin typeface="Times New Roman" panose="02020603050405020304" pitchFamily="18" charset="0"/>
                <a:cs typeface="Times New Roman" panose="02020603050405020304" pitchFamily="18" charset="0"/>
              </a:rPr>
              <a:t>Mockito</a:t>
            </a:r>
            <a:r>
              <a:rPr lang="tr-TR" sz="1600" dirty="0">
                <a:latin typeface="Times New Roman" panose="02020603050405020304" pitchFamily="18" charset="0"/>
                <a:cs typeface="Times New Roman" panose="02020603050405020304" pitchFamily="18" charset="0"/>
              </a:rPr>
              <a:t>,</a:t>
            </a:r>
          </a:p>
          <a:p>
            <a:r>
              <a:rPr lang="tr-TR" sz="1600" dirty="0">
                <a:latin typeface="Times New Roman" panose="02020603050405020304" pitchFamily="18" charset="0"/>
                <a:cs typeface="Times New Roman" panose="02020603050405020304" pitchFamily="18" charset="0"/>
              </a:rPr>
              <a:t>Log4j</a:t>
            </a:r>
          </a:p>
        </p:txBody>
      </p:sp>
      <p:sp>
        <p:nvSpPr>
          <p:cNvPr id="5" name="Metin Yer Tutucusu 4">
            <a:extLst>
              <a:ext uri="{FF2B5EF4-FFF2-40B4-BE49-F238E27FC236}">
                <a16:creationId xmlns:a16="http://schemas.microsoft.com/office/drawing/2014/main" id="{CEDD5C93-74B3-405B-AD5E-CE99338B652B}"/>
              </a:ext>
            </a:extLst>
          </p:cNvPr>
          <p:cNvSpPr>
            <a:spLocks noGrp="1"/>
          </p:cNvSpPr>
          <p:nvPr>
            <p:ph type="body" sz="quarter" idx="3"/>
          </p:nvPr>
        </p:nvSpPr>
        <p:spPr>
          <a:xfrm>
            <a:off x="5654494" y="610627"/>
            <a:ext cx="4396339" cy="576262"/>
          </a:xfrm>
        </p:spPr>
        <p:txBody>
          <a:bodyPr/>
          <a:lstStyle/>
          <a:p>
            <a:r>
              <a:rPr lang="tr-TR" dirty="0">
                <a:solidFill>
                  <a:schemeClr val="tx1"/>
                </a:solidFill>
              </a:rPr>
              <a:t>Kullanılan Kaynaklar</a:t>
            </a:r>
          </a:p>
        </p:txBody>
      </p:sp>
      <p:sp>
        <p:nvSpPr>
          <p:cNvPr id="6" name="İçerik Yer Tutucusu 5">
            <a:extLst>
              <a:ext uri="{FF2B5EF4-FFF2-40B4-BE49-F238E27FC236}">
                <a16:creationId xmlns:a16="http://schemas.microsoft.com/office/drawing/2014/main" id="{2F935794-3CEE-4269-94C9-EF242C5BAA0C}"/>
              </a:ext>
            </a:extLst>
          </p:cNvPr>
          <p:cNvSpPr>
            <a:spLocks noGrp="1"/>
          </p:cNvSpPr>
          <p:nvPr>
            <p:ph sz="quarter" idx="4"/>
          </p:nvPr>
        </p:nvSpPr>
        <p:spPr>
          <a:xfrm>
            <a:off x="5654494" y="1667435"/>
            <a:ext cx="6192365" cy="3741738"/>
          </a:xfrm>
        </p:spPr>
        <p:txBody>
          <a:bodyPr>
            <a:normAutofit/>
          </a:bodyPr>
          <a:lstStyle/>
          <a:p>
            <a:r>
              <a:rPr lang="tr-TR" sz="1600" dirty="0">
                <a:latin typeface="Times New Roman" panose="02020603050405020304" pitchFamily="18" charset="0"/>
                <a:cs typeface="Times New Roman" panose="02020603050405020304" pitchFamily="18" charset="0"/>
              </a:rPr>
              <a:t>Java </a:t>
            </a:r>
            <a:r>
              <a:rPr lang="tr-TR" sz="1600" dirty="0" err="1">
                <a:latin typeface="Times New Roman" panose="02020603050405020304" pitchFamily="18" charset="0"/>
                <a:cs typeface="Times New Roman" panose="02020603050405020304" pitchFamily="18" charset="0"/>
              </a:rPr>
              <a:t>Documentation</a:t>
            </a:r>
            <a:r>
              <a:rPr lang="tr-TR" sz="1600" dirty="0">
                <a:latin typeface="Times New Roman" panose="02020603050405020304" pitchFamily="18" charset="0"/>
                <a:cs typeface="Times New Roman" panose="02020603050405020304" pitchFamily="18" charset="0"/>
              </a:rPr>
              <a:t> (</a:t>
            </a:r>
            <a:r>
              <a:rPr lang="tr-TR" sz="1600" dirty="0">
                <a:latin typeface="Times New Roman" panose="02020603050405020304" pitchFamily="18" charset="0"/>
                <a:cs typeface="Times New Roman" panose="02020603050405020304" pitchFamily="18" charset="0"/>
                <a:hlinkClick r:id="rId2"/>
              </a:rPr>
              <a:t>https://github.com/hkarabakla/hello_java</a:t>
            </a:r>
            <a:r>
              <a:rPr lang="tr-TR" sz="1600" dirty="0">
                <a:latin typeface="Times New Roman" panose="02020603050405020304" pitchFamily="18" charset="0"/>
                <a:cs typeface="Times New Roman" panose="02020603050405020304" pitchFamily="18" charset="0"/>
              </a:rPr>
              <a:t>)</a:t>
            </a:r>
          </a:p>
          <a:p>
            <a:r>
              <a:rPr lang="tr-TR" sz="1600" dirty="0" err="1">
                <a:latin typeface="Times New Roman" panose="02020603050405020304" pitchFamily="18" charset="0"/>
                <a:cs typeface="Times New Roman" panose="02020603050405020304" pitchFamily="18" charset="0"/>
              </a:rPr>
              <a:t>Baeldung</a:t>
            </a:r>
            <a:r>
              <a:rPr lang="tr-TR" sz="1600" dirty="0">
                <a:latin typeface="Times New Roman" panose="02020603050405020304" pitchFamily="18" charset="0"/>
                <a:cs typeface="Times New Roman" panose="02020603050405020304" pitchFamily="18" charset="0"/>
              </a:rPr>
              <a:t>(</a:t>
            </a:r>
            <a:r>
              <a:rPr lang="tr-TR" sz="1600" dirty="0">
                <a:latin typeface="Times New Roman" panose="02020603050405020304" pitchFamily="18" charset="0"/>
                <a:cs typeface="Times New Roman" panose="02020603050405020304" pitchFamily="18" charset="0"/>
                <a:hlinkClick r:id="rId3"/>
              </a:rPr>
              <a:t>https://www.baeldung.com/</a:t>
            </a:r>
            <a:r>
              <a:rPr lang="tr-TR" sz="1600" dirty="0">
                <a:latin typeface="Times New Roman" panose="02020603050405020304" pitchFamily="18" charset="0"/>
                <a:cs typeface="Times New Roman" panose="02020603050405020304" pitchFamily="18" charset="0"/>
              </a:rPr>
              <a:t>)</a:t>
            </a:r>
          </a:p>
          <a:p>
            <a:r>
              <a:rPr lang="tr-TR" sz="1600" dirty="0">
                <a:latin typeface="Times New Roman" panose="02020603050405020304" pitchFamily="18" charset="0"/>
                <a:cs typeface="Times New Roman" panose="02020603050405020304" pitchFamily="18" charset="0"/>
              </a:rPr>
              <a:t>Stackoverflow(</a:t>
            </a:r>
            <a:r>
              <a:rPr lang="tr-TR" sz="1600" dirty="0">
                <a:latin typeface="Times New Roman" panose="02020603050405020304" pitchFamily="18" charset="0"/>
                <a:cs typeface="Times New Roman" panose="02020603050405020304" pitchFamily="18" charset="0"/>
                <a:hlinkClick r:id="rId4"/>
              </a:rPr>
              <a:t>https://stackoverflow.com/</a:t>
            </a:r>
            <a:r>
              <a:rPr lang="tr-TR" sz="1600" dirty="0">
                <a:latin typeface="Times New Roman" panose="02020603050405020304" pitchFamily="18" charset="0"/>
                <a:cs typeface="Times New Roman" panose="02020603050405020304" pitchFamily="18" charset="0"/>
              </a:rPr>
              <a:t>)</a:t>
            </a:r>
          </a:p>
          <a:p>
            <a:r>
              <a:rPr lang="tr-TR" sz="1600" dirty="0">
                <a:latin typeface="Times New Roman" panose="02020603050405020304" pitchFamily="18" charset="0"/>
                <a:cs typeface="Times New Roman" panose="02020603050405020304" pitchFamily="18" charset="0"/>
              </a:rPr>
              <a:t>Spring(</a:t>
            </a:r>
            <a:r>
              <a:rPr lang="tr-TR" sz="1600" dirty="0">
                <a:latin typeface="Times New Roman" panose="02020603050405020304" pitchFamily="18" charset="0"/>
                <a:cs typeface="Times New Roman" panose="02020603050405020304" pitchFamily="18" charset="0"/>
                <a:hlinkClick r:id="rId5"/>
              </a:rPr>
              <a:t>https://spring.io/projects/spring-boot</a:t>
            </a:r>
            <a:r>
              <a:rPr lang="tr-TR" sz="1600" dirty="0">
                <a:latin typeface="Times New Roman" panose="02020603050405020304" pitchFamily="18" charset="0"/>
                <a:cs typeface="Times New Roman" panose="02020603050405020304" pitchFamily="18" charset="0"/>
              </a:rPr>
              <a:t>)</a:t>
            </a:r>
          </a:p>
          <a:p>
            <a:r>
              <a:rPr lang="tr-TR" sz="1600" dirty="0" err="1">
                <a:latin typeface="Times New Roman" panose="02020603050405020304" pitchFamily="18" charset="0"/>
                <a:cs typeface="Times New Roman" panose="02020603050405020304" pitchFamily="18" charset="0"/>
              </a:rPr>
              <a:t>TutorialsPoint</a:t>
            </a:r>
            <a:r>
              <a:rPr lang="tr-TR" sz="1600" dirty="0">
                <a:latin typeface="Times New Roman" panose="02020603050405020304" pitchFamily="18" charset="0"/>
                <a:cs typeface="Times New Roman" panose="02020603050405020304" pitchFamily="18" charset="0"/>
              </a:rPr>
              <a:t>(</a:t>
            </a:r>
            <a:r>
              <a:rPr lang="tr-TR" sz="1600" dirty="0">
                <a:latin typeface="Times New Roman" panose="02020603050405020304" pitchFamily="18" charset="0"/>
                <a:cs typeface="Times New Roman" panose="02020603050405020304" pitchFamily="18" charset="0"/>
                <a:hlinkClick r:id="rId6"/>
              </a:rPr>
              <a:t>https://www.tutorialspoint.com/spring/index.htm</a:t>
            </a:r>
            <a:r>
              <a:rPr lang="tr-TR" sz="1600" dirty="0">
                <a:latin typeface="Times New Roman" panose="02020603050405020304" pitchFamily="18" charset="0"/>
                <a:cs typeface="Times New Roman" panose="02020603050405020304" pitchFamily="18" charset="0"/>
              </a:rPr>
              <a:t>)</a:t>
            </a:r>
          </a:p>
          <a:p>
            <a:r>
              <a:rPr lang="tr-TR" sz="1600" dirty="0" err="1">
                <a:latin typeface="Times New Roman" panose="02020603050405020304" pitchFamily="18" charset="0"/>
                <a:cs typeface="Times New Roman" panose="02020603050405020304" pitchFamily="18" charset="0"/>
              </a:rPr>
              <a:t>Mockito</a:t>
            </a:r>
            <a:r>
              <a:rPr lang="tr-TR" sz="1600" dirty="0">
                <a:latin typeface="Times New Roman" panose="02020603050405020304" pitchFamily="18" charset="0"/>
                <a:cs typeface="Times New Roman" panose="02020603050405020304" pitchFamily="18" charset="0"/>
              </a:rPr>
              <a:t>(</a:t>
            </a:r>
            <a:r>
              <a:rPr lang="tr-TR" sz="1600" dirty="0">
                <a:latin typeface="Times New Roman" panose="02020603050405020304" pitchFamily="18" charset="0"/>
                <a:cs typeface="Times New Roman" panose="02020603050405020304" pitchFamily="18" charset="0"/>
                <a:hlinkClick r:id="rId7"/>
              </a:rPr>
              <a:t>https://site.mockito.org/</a:t>
            </a:r>
            <a:r>
              <a:rPr lang="tr-TR" sz="1600" dirty="0">
                <a:latin typeface="Times New Roman" panose="02020603050405020304" pitchFamily="18" charset="0"/>
                <a:cs typeface="Times New Roman" panose="02020603050405020304" pitchFamily="18" charset="0"/>
              </a:rPr>
              <a:t>)</a:t>
            </a:r>
          </a:p>
          <a:p>
            <a:r>
              <a:rPr lang="tr-TR" sz="1600" dirty="0" err="1">
                <a:latin typeface="Times New Roman" panose="02020603050405020304" pitchFamily="18" charset="0"/>
                <a:cs typeface="Times New Roman" panose="02020603050405020304" pitchFamily="18" charset="0"/>
              </a:rPr>
              <a:t>JUnit</a:t>
            </a:r>
            <a:r>
              <a:rPr lang="tr-TR" sz="1600" dirty="0">
                <a:latin typeface="Times New Roman" panose="02020603050405020304" pitchFamily="18" charset="0"/>
                <a:cs typeface="Times New Roman" panose="02020603050405020304" pitchFamily="18" charset="0"/>
              </a:rPr>
              <a:t>(</a:t>
            </a:r>
            <a:r>
              <a:rPr lang="tr-TR" sz="1600" dirty="0">
                <a:latin typeface="Times New Roman" panose="02020603050405020304" pitchFamily="18" charset="0"/>
                <a:cs typeface="Times New Roman" panose="02020603050405020304" pitchFamily="18" charset="0"/>
                <a:hlinkClick r:id="rId8"/>
              </a:rPr>
              <a:t>https://junit.org/junit5/docs/current/user-guide/</a:t>
            </a:r>
            <a:r>
              <a:rPr lang="tr-TR" sz="1600" dirty="0">
                <a:latin typeface="Times New Roman" panose="02020603050405020304" pitchFamily="18" charset="0"/>
                <a:cs typeface="Times New Roman" panose="02020603050405020304" pitchFamily="18" charset="0"/>
              </a:rPr>
              <a:t>)</a:t>
            </a:r>
          </a:p>
          <a:p>
            <a:endParaRPr lang="tr-T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669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CFEC92D-4E84-4C70-ABDC-4AE5803C8A2B}"/>
              </a:ext>
            </a:extLst>
          </p:cNvPr>
          <p:cNvSpPr>
            <a:spLocks noGrp="1"/>
          </p:cNvSpPr>
          <p:nvPr>
            <p:ph idx="1"/>
          </p:nvPr>
        </p:nvSpPr>
        <p:spPr>
          <a:xfrm>
            <a:off x="1123729" y="1877423"/>
            <a:ext cx="8946541" cy="4195481"/>
          </a:xfrm>
        </p:spPr>
        <p:txBody>
          <a:bodyPr>
            <a:normAutofit/>
          </a:bodyPr>
          <a:lstStyle/>
          <a:p>
            <a:r>
              <a:rPr lang="tr-TR" sz="2400" dirty="0">
                <a:latin typeface="Times New Roman" panose="02020603050405020304" pitchFamily="18" charset="0"/>
                <a:cs typeface="Times New Roman" panose="02020603050405020304" pitchFamily="18" charset="0"/>
              </a:rPr>
              <a:t>Dinlediğiniz için teşekkür ederim. </a:t>
            </a:r>
          </a:p>
          <a:p>
            <a:r>
              <a:rPr lang="tr-TR" sz="2400" dirty="0">
                <a:latin typeface="Times New Roman" panose="02020603050405020304" pitchFamily="18" charset="0"/>
                <a:cs typeface="Times New Roman" panose="02020603050405020304" pitchFamily="18" charset="0"/>
              </a:rPr>
              <a:t>İsa SAYAR</a:t>
            </a:r>
          </a:p>
        </p:txBody>
      </p:sp>
      <p:pic>
        <p:nvPicPr>
          <p:cNvPr id="5" name="Resim 4">
            <a:extLst>
              <a:ext uri="{FF2B5EF4-FFF2-40B4-BE49-F238E27FC236}">
                <a16:creationId xmlns:a16="http://schemas.microsoft.com/office/drawing/2014/main" id="{E8759655-7382-48B5-830E-B139AED7511B}"/>
              </a:ext>
            </a:extLst>
          </p:cNvPr>
          <p:cNvPicPr>
            <a:picLocks noChangeAspect="1"/>
          </p:cNvPicPr>
          <p:nvPr/>
        </p:nvPicPr>
        <p:blipFill>
          <a:blip r:embed="rId2"/>
          <a:stretch>
            <a:fillRect/>
          </a:stretch>
        </p:blipFill>
        <p:spPr>
          <a:xfrm>
            <a:off x="1210889" y="4787153"/>
            <a:ext cx="457200" cy="457200"/>
          </a:xfrm>
          <a:prstGeom prst="rect">
            <a:avLst/>
          </a:prstGeom>
        </p:spPr>
      </p:pic>
      <p:sp>
        <p:nvSpPr>
          <p:cNvPr id="6" name="Metin kutusu 5">
            <a:extLst>
              <a:ext uri="{FF2B5EF4-FFF2-40B4-BE49-F238E27FC236}">
                <a16:creationId xmlns:a16="http://schemas.microsoft.com/office/drawing/2014/main" id="{356D66DB-A9E1-43C3-8255-E7149742E857}"/>
              </a:ext>
            </a:extLst>
          </p:cNvPr>
          <p:cNvSpPr txBox="1"/>
          <p:nvPr/>
        </p:nvSpPr>
        <p:spPr>
          <a:xfrm>
            <a:off x="1775666" y="4831087"/>
            <a:ext cx="3696268" cy="646331"/>
          </a:xfrm>
          <a:prstGeom prst="rect">
            <a:avLst/>
          </a:prstGeom>
          <a:noFill/>
        </p:spPr>
        <p:txBody>
          <a:bodyPr wrap="none" rtlCol="0">
            <a:spAutoFit/>
          </a:bodyPr>
          <a:lstStyle/>
          <a:p>
            <a:r>
              <a:rPr lang="tr-TR" dirty="0">
                <a:latin typeface="Times New Roman" panose="02020603050405020304" pitchFamily="18" charset="0"/>
                <a:cs typeface="Times New Roman" panose="02020603050405020304" pitchFamily="18" charset="0"/>
                <a:hlinkClick r:id="rId3"/>
              </a:rPr>
              <a:t>https://www.linkedin.com/in/isasayar/</a:t>
            </a:r>
            <a:endParaRPr lang="tr-TR" dirty="0">
              <a:latin typeface="Times New Roman" panose="02020603050405020304" pitchFamily="18" charset="0"/>
              <a:cs typeface="Times New Roman" panose="02020603050405020304" pitchFamily="18" charset="0"/>
            </a:endParaRPr>
          </a:p>
          <a:p>
            <a:endParaRPr lang="tr-TR" dirty="0"/>
          </a:p>
        </p:txBody>
      </p:sp>
      <p:pic>
        <p:nvPicPr>
          <p:cNvPr id="12" name="Resim 11">
            <a:extLst>
              <a:ext uri="{FF2B5EF4-FFF2-40B4-BE49-F238E27FC236}">
                <a16:creationId xmlns:a16="http://schemas.microsoft.com/office/drawing/2014/main" id="{55CDD8DC-39F4-4EEC-8BBD-B09D95A0580D}"/>
              </a:ext>
            </a:extLst>
          </p:cNvPr>
          <p:cNvPicPr>
            <a:picLocks noChangeAspect="1"/>
          </p:cNvPicPr>
          <p:nvPr/>
        </p:nvPicPr>
        <p:blipFill>
          <a:blip r:embed="rId4"/>
          <a:stretch>
            <a:fillRect/>
          </a:stretch>
        </p:blipFill>
        <p:spPr>
          <a:xfrm>
            <a:off x="1123729" y="5477418"/>
            <a:ext cx="609600" cy="609600"/>
          </a:xfrm>
          <a:prstGeom prst="rect">
            <a:avLst/>
          </a:prstGeom>
        </p:spPr>
      </p:pic>
      <p:sp>
        <p:nvSpPr>
          <p:cNvPr id="13" name="Metin kutusu 12">
            <a:extLst>
              <a:ext uri="{FF2B5EF4-FFF2-40B4-BE49-F238E27FC236}">
                <a16:creationId xmlns:a16="http://schemas.microsoft.com/office/drawing/2014/main" id="{00022CBD-DBC0-4018-A39D-6B3D934299EB}"/>
              </a:ext>
            </a:extLst>
          </p:cNvPr>
          <p:cNvSpPr txBox="1"/>
          <p:nvPr/>
        </p:nvSpPr>
        <p:spPr>
          <a:xfrm>
            <a:off x="1775666" y="5539726"/>
            <a:ext cx="2537874" cy="646331"/>
          </a:xfrm>
          <a:prstGeom prst="rect">
            <a:avLst/>
          </a:prstGeom>
          <a:noFill/>
        </p:spPr>
        <p:txBody>
          <a:bodyPr wrap="none" rtlCol="0">
            <a:spAutoFit/>
          </a:bodyPr>
          <a:lstStyle/>
          <a:p>
            <a:r>
              <a:rPr lang="tr-TR" dirty="0">
                <a:latin typeface="Times New Roman" panose="02020603050405020304" pitchFamily="18" charset="0"/>
                <a:cs typeface="Times New Roman" panose="02020603050405020304" pitchFamily="18" charset="0"/>
                <a:hlinkClick r:id="rId5"/>
              </a:rPr>
              <a:t>https://github.com/Syr7-s</a:t>
            </a:r>
            <a:endParaRPr lang="tr-TR" dirty="0">
              <a:latin typeface="Times New Roman" panose="02020603050405020304" pitchFamily="18" charset="0"/>
              <a:cs typeface="Times New Roman" panose="02020603050405020304" pitchFamily="18" charset="0"/>
            </a:endParaRPr>
          </a:p>
          <a:p>
            <a:endParaRPr lang="tr-TR" dirty="0"/>
          </a:p>
        </p:txBody>
      </p:sp>
      <p:pic>
        <p:nvPicPr>
          <p:cNvPr id="15" name="Resim 14">
            <a:extLst>
              <a:ext uri="{FF2B5EF4-FFF2-40B4-BE49-F238E27FC236}">
                <a16:creationId xmlns:a16="http://schemas.microsoft.com/office/drawing/2014/main" id="{83E7E45C-270F-4FD2-A2D5-74671A2B2E32}"/>
              </a:ext>
            </a:extLst>
          </p:cNvPr>
          <p:cNvPicPr>
            <a:picLocks noChangeAspect="1"/>
          </p:cNvPicPr>
          <p:nvPr/>
        </p:nvPicPr>
        <p:blipFill>
          <a:blip r:embed="rId6"/>
          <a:stretch>
            <a:fillRect/>
          </a:stretch>
        </p:blipFill>
        <p:spPr>
          <a:xfrm>
            <a:off x="1166066" y="3975164"/>
            <a:ext cx="609600" cy="609600"/>
          </a:xfrm>
          <a:prstGeom prst="rect">
            <a:avLst/>
          </a:prstGeom>
        </p:spPr>
      </p:pic>
      <p:sp>
        <p:nvSpPr>
          <p:cNvPr id="16" name="Metin kutusu 15">
            <a:extLst>
              <a:ext uri="{FF2B5EF4-FFF2-40B4-BE49-F238E27FC236}">
                <a16:creationId xmlns:a16="http://schemas.microsoft.com/office/drawing/2014/main" id="{ACA6D200-301C-41C1-A235-287707501F1E}"/>
              </a:ext>
            </a:extLst>
          </p:cNvPr>
          <p:cNvSpPr txBox="1"/>
          <p:nvPr/>
        </p:nvSpPr>
        <p:spPr>
          <a:xfrm>
            <a:off x="1838420" y="4095298"/>
            <a:ext cx="2374368" cy="338554"/>
          </a:xfrm>
          <a:prstGeom prst="rect">
            <a:avLst/>
          </a:prstGeom>
          <a:noFill/>
        </p:spPr>
        <p:txBody>
          <a:bodyPr wrap="none" rtlCol="0">
            <a:spAutoFit/>
          </a:bodyPr>
          <a:lstStyle/>
          <a:p>
            <a:r>
              <a:rPr lang="tr-TR" sz="1600" dirty="0">
                <a:latin typeface="Times New Roman" panose="02020603050405020304" pitchFamily="18" charset="0"/>
                <a:cs typeface="Times New Roman" panose="02020603050405020304" pitchFamily="18" charset="0"/>
              </a:rPr>
              <a:t>isa.sayar1725@gmail.com</a:t>
            </a:r>
          </a:p>
        </p:txBody>
      </p:sp>
    </p:spTree>
    <p:extLst>
      <p:ext uri="{BB962C8B-B14F-4D97-AF65-F5344CB8AC3E}">
        <p14:creationId xmlns:p14="http://schemas.microsoft.com/office/powerpoint/2010/main" val="1773082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D20DF3-93B8-41EA-8FA4-20B35D81F200}"/>
              </a:ext>
            </a:extLst>
          </p:cNvPr>
          <p:cNvSpPr>
            <a:spLocks noGrp="1"/>
          </p:cNvSpPr>
          <p:nvPr>
            <p:ph type="title"/>
          </p:nvPr>
        </p:nvSpPr>
        <p:spPr>
          <a:xfrm>
            <a:off x="705044" y="568037"/>
            <a:ext cx="8596668" cy="1320800"/>
          </a:xfrm>
        </p:spPr>
        <p:txBody>
          <a:bodyPr/>
          <a:lstStyle/>
          <a:p>
            <a:r>
              <a:rPr lang="tr-TR" dirty="0">
                <a:latin typeface="Times New Roman" panose="02020603050405020304" pitchFamily="18" charset="0"/>
                <a:cs typeface="Times New Roman" panose="02020603050405020304" pitchFamily="18" charset="0"/>
              </a:rPr>
              <a:t>Tanıtım</a:t>
            </a:r>
          </a:p>
        </p:txBody>
      </p:sp>
      <p:sp>
        <p:nvSpPr>
          <p:cNvPr id="3" name="İçerik Yer Tutucusu 2">
            <a:extLst>
              <a:ext uri="{FF2B5EF4-FFF2-40B4-BE49-F238E27FC236}">
                <a16:creationId xmlns:a16="http://schemas.microsoft.com/office/drawing/2014/main" id="{6967FE40-06B6-4B5F-901B-2900A41B95B4}"/>
              </a:ext>
            </a:extLst>
          </p:cNvPr>
          <p:cNvSpPr>
            <a:spLocks noGrp="1"/>
          </p:cNvSpPr>
          <p:nvPr>
            <p:ph idx="1"/>
          </p:nvPr>
        </p:nvSpPr>
        <p:spPr>
          <a:xfrm>
            <a:off x="338666" y="2229862"/>
            <a:ext cx="11514667" cy="3880773"/>
          </a:xfrm>
        </p:spPr>
        <p:txBody>
          <a:bodyPr>
            <a:normAutofit/>
          </a:bodyPr>
          <a:lstStyle/>
          <a:p>
            <a:r>
              <a:rPr lang="tr-TR" sz="1600" dirty="0">
                <a:latin typeface="Times New Roman" panose="02020603050405020304" pitchFamily="18" charset="0"/>
                <a:cs typeface="Times New Roman" panose="02020603050405020304" pitchFamily="18" charset="0"/>
              </a:rPr>
              <a:t>Merhaba ben İsa SAYAR, Düzce Üniversitesi Bilgisayar Mühendisliği Bölümünden 2020 yılı Sonbaharında mezun oldum. Mezun olduktan sonra Java ve C# programlama dillerine yoğunlaştım ve bu diller ile Masaüstü ve Web uygulamaları geliştirmeye başladım. Kasım'ın sonu gibi Sosyal platform aracılığı ile de </a:t>
            </a:r>
            <a:r>
              <a:rPr lang="tr-TR" sz="1600" dirty="0" err="1">
                <a:latin typeface="Times New Roman" panose="02020603050405020304" pitchFamily="18" charset="0"/>
                <a:cs typeface="Times New Roman" panose="02020603050405020304" pitchFamily="18" charset="0"/>
              </a:rPr>
              <a:t>Kodluyoruz'un</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Fibabanka</a:t>
            </a:r>
            <a:r>
              <a:rPr lang="tr-TR" sz="1600" dirty="0">
                <a:latin typeface="Times New Roman" panose="02020603050405020304" pitchFamily="18" charset="0"/>
                <a:cs typeface="Times New Roman" panose="02020603050405020304" pitchFamily="18" charset="0"/>
              </a:rPr>
              <a:t> destekli Java </a:t>
            </a:r>
            <a:r>
              <a:rPr lang="tr-TR" sz="1600" dirty="0" err="1">
                <a:latin typeface="Times New Roman" panose="02020603050405020304" pitchFamily="18" charset="0"/>
                <a:cs typeface="Times New Roman" panose="02020603050405020304" pitchFamily="18" charset="0"/>
              </a:rPr>
              <a:t>Bootcamp'i</a:t>
            </a:r>
            <a:r>
              <a:rPr lang="tr-TR" sz="1600" dirty="0">
                <a:latin typeface="Times New Roman" panose="02020603050405020304" pitchFamily="18" charset="0"/>
                <a:cs typeface="Times New Roman" panose="02020603050405020304" pitchFamily="18" charset="0"/>
              </a:rPr>
              <a:t> düzenlediğini gördüm ve bende neden olmasın diyerek başvuruda bulundum. Şu anda da bu noktaya kadar geldim.</a:t>
            </a:r>
          </a:p>
        </p:txBody>
      </p:sp>
    </p:spTree>
    <p:extLst>
      <p:ext uri="{BB962C8B-B14F-4D97-AF65-F5344CB8AC3E}">
        <p14:creationId xmlns:p14="http://schemas.microsoft.com/office/powerpoint/2010/main" val="773095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9DB77-E573-476D-8CEA-A5C718947262}"/>
              </a:ext>
            </a:extLst>
          </p:cNvPr>
          <p:cNvSpPr>
            <a:spLocks noGrp="1"/>
          </p:cNvSpPr>
          <p:nvPr>
            <p:ph type="title"/>
          </p:nvPr>
        </p:nvSpPr>
        <p:spPr>
          <a:xfrm>
            <a:off x="646111" y="452718"/>
            <a:ext cx="9404723" cy="784411"/>
          </a:xfrm>
        </p:spPr>
        <p:txBody>
          <a:bodyPr/>
          <a:lstStyle/>
          <a:p>
            <a:r>
              <a:rPr lang="tr-TR" dirty="0">
                <a:latin typeface="Times New Roman" panose="02020603050405020304" pitchFamily="18" charset="0"/>
                <a:cs typeface="Times New Roman" panose="02020603050405020304" pitchFamily="18" charset="0"/>
              </a:rPr>
              <a:t>İçindekiler</a:t>
            </a:r>
          </a:p>
        </p:txBody>
      </p:sp>
      <p:sp>
        <p:nvSpPr>
          <p:cNvPr id="3" name="İçerik Yer Tutucusu 2">
            <a:extLst>
              <a:ext uri="{FF2B5EF4-FFF2-40B4-BE49-F238E27FC236}">
                <a16:creationId xmlns:a16="http://schemas.microsoft.com/office/drawing/2014/main" id="{224149BF-EC98-4EF5-812F-00FE1DB8CEBE}"/>
              </a:ext>
            </a:extLst>
          </p:cNvPr>
          <p:cNvSpPr>
            <a:spLocks noGrp="1"/>
          </p:cNvSpPr>
          <p:nvPr>
            <p:ph idx="1"/>
          </p:nvPr>
        </p:nvSpPr>
        <p:spPr>
          <a:xfrm>
            <a:off x="646111" y="1764010"/>
            <a:ext cx="8946541" cy="4195481"/>
          </a:xfrm>
        </p:spPr>
        <p:txBody>
          <a:bodyPr/>
          <a:lstStyle/>
          <a:p>
            <a:r>
              <a:rPr lang="tr-TR" sz="1600" dirty="0">
                <a:latin typeface="Times New Roman" panose="02020603050405020304" pitchFamily="18" charset="0"/>
                <a:cs typeface="Times New Roman" panose="02020603050405020304" pitchFamily="18" charset="0"/>
              </a:rPr>
              <a:t>Proje Tanıtımı</a:t>
            </a:r>
          </a:p>
          <a:p>
            <a:r>
              <a:rPr lang="tr-TR" sz="1600" dirty="0">
                <a:latin typeface="Times New Roman" panose="02020603050405020304" pitchFamily="18" charset="0"/>
                <a:cs typeface="Times New Roman" panose="02020603050405020304" pitchFamily="18" charset="0"/>
              </a:rPr>
              <a:t>Veri tabanı Tasarımı</a:t>
            </a:r>
          </a:p>
          <a:p>
            <a:r>
              <a:rPr lang="tr-TR" sz="1600" dirty="0">
                <a:latin typeface="Times New Roman" panose="02020603050405020304" pitchFamily="18" charset="0"/>
                <a:cs typeface="Times New Roman" panose="02020603050405020304" pitchFamily="18" charset="0"/>
              </a:rPr>
              <a:t>Senaryolar</a:t>
            </a:r>
          </a:p>
          <a:p>
            <a:r>
              <a:rPr lang="tr-TR" sz="1600" dirty="0" err="1">
                <a:latin typeface="Times New Roman" panose="02020603050405020304" pitchFamily="18" charset="0"/>
                <a:cs typeface="Times New Roman" panose="02020603050405020304" pitchFamily="18" charset="0"/>
              </a:rPr>
              <a:t>Algoritmik</a:t>
            </a:r>
            <a:r>
              <a:rPr lang="tr-TR" sz="1600" dirty="0">
                <a:latin typeface="Times New Roman" panose="02020603050405020304" pitchFamily="18" charset="0"/>
                <a:cs typeface="Times New Roman" panose="02020603050405020304" pitchFamily="18" charset="0"/>
              </a:rPr>
              <a:t> Çözümlemeler</a:t>
            </a:r>
          </a:p>
          <a:p>
            <a:r>
              <a:rPr lang="tr-TR" sz="1600" dirty="0">
                <a:latin typeface="Times New Roman" panose="02020603050405020304" pitchFamily="18" charset="0"/>
                <a:cs typeface="Times New Roman" panose="02020603050405020304" pitchFamily="18" charset="0"/>
              </a:rPr>
              <a:t>Alınabilecek Hatalar</a:t>
            </a:r>
          </a:p>
          <a:p>
            <a:r>
              <a:rPr lang="tr-TR" sz="1600" dirty="0" err="1">
                <a:latin typeface="Times New Roman" panose="02020603050405020304" pitchFamily="18" charset="0"/>
                <a:cs typeface="Times New Roman" panose="02020603050405020304" pitchFamily="18" charset="0"/>
              </a:rPr>
              <a:t>Log</a:t>
            </a:r>
            <a:r>
              <a:rPr lang="tr-TR" sz="1600" dirty="0">
                <a:latin typeface="Times New Roman" panose="02020603050405020304" pitchFamily="18" charset="0"/>
                <a:cs typeface="Times New Roman" panose="02020603050405020304" pitchFamily="18" charset="0"/>
              </a:rPr>
              <a:t> Kayıtları</a:t>
            </a:r>
          </a:p>
          <a:p>
            <a:r>
              <a:rPr lang="tr-TR" sz="1600" dirty="0">
                <a:latin typeface="Times New Roman" panose="02020603050405020304" pitchFamily="18" charset="0"/>
                <a:cs typeface="Times New Roman" panose="02020603050405020304" pitchFamily="18" charset="0"/>
              </a:rPr>
              <a:t>Kullanılan Teknolojiler ve Kaynaklar</a:t>
            </a:r>
          </a:p>
          <a:p>
            <a:r>
              <a:rPr lang="tr-TR" sz="1600" dirty="0">
                <a:latin typeface="Times New Roman" panose="02020603050405020304" pitchFamily="18" charset="0"/>
                <a:cs typeface="Times New Roman" panose="02020603050405020304" pitchFamily="18" charset="0"/>
              </a:rPr>
              <a:t>Bitiş</a:t>
            </a:r>
          </a:p>
          <a:p>
            <a:endParaRPr lang="tr-TR" dirty="0"/>
          </a:p>
          <a:p>
            <a:endParaRPr lang="tr-TR" dirty="0"/>
          </a:p>
        </p:txBody>
      </p:sp>
    </p:spTree>
    <p:extLst>
      <p:ext uri="{BB962C8B-B14F-4D97-AF65-F5344CB8AC3E}">
        <p14:creationId xmlns:p14="http://schemas.microsoft.com/office/powerpoint/2010/main" val="286303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785713-95D5-469F-AE7B-749920DC5732}"/>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Proje Tanıtımı</a:t>
            </a:r>
          </a:p>
        </p:txBody>
      </p:sp>
      <p:sp>
        <p:nvSpPr>
          <p:cNvPr id="3" name="İçerik Yer Tutucusu 2">
            <a:extLst>
              <a:ext uri="{FF2B5EF4-FFF2-40B4-BE49-F238E27FC236}">
                <a16:creationId xmlns:a16="http://schemas.microsoft.com/office/drawing/2014/main" id="{B984798B-137F-404D-ACC7-040ED402D0D1}"/>
              </a:ext>
            </a:extLst>
          </p:cNvPr>
          <p:cNvSpPr>
            <a:spLocks noGrp="1"/>
          </p:cNvSpPr>
          <p:nvPr>
            <p:ph idx="1"/>
          </p:nvPr>
        </p:nvSpPr>
        <p:spPr>
          <a:xfrm>
            <a:off x="677334" y="1606408"/>
            <a:ext cx="8596668" cy="3880773"/>
          </a:xfrm>
        </p:spPr>
        <p:txBody>
          <a:bodyPr>
            <a:normAutofit/>
          </a:bodyPr>
          <a:lstStyle/>
          <a:p>
            <a:pPr marL="0" indent="0">
              <a:buNone/>
            </a:pPr>
            <a:r>
              <a:rPr lang="tr-TR" b="1" dirty="0">
                <a:latin typeface="Times New Roman" panose="02020603050405020304" pitchFamily="18" charset="0"/>
                <a:cs typeface="Times New Roman" panose="02020603050405020304" pitchFamily="18" charset="0"/>
              </a:rPr>
              <a:t>Online Bankacılık Sisteminin </a:t>
            </a:r>
            <a:r>
              <a:rPr lang="tr-TR" b="1" dirty="0" err="1">
                <a:latin typeface="Times New Roman" panose="02020603050405020304" pitchFamily="18" charset="0"/>
                <a:cs typeface="Times New Roman" panose="02020603050405020304" pitchFamily="18" charset="0"/>
              </a:rPr>
              <a:t>Backend</a:t>
            </a:r>
            <a:r>
              <a:rPr lang="tr-TR" b="1" dirty="0">
                <a:latin typeface="Times New Roman" panose="02020603050405020304" pitchFamily="18" charset="0"/>
                <a:cs typeface="Times New Roman" panose="02020603050405020304" pitchFamily="18" charset="0"/>
              </a:rPr>
              <a:t> tarafının yazılması.</a:t>
            </a:r>
          </a:p>
          <a:p>
            <a:pPr marL="0" indent="0">
              <a:buNone/>
            </a:pPr>
            <a:endParaRPr lang="tr-TR" sz="1600" dirty="0">
              <a:latin typeface="Times New Roman" panose="02020603050405020304" pitchFamily="18" charset="0"/>
              <a:cs typeface="Times New Roman" panose="02020603050405020304" pitchFamily="18" charset="0"/>
            </a:endParaRPr>
          </a:p>
          <a:p>
            <a:r>
              <a:rPr lang="tr-TR" sz="1600" dirty="0">
                <a:latin typeface="Times New Roman" panose="02020603050405020304" pitchFamily="18" charset="0"/>
                <a:cs typeface="Times New Roman" panose="02020603050405020304" pitchFamily="18" charset="0"/>
              </a:rPr>
              <a:t>- Müşteri Yönetimi</a:t>
            </a:r>
          </a:p>
          <a:p>
            <a:r>
              <a:rPr lang="tr-TR" sz="1600" dirty="0">
                <a:latin typeface="Times New Roman" panose="02020603050405020304" pitchFamily="18" charset="0"/>
                <a:cs typeface="Times New Roman" panose="02020603050405020304" pitchFamily="18" charset="0"/>
              </a:rPr>
              <a:t>- Hesap Yönetimi</a:t>
            </a:r>
          </a:p>
          <a:p>
            <a:r>
              <a:rPr lang="tr-TR" sz="1600" dirty="0">
                <a:latin typeface="Times New Roman" panose="02020603050405020304" pitchFamily="18" charset="0"/>
                <a:cs typeface="Times New Roman" panose="02020603050405020304" pitchFamily="18" charset="0"/>
              </a:rPr>
              <a:t>- Kart Yönetimi</a:t>
            </a:r>
          </a:p>
          <a:p>
            <a:r>
              <a:rPr lang="tr-TR" sz="1600" dirty="0">
                <a:latin typeface="Times New Roman" panose="02020603050405020304" pitchFamily="18" charset="0"/>
                <a:cs typeface="Times New Roman" panose="02020603050405020304" pitchFamily="18" charset="0"/>
              </a:rPr>
              <a:t>- Transfer Yönetimi (https://api.exchangeratesapi.io/latest?base=TRY) </a:t>
            </a:r>
            <a:r>
              <a:rPr lang="tr-TR" sz="1600" dirty="0" err="1">
                <a:latin typeface="Times New Roman" panose="02020603050405020304" pitchFamily="18" charset="0"/>
                <a:cs typeface="Times New Roman" panose="02020603050405020304" pitchFamily="18" charset="0"/>
              </a:rPr>
              <a:t>api</a:t>
            </a:r>
            <a:r>
              <a:rPr lang="tr-TR" sz="1600" dirty="0">
                <a:latin typeface="Times New Roman" panose="02020603050405020304" pitchFamily="18" charset="0"/>
                <a:cs typeface="Times New Roman" panose="02020603050405020304" pitchFamily="18" charset="0"/>
              </a:rPr>
              <a:t> den güncel para kurları çekilerek yapılacak.</a:t>
            </a:r>
          </a:p>
        </p:txBody>
      </p:sp>
    </p:spTree>
    <p:extLst>
      <p:ext uri="{BB962C8B-B14F-4D97-AF65-F5344CB8AC3E}">
        <p14:creationId xmlns:p14="http://schemas.microsoft.com/office/powerpoint/2010/main" val="60342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6E0970C0-0715-4976-B4C7-7A63EC570F2E}"/>
              </a:ext>
            </a:extLst>
          </p:cNvPr>
          <p:cNvPicPr>
            <a:picLocks noGrp="1" noChangeAspect="1"/>
          </p:cNvPicPr>
          <p:nvPr>
            <p:ph idx="1"/>
          </p:nvPr>
        </p:nvPicPr>
        <p:blipFill>
          <a:blip r:embed="rId2"/>
          <a:stretch>
            <a:fillRect/>
          </a:stretch>
        </p:blipFill>
        <p:spPr>
          <a:xfrm>
            <a:off x="0" y="1"/>
            <a:ext cx="12191999" cy="6858000"/>
          </a:xfrm>
        </p:spPr>
      </p:pic>
    </p:spTree>
    <p:extLst>
      <p:ext uri="{BB962C8B-B14F-4D97-AF65-F5344CB8AC3E}">
        <p14:creationId xmlns:p14="http://schemas.microsoft.com/office/powerpoint/2010/main" val="226533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DA6F21-20E0-424A-8B6C-1A3289220D6E}"/>
              </a:ext>
            </a:extLst>
          </p:cNvPr>
          <p:cNvSpPr>
            <a:spLocks noGrp="1"/>
          </p:cNvSpPr>
          <p:nvPr>
            <p:ph type="title"/>
          </p:nvPr>
        </p:nvSpPr>
        <p:spPr>
          <a:xfrm>
            <a:off x="646111" y="214873"/>
            <a:ext cx="9404723" cy="676835"/>
          </a:xfrm>
        </p:spPr>
        <p:txBody>
          <a:bodyPr/>
          <a:lstStyle/>
          <a:p>
            <a:r>
              <a:rPr lang="tr-TR" dirty="0">
                <a:latin typeface="Times New Roman" panose="02020603050405020304" pitchFamily="18" charset="0"/>
                <a:cs typeface="Times New Roman" panose="02020603050405020304" pitchFamily="18" charset="0"/>
              </a:rPr>
              <a:t>Senaryolar</a:t>
            </a:r>
          </a:p>
        </p:txBody>
      </p:sp>
      <p:sp>
        <p:nvSpPr>
          <p:cNvPr id="3" name="Metin Yer Tutucusu 2">
            <a:extLst>
              <a:ext uri="{FF2B5EF4-FFF2-40B4-BE49-F238E27FC236}">
                <a16:creationId xmlns:a16="http://schemas.microsoft.com/office/drawing/2014/main" id="{AC1A756F-7BBC-4837-AB18-12E592FB28F0}"/>
              </a:ext>
            </a:extLst>
          </p:cNvPr>
          <p:cNvSpPr>
            <a:spLocks noGrp="1"/>
          </p:cNvSpPr>
          <p:nvPr>
            <p:ph type="body" idx="1"/>
          </p:nvPr>
        </p:nvSpPr>
        <p:spPr>
          <a:xfrm>
            <a:off x="485988" y="2176042"/>
            <a:ext cx="11433261" cy="676836"/>
          </a:xfrm>
        </p:spPr>
        <p:txBody>
          <a:bodyPr/>
          <a:lstStyle/>
          <a:p>
            <a:r>
              <a:rPr lang="tr-TR" sz="2000" dirty="0">
                <a:solidFill>
                  <a:schemeClr val="tx1">
                    <a:lumMod val="95000"/>
                  </a:schemeClr>
                </a:solidFill>
                <a:latin typeface="Times New Roman" panose="02020603050405020304" pitchFamily="18" charset="0"/>
                <a:cs typeface="Times New Roman" panose="02020603050405020304" pitchFamily="18" charset="0"/>
              </a:rPr>
              <a:t>SENARYO 1</a:t>
            </a:r>
          </a:p>
          <a:p>
            <a:r>
              <a:rPr lang="tr-TR" sz="1400" dirty="0">
                <a:solidFill>
                  <a:schemeClr val="tx1">
                    <a:lumMod val="95000"/>
                  </a:schemeClr>
                </a:solidFill>
                <a:latin typeface="Times New Roman" panose="02020603050405020304" pitchFamily="18" charset="0"/>
                <a:cs typeface="Times New Roman" panose="02020603050405020304" pitchFamily="18" charset="0"/>
              </a:rPr>
              <a:t>Uygulamamızda Birikim hesabı ve vadesiz mevduat hesapları oluşturulabiliyoruz. Senaryoda birikim hesabınız da olan paranın nasıl    değerlendiğini yani biriktiğine değineceğim.</a:t>
            </a:r>
          </a:p>
        </p:txBody>
      </p:sp>
      <p:sp>
        <p:nvSpPr>
          <p:cNvPr id="4" name="İçerik Yer Tutucusu 3">
            <a:extLst>
              <a:ext uri="{FF2B5EF4-FFF2-40B4-BE49-F238E27FC236}">
                <a16:creationId xmlns:a16="http://schemas.microsoft.com/office/drawing/2014/main" id="{5720CDF4-8AAB-4D8D-BAF1-C0F6872CCED4}"/>
              </a:ext>
            </a:extLst>
          </p:cNvPr>
          <p:cNvSpPr>
            <a:spLocks noGrp="1"/>
          </p:cNvSpPr>
          <p:nvPr>
            <p:ph sz="half" idx="2"/>
          </p:nvPr>
        </p:nvSpPr>
        <p:spPr>
          <a:xfrm>
            <a:off x="397014" y="3092824"/>
            <a:ext cx="11611210" cy="3455894"/>
          </a:xfrm>
        </p:spPr>
        <p:txBody>
          <a:bodyPr>
            <a:noAutofit/>
          </a:bodyPr>
          <a:lstStyle/>
          <a:p>
            <a:r>
              <a:rPr lang="tr-TR" sz="1400" dirty="0">
                <a:latin typeface="Times New Roman" panose="02020603050405020304" pitchFamily="18" charset="0"/>
                <a:cs typeface="Times New Roman" panose="02020603050405020304" pitchFamily="18" charset="0"/>
              </a:rPr>
              <a:t>İlk olarak birikim hesabı banka müşterilerinin birikim yapmalarına olanak tanıyan aynı zamanda paraya faiz uygulayan bir hesap türü. Bu hesabın avantajlarından en güzeli ise paranızı biriktirmeye başladığınız an belirlenen vade sonunda ne kadar kazanacağınızı görebilirsiniz.</a:t>
            </a:r>
          </a:p>
          <a:p>
            <a:r>
              <a:rPr lang="tr-TR" sz="1400" dirty="0">
                <a:latin typeface="Times New Roman" panose="02020603050405020304" pitchFamily="18" charset="0"/>
                <a:cs typeface="Times New Roman" panose="02020603050405020304" pitchFamily="18" charset="0"/>
              </a:rPr>
              <a:t>Hesaplama Bilgileri : Faiz brüt olarak şu şekilde hesaplanır: Anapara * faiz oranı * vade (gün sayısı) / (36500)   (365 gün sayısı, 100 de faiz oranı yüzdesi)(Faiz oranı yıllık olarak alınıyor.)</a:t>
            </a:r>
          </a:p>
          <a:p>
            <a:r>
              <a:rPr lang="tr-TR" sz="1400" dirty="0">
                <a:latin typeface="Times New Roman" panose="02020603050405020304" pitchFamily="18" charset="0"/>
                <a:cs typeface="Times New Roman" panose="02020603050405020304" pitchFamily="18" charset="0"/>
              </a:rPr>
              <a:t>Net kazanç -&gt; Brüt faiz getirisinden mevduat vadesine denk gelen gelir vergisinin  (stopaj) düşürülmesi ile hesaplanır. Hesabı ise şu şekildedir. </a:t>
            </a:r>
          </a:p>
          <a:p>
            <a:r>
              <a:rPr lang="tr-TR" sz="1400" dirty="0">
                <a:latin typeface="Times New Roman" panose="02020603050405020304" pitchFamily="18" charset="0"/>
                <a:cs typeface="Times New Roman" panose="02020603050405020304" pitchFamily="18" charset="0"/>
              </a:rPr>
              <a:t>Net kazanç = Brüt kazanç - (Brüt kazanç * stopaj vergisi) , şeklinde net kazanç hesaplanır ve sizin ana paranız üzerine eklenir.</a:t>
            </a:r>
          </a:p>
          <a:p>
            <a:r>
              <a:rPr lang="tr-TR" sz="1400" dirty="0">
                <a:latin typeface="Times New Roman" panose="02020603050405020304" pitchFamily="18" charset="0"/>
                <a:cs typeface="Times New Roman" panose="02020603050405020304" pitchFamily="18" charset="0"/>
              </a:rPr>
              <a:t>! Birikim hesabı (Mevduat faiz getirisi) stopaj oranları :</a:t>
            </a:r>
          </a:p>
          <a:p>
            <a:r>
              <a:rPr lang="tr-TR" sz="1400" dirty="0">
                <a:latin typeface="Times New Roman" panose="02020603050405020304" pitchFamily="18" charset="0"/>
                <a:cs typeface="Times New Roman" panose="02020603050405020304" pitchFamily="18" charset="0"/>
              </a:rPr>
              <a:t>Türk Lirasında 6 ay a kadar %5, Dolar ve Euro da ise %20 olarak ele alınır. Proje kapsamında bu değerler kullanılmaya çalışılacaktır.</a:t>
            </a:r>
          </a:p>
          <a:p>
            <a:r>
              <a:rPr lang="tr-TR" sz="1400" dirty="0">
                <a:latin typeface="Times New Roman" panose="02020603050405020304" pitchFamily="18" charset="0"/>
                <a:cs typeface="Times New Roman" panose="02020603050405020304" pitchFamily="18" charset="0"/>
              </a:rPr>
              <a:t>** Stopaj Vergisi (**kaynaktan kesme**), gelir vergisinde, özellikle maaş ve ücretlilerin vergi borçlarının ödenmesinde, gelir henüz sahibinin eline geçmeden verginin kesilmesini ifade eder.)</a:t>
            </a:r>
          </a:p>
          <a:p>
            <a:pPr marL="0" indent="0">
              <a:buNone/>
            </a:pPr>
            <a:r>
              <a:rPr lang="tr-TR" sz="1400" dirty="0">
                <a:latin typeface="Times New Roman" panose="02020603050405020304" pitchFamily="18" charset="0"/>
                <a:cs typeface="Times New Roman" panose="02020603050405020304" pitchFamily="18" charset="0"/>
              </a:rPr>
              <a:t>!SWAGGER da örnek bir senaryo yapalım…..</a:t>
            </a:r>
          </a:p>
        </p:txBody>
      </p:sp>
      <p:pic>
        <p:nvPicPr>
          <p:cNvPr id="14" name="Resim 13">
            <a:extLst>
              <a:ext uri="{FF2B5EF4-FFF2-40B4-BE49-F238E27FC236}">
                <a16:creationId xmlns:a16="http://schemas.microsoft.com/office/drawing/2014/main" id="{83F1F13C-EBAC-407D-A348-9535A059823E}"/>
              </a:ext>
            </a:extLst>
          </p:cNvPr>
          <p:cNvPicPr>
            <a:picLocks noChangeAspect="1"/>
          </p:cNvPicPr>
          <p:nvPr/>
        </p:nvPicPr>
        <p:blipFill>
          <a:blip r:embed="rId2"/>
          <a:stretch>
            <a:fillRect/>
          </a:stretch>
        </p:blipFill>
        <p:spPr>
          <a:xfrm>
            <a:off x="5209519" y="652042"/>
            <a:ext cx="1524000" cy="1524000"/>
          </a:xfrm>
          <a:prstGeom prst="rect">
            <a:avLst/>
          </a:prstGeom>
        </p:spPr>
      </p:pic>
    </p:spTree>
    <p:extLst>
      <p:ext uri="{BB962C8B-B14F-4D97-AF65-F5344CB8AC3E}">
        <p14:creationId xmlns:p14="http://schemas.microsoft.com/office/powerpoint/2010/main" val="3140154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B7DD14B6-5B87-498E-9A12-0180532B92B5}"/>
              </a:ext>
            </a:extLst>
          </p:cNvPr>
          <p:cNvSpPr>
            <a:spLocks noGrp="1"/>
          </p:cNvSpPr>
          <p:nvPr>
            <p:ph type="body" idx="1"/>
          </p:nvPr>
        </p:nvSpPr>
        <p:spPr>
          <a:xfrm>
            <a:off x="397507" y="647746"/>
            <a:ext cx="9950169" cy="576262"/>
          </a:xfrm>
        </p:spPr>
        <p:txBody>
          <a:bodyPr/>
          <a:lstStyle/>
          <a:p>
            <a:r>
              <a:rPr lang="tr-TR" dirty="0">
                <a:solidFill>
                  <a:schemeClr val="tx1"/>
                </a:solidFill>
                <a:latin typeface="Times New Roman" panose="02020603050405020304" pitchFamily="18" charset="0"/>
                <a:cs typeface="Times New Roman" panose="02020603050405020304" pitchFamily="18" charset="0"/>
              </a:rPr>
              <a:t>SENARYO 2</a:t>
            </a:r>
          </a:p>
          <a:p>
            <a:r>
              <a:rPr lang="tr-TR" sz="1600" dirty="0">
                <a:solidFill>
                  <a:schemeClr val="tx1"/>
                </a:solidFill>
                <a:latin typeface="Times New Roman" panose="02020603050405020304" pitchFamily="18" charset="0"/>
                <a:cs typeface="Times New Roman" panose="02020603050405020304" pitchFamily="18" charset="0"/>
              </a:rPr>
              <a:t>Müşterinin ATM’den banka kartını kullanarak para çekerken aynı zamanda kart bilgilerini kullanarak online alışveriş yapabildiğini düşünelim.</a:t>
            </a:r>
          </a:p>
        </p:txBody>
      </p:sp>
      <p:sp>
        <p:nvSpPr>
          <p:cNvPr id="4" name="İçerik Yer Tutucusu 3">
            <a:extLst>
              <a:ext uri="{FF2B5EF4-FFF2-40B4-BE49-F238E27FC236}">
                <a16:creationId xmlns:a16="http://schemas.microsoft.com/office/drawing/2014/main" id="{845993E8-561E-4F85-A5D1-3A5CBFCA4A91}"/>
              </a:ext>
            </a:extLst>
          </p:cNvPr>
          <p:cNvSpPr>
            <a:spLocks noGrp="1"/>
          </p:cNvSpPr>
          <p:nvPr>
            <p:ph sz="half" idx="2"/>
          </p:nvPr>
        </p:nvSpPr>
        <p:spPr>
          <a:xfrm>
            <a:off x="291353" y="1224008"/>
            <a:ext cx="11079723" cy="927521"/>
          </a:xfrm>
        </p:spPr>
        <p:txBody>
          <a:bodyPr>
            <a:normAutofit/>
          </a:bodyPr>
          <a:lstStyle/>
          <a:p>
            <a:r>
              <a:rPr lang="tr-TR" sz="1600" dirty="0">
                <a:latin typeface="Times New Roman" panose="02020603050405020304" pitchFamily="18" charset="0"/>
                <a:cs typeface="Times New Roman" panose="02020603050405020304" pitchFamily="18" charset="0"/>
              </a:rPr>
              <a:t>Bu senaryoda bu işlemler aynı zamanda olması durumunda arka taraf da ilk gelen işlemini yapacak. İşlem bittikten sonra sıradaki işlem gelecek ve işini yapacak. Bu senaryoda </a:t>
            </a:r>
            <a:r>
              <a:rPr lang="tr-TR" sz="1600" dirty="0" err="1">
                <a:latin typeface="Times New Roman" panose="02020603050405020304" pitchFamily="18" charset="0"/>
                <a:cs typeface="Times New Roman" panose="02020603050405020304" pitchFamily="18" charset="0"/>
              </a:rPr>
              <a:t>back-end</a:t>
            </a:r>
            <a:r>
              <a:rPr lang="tr-TR" sz="1600" dirty="0">
                <a:latin typeface="Times New Roman" panose="02020603050405020304" pitchFamily="18" charset="0"/>
                <a:cs typeface="Times New Roman" panose="02020603050405020304" pitchFamily="18" charset="0"/>
              </a:rPr>
              <a:t> tarafında ortak olarak kullanılan metod </a:t>
            </a:r>
            <a:r>
              <a:rPr lang="tr-TR" sz="1600" b="1" u="sng" dirty="0" err="1">
                <a:latin typeface="Times New Roman" panose="02020603050405020304" pitchFamily="18" charset="0"/>
                <a:cs typeface="Times New Roman" panose="02020603050405020304" pitchFamily="18" charset="0"/>
              </a:rPr>
              <a:t>synchronized</a:t>
            </a:r>
            <a:r>
              <a:rPr lang="tr-TR" sz="1600" b="1" u="sng" dirty="0">
                <a:latin typeface="Times New Roman" panose="02020603050405020304" pitchFamily="18" charset="0"/>
                <a:cs typeface="Times New Roman" panose="02020603050405020304" pitchFamily="18" charset="0"/>
              </a:rPr>
              <a:t> blok </a:t>
            </a:r>
            <a:r>
              <a:rPr lang="tr-TR" sz="1600" dirty="0">
                <a:latin typeface="Times New Roman" panose="02020603050405020304" pitchFamily="18" charset="0"/>
                <a:cs typeface="Times New Roman" panose="02020603050405020304" pitchFamily="18" charset="0"/>
              </a:rPr>
              <a:t>kullanılarak </a:t>
            </a:r>
            <a:r>
              <a:rPr lang="tr-TR" sz="1600" dirty="0" err="1">
                <a:latin typeface="Times New Roman" panose="02020603050405020304" pitchFamily="18" charset="0"/>
                <a:cs typeface="Times New Roman" panose="02020603050405020304" pitchFamily="18" charset="0"/>
              </a:rPr>
              <a:t>thread</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safe</a:t>
            </a:r>
            <a:r>
              <a:rPr lang="tr-TR" sz="1600" dirty="0">
                <a:latin typeface="Times New Roman" panose="02020603050405020304" pitchFamily="18" charset="0"/>
                <a:cs typeface="Times New Roman" panose="02020603050405020304" pitchFamily="18" charset="0"/>
              </a:rPr>
              <a:t> hale getirildi. (!SWAGGER da örnek bir senaryo yapalım)</a:t>
            </a:r>
          </a:p>
          <a:p>
            <a:pPr marL="0" indent="0">
              <a:buNone/>
            </a:pPr>
            <a:endParaRPr lang="tr-TR" sz="1400" dirty="0">
              <a:latin typeface="Times New Roman" panose="02020603050405020304" pitchFamily="18" charset="0"/>
              <a:cs typeface="Times New Roman" panose="02020603050405020304" pitchFamily="18" charset="0"/>
            </a:endParaRPr>
          </a:p>
        </p:txBody>
      </p:sp>
      <p:pic>
        <p:nvPicPr>
          <p:cNvPr id="8" name="Resim 7">
            <a:extLst>
              <a:ext uri="{FF2B5EF4-FFF2-40B4-BE49-F238E27FC236}">
                <a16:creationId xmlns:a16="http://schemas.microsoft.com/office/drawing/2014/main" id="{089BDF0A-4620-45BC-A1F8-E4A3A0A09E7D}"/>
              </a:ext>
            </a:extLst>
          </p:cNvPr>
          <p:cNvPicPr>
            <a:picLocks noChangeAspect="1"/>
          </p:cNvPicPr>
          <p:nvPr/>
        </p:nvPicPr>
        <p:blipFill>
          <a:blip r:embed="rId2"/>
          <a:stretch>
            <a:fillRect/>
          </a:stretch>
        </p:blipFill>
        <p:spPr>
          <a:xfrm>
            <a:off x="125098" y="2528947"/>
            <a:ext cx="7363873" cy="4058725"/>
          </a:xfrm>
          <a:prstGeom prst="rect">
            <a:avLst/>
          </a:prstGeom>
        </p:spPr>
      </p:pic>
      <p:pic>
        <p:nvPicPr>
          <p:cNvPr id="5" name="Resim 4">
            <a:extLst>
              <a:ext uri="{FF2B5EF4-FFF2-40B4-BE49-F238E27FC236}">
                <a16:creationId xmlns:a16="http://schemas.microsoft.com/office/drawing/2014/main" id="{DF951AD8-F340-47F8-AF0A-3DB0CC831BCF}"/>
              </a:ext>
            </a:extLst>
          </p:cNvPr>
          <p:cNvPicPr>
            <a:picLocks noChangeAspect="1"/>
          </p:cNvPicPr>
          <p:nvPr/>
        </p:nvPicPr>
        <p:blipFill>
          <a:blip r:embed="rId3"/>
          <a:stretch>
            <a:fillRect/>
          </a:stretch>
        </p:blipFill>
        <p:spPr>
          <a:xfrm>
            <a:off x="7609088" y="3269672"/>
            <a:ext cx="4457814" cy="2216728"/>
          </a:xfrm>
          <a:prstGeom prst="rect">
            <a:avLst/>
          </a:prstGeom>
        </p:spPr>
      </p:pic>
    </p:spTree>
    <p:extLst>
      <p:ext uri="{BB962C8B-B14F-4D97-AF65-F5344CB8AC3E}">
        <p14:creationId xmlns:p14="http://schemas.microsoft.com/office/powerpoint/2010/main" val="140656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AA5B00-13B2-4774-890D-49C6FCC898D2}"/>
              </a:ext>
            </a:extLst>
          </p:cNvPr>
          <p:cNvSpPr>
            <a:spLocks noGrp="1"/>
          </p:cNvSpPr>
          <p:nvPr>
            <p:ph type="title"/>
          </p:nvPr>
        </p:nvSpPr>
        <p:spPr>
          <a:xfrm>
            <a:off x="377171" y="290166"/>
            <a:ext cx="7059054" cy="730623"/>
          </a:xfrm>
        </p:spPr>
        <p:txBody>
          <a:bodyPr/>
          <a:lstStyle/>
          <a:p>
            <a:r>
              <a:rPr lang="tr-TR" dirty="0" err="1">
                <a:latin typeface="Times New Roman" panose="02020603050405020304" pitchFamily="18" charset="0"/>
                <a:cs typeface="Times New Roman" panose="02020603050405020304" pitchFamily="18" charset="0"/>
              </a:rPr>
              <a:t>Algoritmik</a:t>
            </a:r>
            <a:r>
              <a:rPr lang="tr-TR" dirty="0">
                <a:latin typeface="Times New Roman" panose="02020603050405020304" pitchFamily="18" charset="0"/>
                <a:cs typeface="Times New Roman" panose="02020603050405020304" pitchFamily="18" charset="0"/>
              </a:rPr>
              <a:t> Çözümlemeler</a:t>
            </a:r>
          </a:p>
        </p:txBody>
      </p:sp>
      <p:sp>
        <p:nvSpPr>
          <p:cNvPr id="3" name="Metin Yer Tutucusu 2">
            <a:extLst>
              <a:ext uri="{FF2B5EF4-FFF2-40B4-BE49-F238E27FC236}">
                <a16:creationId xmlns:a16="http://schemas.microsoft.com/office/drawing/2014/main" id="{6F2B0D5E-0AB3-412A-B748-358A73B08C90}"/>
              </a:ext>
            </a:extLst>
          </p:cNvPr>
          <p:cNvSpPr>
            <a:spLocks noGrp="1"/>
          </p:cNvSpPr>
          <p:nvPr>
            <p:ph type="body" idx="1"/>
          </p:nvPr>
        </p:nvSpPr>
        <p:spPr>
          <a:xfrm>
            <a:off x="377171" y="1147983"/>
            <a:ext cx="4396338" cy="576262"/>
          </a:xfrm>
        </p:spPr>
        <p:txBody>
          <a:bodyPr/>
          <a:lstStyle/>
          <a:p>
            <a:r>
              <a:rPr lang="tr-TR" dirty="0">
                <a:solidFill>
                  <a:schemeClr val="tx1"/>
                </a:solidFill>
                <a:latin typeface="Times New Roman" panose="02020603050405020304" pitchFamily="18" charset="0"/>
                <a:cs typeface="Times New Roman" panose="02020603050405020304" pitchFamily="18" charset="0"/>
              </a:rPr>
              <a:t>Senaryo1 </a:t>
            </a:r>
          </a:p>
        </p:txBody>
      </p:sp>
      <p:sp>
        <p:nvSpPr>
          <p:cNvPr id="4" name="İçerik Yer Tutucusu 3">
            <a:extLst>
              <a:ext uri="{FF2B5EF4-FFF2-40B4-BE49-F238E27FC236}">
                <a16:creationId xmlns:a16="http://schemas.microsoft.com/office/drawing/2014/main" id="{61C7B003-B9AA-46B9-AA77-B9C88A93DDEC}"/>
              </a:ext>
            </a:extLst>
          </p:cNvPr>
          <p:cNvSpPr>
            <a:spLocks noGrp="1"/>
          </p:cNvSpPr>
          <p:nvPr>
            <p:ph sz="half" idx="2"/>
          </p:nvPr>
        </p:nvSpPr>
        <p:spPr>
          <a:xfrm>
            <a:off x="377171" y="1978632"/>
            <a:ext cx="11644500" cy="899039"/>
          </a:xfrm>
        </p:spPr>
        <p:txBody>
          <a:bodyPr>
            <a:normAutofit/>
          </a:bodyPr>
          <a:lstStyle/>
          <a:p>
            <a:r>
              <a:rPr lang="tr-TR" sz="1600" dirty="0">
                <a:latin typeface="Times New Roman" panose="02020603050405020304" pitchFamily="18" charset="0"/>
                <a:cs typeface="Times New Roman" panose="02020603050405020304" pitchFamily="18" charset="0"/>
              </a:rPr>
              <a:t>Vadesiz mevduat hesaplarında, birikim hesaplarında parası bulunan ve kredi kartı borcu bulunan müşterilerin sistemden silinme işlemi yapılamayacaktır. </a:t>
            </a:r>
          </a:p>
          <a:p>
            <a:endParaRPr lang="tr-TR" sz="1200" dirty="0"/>
          </a:p>
        </p:txBody>
      </p:sp>
      <p:pic>
        <p:nvPicPr>
          <p:cNvPr id="10" name="Resim 9">
            <a:extLst>
              <a:ext uri="{FF2B5EF4-FFF2-40B4-BE49-F238E27FC236}">
                <a16:creationId xmlns:a16="http://schemas.microsoft.com/office/drawing/2014/main" id="{9CEEFA71-03FD-44F0-96C3-EE0C2FE6ADC3}"/>
              </a:ext>
            </a:extLst>
          </p:cNvPr>
          <p:cNvPicPr>
            <a:picLocks noChangeAspect="1"/>
          </p:cNvPicPr>
          <p:nvPr/>
        </p:nvPicPr>
        <p:blipFill>
          <a:blip r:embed="rId2"/>
          <a:stretch>
            <a:fillRect/>
          </a:stretch>
        </p:blipFill>
        <p:spPr>
          <a:xfrm>
            <a:off x="722099" y="2735904"/>
            <a:ext cx="7158274" cy="3664765"/>
          </a:xfrm>
          <a:prstGeom prst="rect">
            <a:avLst/>
          </a:prstGeom>
        </p:spPr>
      </p:pic>
    </p:spTree>
    <p:extLst>
      <p:ext uri="{BB962C8B-B14F-4D97-AF65-F5344CB8AC3E}">
        <p14:creationId xmlns:p14="http://schemas.microsoft.com/office/powerpoint/2010/main" val="64585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4">
            <a:extLst>
              <a:ext uri="{FF2B5EF4-FFF2-40B4-BE49-F238E27FC236}">
                <a16:creationId xmlns:a16="http://schemas.microsoft.com/office/drawing/2014/main" id="{A042E14E-F154-443E-813E-164B3E4B293C}"/>
              </a:ext>
            </a:extLst>
          </p:cNvPr>
          <p:cNvSpPr txBox="1">
            <a:spLocks/>
          </p:cNvSpPr>
          <p:nvPr/>
        </p:nvSpPr>
        <p:spPr>
          <a:xfrm>
            <a:off x="392335" y="721859"/>
            <a:ext cx="3742777" cy="57626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tr-TR" sz="2400" dirty="0">
                <a:latin typeface="Times New Roman" panose="02020603050405020304" pitchFamily="18" charset="0"/>
                <a:cs typeface="Times New Roman" panose="02020603050405020304" pitchFamily="18" charset="0"/>
              </a:rPr>
              <a:t>Senaryo 2</a:t>
            </a:r>
          </a:p>
        </p:txBody>
      </p:sp>
      <p:sp>
        <p:nvSpPr>
          <p:cNvPr id="3" name="İçerik Yer Tutucusu 5">
            <a:extLst>
              <a:ext uri="{FF2B5EF4-FFF2-40B4-BE49-F238E27FC236}">
                <a16:creationId xmlns:a16="http://schemas.microsoft.com/office/drawing/2014/main" id="{D777507A-4CD7-4B80-8707-0743477BE659}"/>
              </a:ext>
            </a:extLst>
          </p:cNvPr>
          <p:cNvSpPr txBox="1">
            <a:spLocks/>
          </p:cNvSpPr>
          <p:nvPr/>
        </p:nvSpPr>
        <p:spPr>
          <a:xfrm>
            <a:off x="392335" y="1794587"/>
            <a:ext cx="11605902" cy="1163765"/>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tr-TR" sz="1600" dirty="0">
                <a:latin typeface="Times New Roman" panose="02020603050405020304" pitchFamily="18" charset="0"/>
                <a:cs typeface="Times New Roman" panose="02020603050405020304" pitchFamily="18" charset="0"/>
              </a:rPr>
              <a:t>Güncel para kuru kullanılarak para birimleri arasında dönüşüm yapılabilmektedir. Örnek olarak hesabınız TRY para biriminde siz USD ya da EUR para birimlerine sahip bir hesaba para göndereceğiniz zaman dönüşüm işlemi yapılmaktadır.</a:t>
            </a:r>
          </a:p>
        </p:txBody>
      </p:sp>
      <p:pic>
        <p:nvPicPr>
          <p:cNvPr id="4" name="Resim 3">
            <a:extLst>
              <a:ext uri="{FF2B5EF4-FFF2-40B4-BE49-F238E27FC236}">
                <a16:creationId xmlns:a16="http://schemas.microsoft.com/office/drawing/2014/main" id="{B3E17822-C717-4783-8368-83D1A5EB0B95}"/>
              </a:ext>
            </a:extLst>
          </p:cNvPr>
          <p:cNvPicPr>
            <a:picLocks noChangeAspect="1"/>
          </p:cNvPicPr>
          <p:nvPr/>
        </p:nvPicPr>
        <p:blipFill>
          <a:blip r:embed="rId2"/>
          <a:stretch>
            <a:fillRect/>
          </a:stretch>
        </p:blipFill>
        <p:spPr>
          <a:xfrm>
            <a:off x="743998" y="2958352"/>
            <a:ext cx="8937884" cy="2369802"/>
          </a:xfrm>
          <a:prstGeom prst="rect">
            <a:avLst/>
          </a:prstGeom>
        </p:spPr>
      </p:pic>
    </p:spTree>
    <p:extLst>
      <p:ext uri="{BB962C8B-B14F-4D97-AF65-F5344CB8AC3E}">
        <p14:creationId xmlns:p14="http://schemas.microsoft.com/office/powerpoint/2010/main" val="37640297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Yeşil Sarı">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140</TotalTime>
  <Words>696</Words>
  <Application>Microsoft Office PowerPoint</Application>
  <PresentationFormat>Geniş ekran</PresentationFormat>
  <Paragraphs>71</Paragraphs>
  <Slides>13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13</vt:i4>
      </vt:variant>
    </vt:vector>
  </HeadingPairs>
  <TitlesOfParts>
    <vt:vector size="18" baseType="lpstr">
      <vt:lpstr>Arial</vt:lpstr>
      <vt:lpstr>Century Gothic</vt:lpstr>
      <vt:lpstr>Times New Roman</vt:lpstr>
      <vt:lpstr>Wingdings 3</vt:lpstr>
      <vt:lpstr>İyon</vt:lpstr>
      <vt:lpstr>Kodluyoruz &amp; Fibabanka    Java Bootcamp</vt:lpstr>
      <vt:lpstr>Tanıtım</vt:lpstr>
      <vt:lpstr>İçindekiler</vt:lpstr>
      <vt:lpstr>Proje Tanıtımı</vt:lpstr>
      <vt:lpstr>PowerPoint Sunusu</vt:lpstr>
      <vt:lpstr>Senaryolar</vt:lpstr>
      <vt:lpstr>PowerPoint Sunusu</vt:lpstr>
      <vt:lpstr>Algoritmik Çözümlemeler</vt:lpstr>
      <vt:lpstr>PowerPoint Sunusu</vt:lpstr>
      <vt:lpstr>Alınabilecek Hatalar</vt:lpstr>
      <vt:lpstr>Log Kayıtları</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Kodluyoruz Fibabanka Java Bootcamp Bitirme Projesi Sunumu</dc:title>
  <dc:creator>İSA SAYAR</dc:creator>
  <cp:lastModifiedBy>İSA SAYAR</cp:lastModifiedBy>
  <cp:revision>20</cp:revision>
  <dcterms:created xsi:type="dcterms:W3CDTF">2021-02-25T16:29:20Z</dcterms:created>
  <dcterms:modified xsi:type="dcterms:W3CDTF">2021-02-26T12:35:35Z</dcterms:modified>
</cp:coreProperties>
</file>