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2" r:id="rId6"/>
    <p:sldId id="259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/>
              <a:t>Admin inloggning med PUT och DELETE funktion</a:t>
            </a:r>
          </a:p>
          <a:p>
            <a:r>
              <a:rPr lang="sv-SE" sz="2800" dirty="0"/>
              <a:t>Lokal lagring/uppladdning av PDF filer</a:t>
            </a:r>
          </a:p>
          <a:p>
            <a:r>
              <a:rPr lang="sv-SE" sz="2800" dirty="0"/>
              <a:t>Inloggning för användare som kan ge förslag på artiklar att lägga till</a:t>
            </a:r>
          </a:p>
          <a:p>
            <a:pPr marL="0" indent="0">
              <a:buNone/>
            </a:pPr>
            <a:r>
              <a:rPr lang="sv-SE" sz="2800" dirty="0"/>
              <a:t>   (Admin utför)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1A6147-FDE6-4482-8925-00CC66C5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Databas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C5D96C-2515-4EBF-B26C-A86B51B5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725334"/>
          </a:xfrm>
        </p:spPr>
        <p:txBody>
          <a:bodyPr/>
          <a:lstStyle/>
          <a:p>
            <a:r>
              <a:rPr lang="sv-SE" sz="2800" dirty="0"/>
              <a:t>Id  (Primärnyckel - genereras av databasen)</a:t>
            </a:r>
          </a:p>
          <a:p>
            <a:r>
              <a:rPr lang="sv-SE" sz="2800" dirty="0"/>
              <a:t>Text</a:t>
            </a:r>
          </a:p>
          <a:p>
            <a:r>
              <a:rPr lang="sv-SE" sz="2800" dirty="0" err="1"/>
              <a:t>Tokentree</a:t>
            </a:r>
            <a:r>
              <a:rPr lang="sv-SE" sz="2800" dirty="0"/>
              <a:t> </a:t>
            </a:r>
          </a:p>
          <a:p>
            <a:r>
              <a:rPr lang="sv-SE" sz="2800" dirty="0" err="1"/>
              <a:t>Path</a:t>
            </a:r>
            <a:endParaRPr lang="sv-SE" sz="2800" dirty="0"/>
          </a:p>
          <a:p>
            <a:r>
              <a:rPr lang="sv-SE" sz="2800" dirty="0" err="1"/>
              <a:t>Title</a:t>
            </a:r>
            <a:endParaRPr lang="sv-SE" sz="2800" dirty="0"/>
          </a:p>
          <a:p>
            <a:r>
              <a:rPr lang="sv-SE" sz="2800" dirty="0" err="1"/>
              <a:t>Summary</a:t>
            </a:r>
            <a:r>
              <a:rPr lang="sv-SE" sz="2800"/>
              <a:t> </a:t>
            </a:r>
            <a:endParaRPr lang="sv-SE" sz="2800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572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430"/>
            <a:ext cx="10131425" cy="1009475"/>
          </a:xfrm>
        </p:spPr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63DEE50-80B0-4320-90C9-7594FC480A2D}"/>
              </a:ext>
            </a:extLst>
          </p:cNvPr>
          <p:cNvSpPr txBox="1"/>
          <p:nvPr/>
        </p:nvSpPr>
        <p:spPr>
          <a:xfrm flipH="1">
            <a:off x="1144944" y="1720840"/>
            <a:ext cx="98764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/>
              <a:t>Prestanda</a:t>
            </a:r>
          </a:p>
          <a:p>
            <a:endParaRPr lang="sv-SE" dirty="0"/>
          </a:p>
          <a:p>
            <a:r>
              <a:rPr lang="sv-SE" dirty="0"/>
              <a:t>Val av </a:t>
            </a:r>
            <a:r>
              <a:rPr lang="sv-SE" dirty="0" err="1"/>
              <a:t>Spacy</a:t>
            </a:r>
            <a:r>
              <a:rPr lang="sv-SE" dirty="0"/>
              <a:t> modell påverkar prestandan kraftigt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en </a:t>
            </a:r>
            <a:r>
              <a:rPr lang="sv-SE" dirty="0" err="1"/>
              <a:t>söktext</a:t>
            </a:r>
            <a:r>
              <a:rPr lang="sv-SE" dirty="0"/>
              <a:t> eller liknande artiklar matchas används ”</a:t>
            </a:r>
            <a:r>
              <a:rPr lang="sv-SE" dirty="0" err="1"/>
              <a:t>lg</a:t>
            </a:r>
            <a:r>
              <a:rPr lang="sv-SE" dirty="0"/>
              <a:t>” modellen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När </a:t>
            </a:r>
            <a:r>
              <a:rPr lang="sv-SE" dirty="0" err="1"/>
              <a:t>admin</a:t>
            </a:r>
            <a:r>
              <a:rPr lang="sv-SE" dirty="0"/>
              <a:t> lägger till artiklar i DB kan ”</a:t>
            </a:r>
            <a:r>
              <a:rPr lang="sv-SE" dirty="0" err="1"/>
              <a:t>trf</a:t>
            </a:r>
            <a:r>
              <a:rPr lang="sv-SE" dirty="0"/>
              <a:t>” modellen användas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Då är bearbetning av artikeltexten redan gjord i DB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Om endast en viss funktionalitet behövs 	</a:t>
            </a:r>
            <a:r>
              <a:rPr lang="sv-SE" dirty="0">
                <a:sym typeface="Wingdings" panose="05000000000000000000" pitchFamily="2" charset="2"/>
              </a:rPr>
              <a:t> 	</a:t>
            </a:r>
            <a:r>
              <a:rPr lang="sv-SE" dirty="0" err="1"/>
              <a:t>Disable</a:t>
            </a:r>
            <a:r>
              <a:rPr lang="sv-SE" dirty="0"/>
              <a:t> </a:t>
            </a:r>
            <a:r>
              <a:rPr lang="sv-SE" dirty="0" err="1"/>
              <a:t>piplines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	 </a:t>
            </a:r>
            <a:r>
              <a:rPr lang="sv-SE" dirty="0" err="1"/>
              <a:t>doc</a:t>
            </a:r>
            <a:r>
              <a:rPr lang="sv-SE" dirty="0"/>
              <a:t> </a:t>
            </a:r>
            <a:r>
              <a:rPr lang="sv-SE" dirty="0" err="1"/>
              <a:t>obj</a:t>
            </a:r>
            <a:endParaRPr lang="sv-SE" dirty="0"/>
          </a:p>
          <a:p>
            <a:r>
              <a:rPr lang="sv-SE" dirty="0"/>
              <a:t>Ex. på användning är när liknande artiklar matchas, där token </a:t>
            </a:r>
            <a:r>
              <a:rPr lang="sv-SE" dirty="0" err="1"/>
              <a:t>trees</a:t>
            </a:r>
            <a:r>
              <a:rPr lang="sv-SE" dirty="0"/>
              <a:t> jämförs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5911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ABBAC8-0B86-490C-81BE-53AC40A3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404" y="4340315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CC3B9417-D9C0-46A6-864D-9B179EC51C18}"/>
              </a:ext>
            </a:extLst>
          </p:cNvPr>
          <p:cNvSpPr txBox="1"/>
          <p:nvPr/>
        </p:nvSpPr>
        <p:spPr>
          <a:xfrm>
            <a:off x="3933203" y="471594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37772"/>
              </p:ext>
            </p:extLst>
          </p:nvPr>
        </p:nvGraphicFramePr>
        <p:xfrm>
          <a:off x="998708" y="1311329"/>
          <a:ext cx="10167060" cy="1938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412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 err="1"/>
                        <a:t>url</a:t>
                      </a:r>
                      <a:r>
                        <a:rPr lang="sv-SE" dirty="0"/>
                        <a:t> för </a:t>
                      </a:r>
                      <a:r>
                        <a:rPr lang="sv-SE" dirty="0" err="1"/>
                        <a:t>pdf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pdf_to_string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artikel textsträng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summery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 meningar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cxnSp>
        <p:nvCxnSpPr>
          <p:cNvPr id="5" name="Rak pilkoppling 4">
            <a:extLst>
              <a:ext uri="{FF2B5EF4-FFF2-40B4-BE49-F238E27FC236}">
                <a16:creationId xmlns:a16="http://schemas.microsoft.com/office/drawing/2014/main" id="{1C9EAFD0-A112-4A1B-B891-F0CBEA83B103}"/>
              </a:ext>
            </a:extLst>
          </p:cNvPr>
          <p:cNvCxnSpPr>
            <a:cxnSpLocks/>
          </p:cNvCxnSpPr>
          <p:nvPr/>
        </p:nvCxnSpPr>
        <p:spPr>
          <a:xfrm>
            <a:off x="5463932" y="4340315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Rak pilkoppling 16">
            <a:extLst>
              <a:ext uri="{FF2B5EF4-FFF2-40B4-BE49-F238E27FC236}">
                <a16:creationId xmlns:a16="http://schemas.microsoft.com/office/drawing/2014/main" id="{97629C21-D836-433C-87C8-9B53DA7DEFF9}"/>
              </a:ext>
            </a:extLst>
          </p:cNvPr>
          <p:cNvCxnSpPr/>
          <p:nvPr/>
        </p:nvCxnSpPr>
        <p:spPr>
          <a:xfrm flipH="1">
            <a:off x="4211820" y="5250336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Rak pilkoppling 18">
            <a:extLst>
              <a:ext uri="{FF2B5EF4-FFF2-40B4-BE49-F238E27FC236}">
                <a16:creationId xmlns:a16="http://schemas.microsoft.com/office/drawing/2014/main" id="{732B7899-E8F5-4ABB-9F75-45C59E56A8CB}"/>
              </a:ext>
            </a:extLst>
          </p:cNvPr>
          <p:cNvCxnSpPr/>
          <p:nvPr/>
        </p:nvCxnSpPr>
        <p:spPr>
          <a:xfrm>
            <a:off x="4211820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E1ED4970-F1D0-4494-ADAD-EF33F48596B3}"/>
              </a:ext>
            </a:extLst>
          </p:cNvPr>
          <p:cNvCxnSpPr/>
          <p:nvPr/>
        </p:nvCxnSpPr>
        <p:spPr>
          <a:xfrm>
            <a:off x="6095999" y="5969056"/>
            <a:ext cx="1654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FAA78C43-604A-4F9C-AC21-E90C63D3C1FB}"/>
              </a:ext>
            </a:extLst>
          </p:cNvPr>
          <p:cNvSpPr txBox="1"/>
          <p:nvPr/>
        </p:nvSpPr>
        <p:spPr>
          <a:xfrm>
            <a:off x="5584043" y="3788662"/>
            <a:ext cx="143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1) </a:t>
            </a:r>
            <a:r>
              <a:rPr lang="sv-SE" dirty="0" err="1"/>
              <a:t>Admin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75483"/>
              </p:ext>
            </p:extLst>
          </p:nvPr>
        </p:nvGraphicFramePr>
        <p:xfrm>
          <a:off x="998708" y="1311329"/>
          <a:ext cx="10167060" cy="160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831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81899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33412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1692718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 err="1"/>
                        <a:t>söktext</a:t>
                      </a:r>
                      <a:r>
                        <a:rPr lang="sv-S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pre_processing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9836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</a:t>
                      </a:r>
                      <a:r>
                        <a:rPr lang="sv-SE" dirty="0" err="1"/>
                        <a:t>söktext</a:t>
                      </a:r>
                      <a:endParaRPr lang="sv-SE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22793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19" y="4170356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306547" y="4170356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4054435" y="50803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4093960" y="5828774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519134" y="4440798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815343" y="4536183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267021" y="3567938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2)  </a:t>
            </a:r>
            <a:r>
              <a:rPr lang="sv-SE" dirty="0" err="1"/>
              <a:t>Söktext</a:t>
            </a:r>
            <a:r>
              <a:rPr lang="sv-SE" dirty="0"/>
              <a:t> </a:t>
            </a:r>
          </a:p>
        </p:txBody>
      </p: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6CDB2CB5-17A5-481A-9DE2-C52D59ABA153}"/>
              </a:ext>
            </a:extLst>
          </p:cNvPr>
          <p:cNvCxnSpPr/>
          <p:nvPr/>
        </p:nvCxnSpPr>
        <p:spPr>
          <a:xfrm flipH="1">
            <a:off x="6406393" y="6071677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B9CFDDB4-83B8-40F7-B7ED-825BA4024062}"/>
              </a:ext>
            </a:extLst>
          </p:cNvPr>
          <p:cNvCxnSpPr>
            <a:cxnSpLocks/>
          </p:cNvCxnSpPr>
          <p:nvPr/>
        </p:nvCxnSpPr>
        <p:spPr>
          <a:xfrm flipH="1">
            <a:off x="4093960" y="6071677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08" y="385864"/>
            <a:ext cx="9820071" cy="586902"/>
          </a:xfrm>
        </p:spPr>
        <p:txBody>
          <a:bodyPr>
            <a:normAutofit fontScale="90000"/>
          </a:bodyPr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graphicFrame>
        <p:nvGraphicFramePr>
          <p:cNvPr id="3" name="Tabell 3">
            <a:extLst>
              <a:ext uri="{FF2B5EF4-FFF2-40B4-BE49-F238E27FC236}">
                <a16:creationId xmlns:a16="http://schemas.microsoft.com/office/drawing/2014/main" id="{53597336-FD86-4CD5-B9DF-FC127146B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576761"/>
              </p:ext>
            </p:extLst>
          </p:nvPr>
        </p:nvGraphicFramePr>
        <p:xfrm>
          <a:off x="700386" y="1900973"/>
          <a:ext cx="11044201" cy="112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73">
                  <a:extLst>
                    <a:ext uri="{9D8B030D-6E8A-4147-A177-3AD203B41FA5}">
                      <a16:colId xmlns:a16="http://schemas.microsoft.com/office/drawing/2014/main" val="2299202446"/>
                    </a:ext>
                  </a:extLst>
                </a:gridCol>
                <a:gridCol w="1986103">
                  <a:extLst>
                    <a:ext uri="{9D8B030D-6E8A-4147-A177-3AD203B41FA5}">
                      <a16:colId xmlns:a16="http://schemas.microsoft.com/office/drawing/2014/main" val="1504850156"/>
                    </a:ext>
                  </a:extLst>
                </a:gridCol>
                <a:gridCol w="2013358">
                  <a:extLst>
                    <a:ext uri="{9D8B030D-6E8A-4147-A177-3AD203B41FA5}">
                      <a16:colId xmlns:a16="http://schemas.microsoft.com/office/drawing/2014/main" val="2899685345"/>
                    </a:ext>
                  </a:extLst>
                </a:gridCol>
                <a:gridCol w="2214694">
                  <a:extLst>
                    <a:ext uri="{9D8B030D-6E8A-4147-A177-3AD203B41FA5}">
                      <a16:colId xmlns:a16="http://schemas.microsoft.com/office/drawing/2014/main" val="857350641"/>
                    </a:ext>
                  </a:extLst>
                </a:gridCol>
                <a:gridCol w="2382473">
                  <a:extLst>
                    <a:ext uri="{9D8B030D-6E8A-4147-A177-3AD203B41FA5}">
                      <a16:colId xmlns:a16="http://schemas.microsoft.com/office/drawing/2014/main" val="3320501077"/>
                    </a:ext>
                  </a:extLst>
                </a:gridCol>
              </a:tblGrid>
              <a:tr h="484661">
                <a:tc>
                  <a:txBody>
                    <a:bodyPr/>
                    <a:lstStyle/>
                    <a:p>
                      <a:r>
                        <a:rPr lang="sv-SE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0934"/>
                  </a:ext>
                </a:extLst>
              </a:tr>
              <a:tr h="48466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vald artikel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token </a:t>
                      </a:r>
                      <a:r>
                        <a:rPr lang="sv-SE" dirty="0" err="1"/>
                        <a:t>tree</a:t>
                      </a:r>
                      <a:r>
                        <a:rPr lang="sv-SE" dirty="0"/>
                        <a:t> artiklar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>
                          <a:sym typeface="Wingdings" panose="05000000000000000000" pitchFamily="2" charset="2"/>
                        </a:rPr>
                        <a:t>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rankade topp 5 artiklar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05424"/>
                  </a:ext>
                </a:extLst>
              </a:tr>
            </a:tbl>
          </a:graphicData>
        </a:graphic>
      </p:graphicFrame>
      <p:pic>
        <p:nvPicPr>
          <p:cNvPr id="21" name="Picture 4">
            <a:extLst>
              <a:ext uri="{FF2B5EF4-FFF2-40B4-BE49-F238E27FC236}">
                <a16:creationId xmlns:a16="http://schemas.microsoft.com/office/drawing/2014/main" id="{15BC4EC7-5BB2-46DC-92B8-A8501987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12" y="4202039"/>
            <a:ext cx="4173191" cy="14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Rak pilkoppling 21">
            <a:extLst>
              <a:ext uri="{FF2B5EF4-FFF2-40B4-BE49-F238E27FC236}">
                <a16:creationId xmlns:a16="http://schemas.microsoft.com/office/drawing/2014/main" id="{BCDA35C3-CFBF-447B-9CEE-3C075D6FCF20}"/>
              </a:ext>
            </a:extLst>
          </p:cNvPr>
          <p:cNvCxnSpPr>
            <a:cxnSpLocks/>
          </p:cNvCxnSpPr>
          <p:nvPr/>
        </p:nvCxnSpPr>
        <p:spPr>
          <a:xfrm>
            <a:off x="5153540" y="4202039"/>
            <a:ext cx="0" cy="9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FB4ED953-40D1-4C5D-BCC2-7BDD46FD0D1C}"/>
              </a:ext>
            </a:extLst>
          </p:cNvPr>
          <p:cNvCxnSpPr/>
          <p:nvPr/>
        </p:nvCxnSpPr>
        <p:spPr>
          <a:xfrm flipH="1">
            <a:off x="3901428" y="5118052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Rak pilkoppling 23">
            <a:extLst>
              <a:ext uri="{FF2B5EF4-FFF2-40B4-BE49-F238E27FC236}">
                <a16:creationId xmlns:a16="http://schemas.microsoft.com/office/drawing/2014/main" id="{0B7C0E70-EE0D-4F71-813B-F7118A15499C}"/>
              </a:ext>
            </a:extLst>
          </p:cNvPr>
          <p:cNvCxnSpPr>
            <a:cxnSpLocks/>
          </p:cNvCxnSpPr>
          <p:nvPr/>
        </p:nvCxnSpPr>
        <p:spPr>
          <a:xfrm flipV="1">
            <a:off x="3940953" y="5860457"/>
            <a:ext cx="2425174" cy="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1409B32A-7442-4A33-B6B8-C48177619B9F}"/>
              </a:ext>
            </a:extLst>
          </p:cNvPr>
          <p:cNvCxnSpPr/>
          <p:nvPr/>
        </p:nvCxnSpPr>
        <p:spPr>
          <a:xfrm flipV="1">
            <a:off x="6366127" y="4472481"/>
            <a:ext cx="0" cy="13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DDCA1382-D255-43A2-9827-2829D6B48059}"/>
              </a:ext>
            </a:extLst>
          </p:cNvPr>
          <p:cNvSpPr txBox="1"/>
          <p:nvPr/>
        </p:nvSpPr>
        <p:spPr>
          <a:xfrm>
            <a:off x="3662336" y="4567866"/>
            <a:ext cx="90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spacy</a:t>
            </a:r>
            <a:endParaRPr lang="sv-SE" dirty="0"/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EE1B0B28-01C1-4ABF-8F61-EEC0962BB830}"/>
              </a:ext>
            </a:extLst>
          </p:cNvPr>
          <p:cNvSpPr txBox="1"/>
          <p:nvPr/>
        </p:nvSpPr>
        <p:spPr>
          <a:xfrm>
            <a:off x="5114014" y="3599621"/>
            <a:ext cx="27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3)  Liknade artiklar </a:t>
            </a:r>
          </a:p>
        </p:txBody>
      </p:sp>
      <p:cxnSp>
        <p:nvCxnSpPr>
          <p:cNvPr id="26" name="Rak pilkoppling 25">
            <a:extLst>
              <a:ext uri="{FF2B5EF4-FFF2-40B4-BE49-F238E27FC236}">
                <a16:creationId xmlns:a16="http://schemas.microsoft.com/office/drawing/2014/main" id="{021F5A2B-5707-459E-B309-7906113B8F82}"/>
              </a:ext>
            </a:extLst>
          </p:cNvPr>
          <p:cNvCxnSpPr/>
          <p:nvPr/>
        </p:nvCxnSpPr>
        <p:spPr>
          <a:xfrm flipH="1">
            <a:off x="6135941" y="6113623"/>
            <a:ext cx="1252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Rak pilkoppling 27">
            <a:extLst>
              <a:ext uri="{FF2B5EF4-FFF2-40B4-BE49-F238E27FC236}">
                <a16:creationId xmlns:a16="http://schemas.microsoft.com/office/drawing/2014/main" id="{02F54585-AB7A-4CB8-A7F5-7C413F59509D}"/>
              </a:ext>
            </a:extLst>
          </p:cNvPr>
          <p:cNvCxnSpPr>
            <a:cxnSpLocks/>
          </p:cNvCxnSpPr>
          <p:nvPr/>
        </p:nvCxnSpPr>
        <p:spPr>
          <a:xfrm flipH="1">
            <a:off x="3823508" y="6113623"/>
            <a:ext cx="219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732</TotalTime>
  <Words>292</Words>
  <Application>Microsoft Office PowerPoint</Application>
  <PresentationFormat>Bredbild</PresentationFormat>
  <Paragraphs>92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Himmel</vt:lpstr>
      <vt:lpstr>Grupp 3 Article finder</vt:lpstr>
      <vt:lpstr>Article finder</vt:lpstr>
      <vt:lpstr>Struktur</vt:lpstr>
      <vt:lpstr>Databas</vt:lpstr>
      <vt:lpstr>SpaCy - NLP</vt:lpstr>
      <vt:lpstr>SpaCy - NLP</vt:lpstr>
      <vt:lpstr>SpaCy - NLP</vt:lpstr>
      <vt:lpstr>SpaCy - NLP</vt:lpstr>
      <vt:lpstr>DEMO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Ulrika Lifvenborg</cp:lastModifiedBy>
  <cp:revision>68</cp:revision>
  <dcterms:created xsi:type="dcterms:W3CDTF">2021-06-07T08:35:04Z</dcterms:created>
  <dcterms:modified xsi:type="dcterms:W3CDTF">2021-06-10T06:42:19Z</dcterms:modified>
</cp:coreProperties>
</file>