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72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2480734"/>
          </a:xfrm>
        </p:spPr>
        <p:txBody>
          <a:bodyPr>
            <a:normAutofit/>
          </a:bodyPr>
          <a:lstStyle/>
          <a:p>
            <a:pPr algn="ctr"/>
            <a:r>
              <a:rPr lang="sv-SE" sz="8000" dirty="0"/>
              <a:t>CNN-</a:t>
            </a:r>
            <a:r>
              <a:rPr lang="sv-SE" sz="8000" dirty="0" err="1"/>
              <a:t>classifier</a:t>
            </a:r>
            <a:endParaRPr lang="sv-SE" sz="80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FEEA480-7A7A-4D76-AE9B-21BBA8CD8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sv-SE" sz="2400" dirty="0">
                <a:solidFill>
                  <a:schemeClr val="bg2"/>
                </a:solidFill>
              </a:rPr>
              <a:t>Robert Nilsson</a:t>
            </a:r>
          </a:p>
        </p:txBody>
      </p:sp>
    </p:spTree>
    <p:extLst>
      <p:ext uri="{BB962C8B-B14F-4D97-AF65-F5344CB8AC3E}">
        <p14:creationId xmlns:p14="http://schemas.microsoft.com/office/powerpoint/2010/main" val="1929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Robust CNN-model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8C3AA7F-392D-47A5-97BE-940FC2069841}"/>
              </a:ext>
            </a:extLst>
          </p:cNvPr>
          <p:cNvSpPr txBox="1"/>
          <p:nvPr/>
        </p:nvSpPr>
        <p:spPr>
          <a:xfrm>
            <a:off x="1200716" y="3294370"/>
            <a:ext cx="88501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Data </a:t>
            </a:r>
            <a:r>
              <a:rPr lang="sv-SE" dirty="0" err="1"/>
              <a:t>augmentation</a:t>
            </a:r>
            <a:r>
              <a:rPr lang="sv-SE" dirty="0"/>
              <a:t> : tex. flytta, rotera and ändra storlek på in data,</a:t>
            </a:r>
          </a:p>
          <a:p>
            <a:r>
              <a:rPr lang="sv-SE" dirty="0"/>
              <a:t>     minskar risken för ”</a:t>
            </a:r>
            <a:r>
              <a:rPr lang="sv-SE" dirty="0" err="1"/>
              <a:t>overfitting</a:t>
            </a:r>
            <a:r>
              <a:rPr lang="sv-SE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Dropout</a:t>
            </a:r>
            <a:r>
              <a:rPr lang="sv-SE" dirty="0"/>
              <a:t>: ignorerar slumpmässigt en del av neuronerna i ett lager under träningen, minskar risken för ”</a:t>
            </a:r>
            <a:r>
              <a:rPr lang="sv-SE" dirty="0" err="1"/>
              <a:t>overfitting</a:t>
            </a:r>
            <a:r>
              <a:rPr lang="sv-SE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Använda ”</a:t>
            </a:r>
            <a:r>
              <a:rPr lang="sv-SE" dirty="0" err="1"/>
              <a:t>validation</a:t>
            </a:r>
            <a:r>
              <a:rPr lang="sv-SE" dirty="0"/>
              <a:t> data” och ”callbacks” under träningen, minskar risken för ”</a:t>
            </a:r>
            <a:r>
              <a:rPr lang="sv-SE" dirty="0" err="1"/>
              <a:t>overfitting</a:t>
            </a:r>
            <a:r>
              <a:rPr lang="sv-SE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1681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Pre-</a:t>
            </a:r>
            <a:r>
              <a:rPr lang="sv-SE" dirty="0" err="1">
                <a:solidFill>
                  <a:srgbClr val="FFFFFF"/>
                </a:solidFill>
              </a:rPr>
              <a:t>processing</a:t>
            </a:r>
            <a:r>
              <a:rPr lang="sv-SE" dirty="0">
                <a:solidFill>
                  <a:srgbClr val="FFFFFF"/>
                </a:solidFill>
              </a:rPr>
              <a:t>: filter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8B6225D-9AE0-413A-93BC-BFAAF2CA2164}"/>
              </a:ext>
            </a:extLst>
          </p:cNvPr>
          <p:cNvSpPr txBox="1"/>
          <p:nvPr/>
        </p:nvSpPr>
        <p:spPr>
          <a:xfrm>
            <a:off x="1200716" y="2657164"/>
            <a:ext cx="944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/>
              <a:t>Öka kontrasten, färger blir till antingen svart eller vitt </a:t>
            </a:r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Gör bilden till en vit siffra med en svart bakgrund (som bilderna under träningen)</a:t>
            </a:r>
          </a:p>
        </p:txBody>
      </p:sp>
      <p:pic>
        <p:nvPicPr>
          <p:cNvPr id="13" name="Bildobjekt 12" descr="En bild som visar text&#10;&#10;Automatiskt genererad beskrivning">
            <a:extLst>
              <a:ext uri="{FF2B5EF4-FFF2-40B4-BE49-F238E27FC236}">
                <a16:creationId xmlns:a16="http://schemas.microsoft.com/office/drawing/2014/main" id="{E7F91EBA-09EE-4DE9-82EF-884F079D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63" y="3769294"/>
            <a:ext cx="2590476" cy="2542857"/>
          </a:xfrm>
          <a:prstGeom prst="rect">
            <a:avLst/>
          </a:prstGeom>
        </p:spPr>
      </p:pic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287D2CE3-6857-4866-9B1F-95ACEC3D0634}"/>
              </a:ext>
            </a:extLst>
          </p:cNvPr>
          <p:cNvCxnSpPr/>
          <p:nvPr/>
        </p:nvCxnSpPr>
        <p:spPr>
          <a:xfrm>
            <a:off x="5261499" y="5040722"/>
            <a:ext cx="1908699" cy="0"/>
          </a:xfrm>
          <a:prstGeom prst="straightConnector1">
            <a:avLst/>
          </a:prstGeom>
          <a:ln w="53975">
            <a:tailEnd type="triangle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ruta 16">
            <a:extLst>
              <a:ext uri="{FF2B5EF4-FFF2-40B4-BE49-F238E27FC236}">
                <a16:creationId xmlns:a16="http://schemas.microsoft.com/office/drawing/2014/main" id="{5BFDE582-56B8-45B9-B43E-593CC238D598}"/>
              </a:ext>
            </a:extLst>
          </p:cNvPr>
          <p:cNvSpPr txBox="1"/>
          <p:nvPr/>
        </p:nvSpPr>
        <p:spPr>
          <a:xfrm>
            <a:off x="5625775" y="4483223"/>
            <a:ext cx="114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 och 2</a:t>
            </a:r>
          </a:p>
        </p:txBody>
      </p:sp>
      <p:pic>
        <p:nvPicPr>
          <p:cNvPr id="19" name="Bildobjekt 18">
            <a:extLst>
              <a:ext uri="{FF2B5EF4-FFF2-40B4-BE49-F238E27FC236}">
                <a16:creationId xmlns:a16="http://schemas.microsoft.com/office/drawing/2014/main" id="{2121F3E0-156E-4D49-86DF-1A83A7E8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558" y="3802627"/>
            <a:ext cx="2571429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9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Resultat: standard CNN-model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5F095B3B-6068-46C9-8129-7B7395362300}"/>
              </a:ext>
            </a:extLst>
          </p:cNvPr>
          <p:cNvSpPr txBox="1"/>
          <p:nvPr/>
        </p:nvSpPr>
        <p:spPr>
          <a:xfrm>
            <a:off x="1200716" y="2657164"/>
            <a:ext cx="10285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Alt 1: Standard modell validering:  </a:t>
            </a:r>
          </a:p>
          <a:p>
            <a:r>
              <a:rPr lang="sv-SE" dirty="0"/>
              <a:t>     									val_accuracy: 0.985	</a:t>
            </a:r>
          </a:p>
          <a:p>
            <a:r>
              <a:rPr lang="sv-SE" dirty="0"/>
              <a:t>    									 f-1 score: 0.99</a:t>
            </a:r>
          </a:p>
          <a:p>
            <a:endParaRPr lang="sv-SE" dirty="0"/>
          </a:p>
          <a:p>
            <a:endParaRPr lang="sv-S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/>
              <a:t>Användning i praktiken:</a:t>
            </a:r>
          </a:p>
          <a:p>
            <a:pPr lvl="6"/>
            <a:r>
              <a:rPr lang="sv-SE" dirty="0"/>
              <a:t>			Egna handskrivna siffror i olika färg och bakgrund</a:t>
            </a:r>
          </a:p>
          <a:p>
            <a:pPr lvl="6"/>
            <a:r>
              <a:rPr lang="sv-SE" dirty="0"/>
              <a:t>			Ger samma träffsäkerhet som modellen lovade</a:t>
            </a:r>
          </a:p>
        </p:txBody>
      </p:sp>
    </p:spTree>
    <p:extLst>
      <p:ext uri="{BB962C8B-B14F-4D97-AF65-F5344CB8AC3E}">
        <p14:creationId xmlns:p14="http://schemas.microsoft.com/office/powerpoint/2010/main" val="391268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sz="3200" dirty="0">
                <a:solidFill>
                  <a:srgbClr val="FFFFFF"/>
                </a:solidFill>
              </a:rPr>
              <a:t>Resultat: </a:t>
            </a:r>
            <a:r>
              <a:rPr lang="sv-SE" sz="3200" dirty="0" err="1">
                <a:solidFill>
                  <a:srgbClr val="FFFFFF"/>
                </a:solidFill>
              </a:rPr>
              <a:t>transfear</a:t>
            </a:r>
            <a:r>
              <a:rPr lang="sv-SE" sz="3200" dirty="0">
                <a:solidFill>
                  <a:srgbClr val="FFFFFF"/>
                </a:solidFill>
              </a:rPr>
              <a:t> </a:t>
            </a:r>
            <a:r>
              <a:rPr lang="sv-SE" sz="3200" dirty="0" err="1">
                <a:solidFill>
                  <a:srgbClr val="FFFFFF"/>
                </a:solidFill>
              </a:rPr>
              <a:t>learning</a:t>
            </a:r>
            <a:r>
              <a:rPr lang="sv-SE" sz="3200" dirty="0">
                <a:solidFill>
                  <a:srgbClr val="FFFFFF"/>
                </a:solidFill>
              </a:rPr>
              <a:t> - CNN-model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E24D462-E5C7-4CC9-A21D-0E4908E56EA1}"/>
              </a:ext>
            </a:extLst>
          </p:cNvPr>
          <p:cNvSpPr txBox="1"/>
          <p:nvPr/>
        </p:nvSpPr>
        <p:spPr>
          <a:xfrm>
            <a:off x="1254034" y="3094511"/>
            <a:ext cx="9265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Alt 2: Transfer </a:t>
            </a:r>
            <a:r>
              <a:rPr lang="sv-SE" dirty="0" err="1"/>
              <a:t>learning</a:t>
            </a:r>
            <a:r>
              <a:rPr lang="sv-SE" dirty="0"/>
              <a:t> med </a:t>
            </a:r>
            <a:r>
              <a:rPr lang="sv-SE" dirty="0" err="1"/>
              <a:t>MobileNet</a:t>
            </a:r>
            <a:r>
              <a:rPr lang="sv-SE" dirty="0"/>
              <a:t> (</a:t>
            </a:r>
            <a:r>
              <a:rPr lang="sv-SE" dirty="0" err="1"/>
              <a:t>google</a:t>
            </a:r>
            <a:r>
              <a:rPr lang="sv-SE" dirty="0"/>
              <a:t>) använda dess modell med färdigtränade vikter. </a:t>
            </a:r>
          </a:p>
          <a:p>
            <a:endParaRPr lang="sv-SE" dirty="0"/>
          </a:p>
          <a:p>
            <a:r>
              <a:rPr lang="sv-SE" dirty="0"/>
              <a:t>Om ditt objekt påminner om modellens tidigare tränade objekt, då kan du träna din modell på lite data. I mitt fall tränades den på 25 % av tidigare träningsdata, innan hyffsat resultat.  Standard modellen är dock mycket bättre.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Modell validering:					</a:t>
            </a:r>
          </a:p>
          <a:p>
            <a:r>
              <a:rPr lang="sv-SE" dirty="0"/>
              <a:t>										val_accuracy: 0.863</a:t>
            </a:r>
          </a:p>
          <a:p>
            <a:r>
              <a:rPr lang="sv-SE" dirty="0"/>
              <a:t>										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2363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sz="48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37810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Begränsningar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7A5E0DE-65F7-4712-9DCA-134EBC86A0BA}"/>
              </a:ext>
            </a:extLst>
          </p:cNvPr>
          <p:cNvSpPr txBox="1"/>
          <p:nvPr/>
        </p:nvSpPr>
        <p:spPr>
          <a:xfrm>
            <a:off x="1152014" y="3243586"/>
            <a:ext cx="8850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/>
              <a:t>En bild måste ha kontrast mellan siffra och bakgrund</a:t>
            </a:r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Tjockleken på en siffra kan inte vara extremt liten</a:t>
            </a:r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I nuläget inte tränad för bilder som är upp och ned</a:t>
            </a:r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/>
              <a:t>Fungerar endast på enskilda siffror, inte tex. på 15</a:t>
            </a:r>
          </a:p>
        </p:txBody>
      </p:sp>
    </p:spTree>
    <p:extLst>
      <p:ext uri="{BB962C8B-B14F-4D97-AF65-F5344CB8AC3E}">
        <p14:creationId xmlns:p14="http://schemas.microsoft.com/office/powerpoint/2010/main" val="641295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Bygga om applikationen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BDDED865-687E-4441-9C30-3678A9F11B1F}"/>
              </a:ext>
            </a:extLst>
          </p:cNvPr>
          <p:cNvSpPr txBox="1"/>
          <p:nvPr/>
        </p:nvSpPr>
        <p:spPr>
          <a:xfrm>
            <a:off x="1152013" y="3243586"/>
            <a:ext cx="9498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Tex. Klassificering av trafikflöden av olika fordon över en bro per dag, vecka, månad.</a:t>
            </a:r>
          </a:p>
          <a:p>
            <a:endParaRPr lang="sv-SE" dirty="0"/>
          </a:p>
          <a:p>
            <a:r>
              <a:rPr lang="sv-SE" dirty="0"/>
              <a:t>Lägga till en DB för att spara detta och i diagram visa tidsserier på flödet av varje fordonstyp.</a:t>
            </a:r>
          </a:p>
        </p:txBody>
      </p:sp>
    </p:spTree>
    <p:extLst>
      <p:ext uri="{BB962C8B-B14F-4D97-AF65-F5344CB8AC3E}">
        <p14:creationId xmlns:p14="http://schemas.microsoft.com/office/powerpoint/2010/main" val="3017548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Applikationen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F2A64CCC-92D7-4FA7-B7D7-FFC7633B2F24}"/>
              </a:ext>
            </a:extLst>
          </p:cNvPr>
          <p:cNvSpPr txBox="1"/>
          <p:nvPr/>
        </p:nvSpPr>
        <p:spPr>
          <a:xfrm>
            <a:off x="609277" y="3088040"/>
            <a:ext cx="9828535" cy="27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Ladda upp och klassificera bilder på enskilda siffror 0 – 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Visa klassifikationen visuellt med kort: bild, prediktion och sannolikhet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Ladda ned klassifikationen i form av en </a:t>
            </a:r>
            <a:r>
              <a:rPr lang="sv-SE" dirty="0" err="1"/>
              <a:t>zip-fil</a:t>
            </a:r>
            <a:r>
              <a:rPr lang="sv-SE" dirty="0"/>
              <a:t> med en sammanfattning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Visa i ett diagram antalet prediktioner gjorda till varje klass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Du kan välja mellan två klassificeringsmodeller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BE29FF1-0D6C-49A4-8DBF-20997B4B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448" y="5402650"/>
            <a:ext cx="956728" cy="1166876"/>
          </a:xfrm>
          <a:prstGeom prst="rect">
            <a:avLst/>
          </a:prstGeom>
        </p:spPr>
      </p:pic>
      <p:pic>
        <p:nvPicPr>
          <p:cNvPr id="7" name="Bildobjekt 6" descr="En bild som visar text, tecken&#10;&#10;Automatiskt genererad beskrivning">
            <a:extLst>
              <a:ext uri="{FF2B5EF4-FFF2-40B4-BE49-F238E27FC236}">
                <a16:creationId xmlns:a16="http://schemas.microsoft.com/office/drawing/2014/main" id="{8D726BB6-CC28-4D2B-80BD-E0ECC677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645" y="2759200"/>
            <a:ext cx="2645765" cy="1410808"/>
          </a:xfrm>
          <a:prstGeom prst="rect">
            <a:avLst/>
          </a:prstGeom>
        </p:spPr>
      </p:pic>
      <p:pic>
        <p:nvPicPr>
          <p:cNvPr id="11" name="Bild 10" descr="Pil: vänd vänster med hel fyllning">
            <a:extLst>
              <a:ext uri="{FF2B5EF4-FFF2-40B4-BE49-F238E27FC236}">
                <a16:creationId xmlns:a16="http://schemas.microsoft.com/office/drawing/2014/main" id="{06BFA432-BF8B-4BF8-8EF2-3C177F56C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6327" y="4388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90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Tekniker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EAF6E2D-2675-488B-84C3-D414E15A55D4}"/>
              </a:ext>
            </a:extLst>
          </p:cNvPr>
          <p:cNvSpPr txBox="1"/>
          <p:nvPr/>
        </p:nvSpPr>
        <p:spPr>
          <a:xfrm>
            <a:off x="1181732" y="2755658"/>
            <a:ext cx="5694929" cy="166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/>
              <a:t>Modell :		CNN </a:t>
            </a:r>
            <a:r>
              <a:rPr lang="sv-SE" dirty="0" err="1"/>
              <a:t>tensorflow</a:t>
            </a:r>
            <a:r>
              <a:rPr lang="sv-SE" dirty="0"/>
              <a:t> </a:t>
            </a:r>
            <a:r>
              <a:rPr lang="sv-SE" dirty="0" err="1"/>
              <a:t>keras</a:t>
            </a:r>
            <a:endParaRPr lang="sv-SE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 err="1"/>
              <a:t>Backend</a:t>
            </a:r>
            <a:r>
              <a:rPr lang="sv-SE" dirty="0"/>
              <a:t> : 	</a:t>
            </a:r>
            <a:r>
              <a:rPr lang="sv-SE" dirty="0" err="1"/>
              <a:t>Sanic</a:t>
            </a:r>
            <a:r>
              <a:rPr lang="sv-SE" dirty="0"/>
              <a:t>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 err="1"/>
              <a:t>Frontend</a:t>
            </a:r>
            <a:r>
              <a:rPr lang="sv-SE" dirty="0"/>
              <a:t> : 	</a:t>
            </a:r>
            <a:r>
              <a:rPr lang="sv-SE" dirty="0" err="1"/>
              <a:t>Vue</a:t>
            </a:r>
            <a:r>
              <a:rPr lang="sv-SE" dirty="0"/>
              <a:t> vite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8B13695C-CF7A-4AEC-AE4C-C99D01D7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16" y="2504288"/>
            <a:ext cx="1039152" cy="1111027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A55F87D9-95D7-424A-955F-BC74D41C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797" y="3860248"/>
            <a:ext cx="1034988" cy="1034988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4C35BA11-9CCA-4E73-ACAB-F8C0FD014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825" y="5397770"/>
            <a:ext cx="1087973" cy="9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49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Flödes-diagram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18E36CBE-8F83-4C9B-8132-A5B1B6E4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60" y="2305966"/>
            <a:ext cx="7598374" cy="4195762"/>
          </a:xfrm>
        </p:spPr>
      </p:pic>
    </p:spTree>
    <p:extLst>
      <p:ext uri="{BB962C8B-B14F-4D97-AF65-F5344CB8AC3E}">
        <p14:creationId xmlns:p14="http://schemas.microsoft.com/office/powerpoint/2010/main" val="3552931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CF67FF-2581-45A6-B830-D1ABD59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CNN-modellen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0A7545D-C535-46BA-9382-EC6EDEEF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78674"/>
            <a:ext cx="12192000" cy="6006711"/>
          </a:xfrm>
          <a:prstGeom prst="rect">
            <a:avLst/>
          </a:prstGeom>
        </p:spPr>
      </p:pic>
      <p:sp>
        <p:nvSpPr>
          <p:cNvPr id="13" name="Underrubrik 2">
            <a:extLst>
              <a:ext uri="{FF2B5EF4-FFF2-40B4-BE49-F238E27FC236}">
                <a16:creationId xmlns:a16="http://schemas.microsoft.com/office/drawing/2014/main" id="{F386FA3E-BBA5-42A0-B69C-7E65E976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76" y="205615"/>
            <a:ext cx="1356204" cy="645674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800" b="1" dirty="0">
                <a:solidFill>
                  <a:schemeClr val="bg1"/>
                </a:solidFill>
              </a:rPr>
              <a:t>CNN</a:t>
            </a:r>
          </a:p>
        </p:txBody>
      </p:sp>
      <p:pic>
        <p:nvPicPr>
          <p:cNvPr id="11" name="Bildobjekt 10" descr="En bild som visar text&#10;&#10;Automatiskt genererad beskrivning">
            <a:extLst>
              <a:ext uri="{FF2B5EF4-FFF2-40B4-BE49-F238E27FC236}">
                <a16:creationId xmlns:a16="http://schemas.microsoft.com/office/drawing/2014/main" id="{C26523B6-FE70-4A5F-98F8-1BC96835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793" y="5406117"/>
            <a:ext cx="9026921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9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C64102-2995-491A-A7FB-C2764FD9D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666" y="0"/>
            <a:ext cx="12245331" cy="6857999"/>
          </a:xfrm>
          <a:prstGeom prst="rect">
            <a:avLst/>
          </a:prstGeom>
          <a:effectLst/>
        </p:spPr>
      </p:pic>
      <p:sp>
        <p:nvSpPr>
          <p:cNvPr id="22" name="Underrubrik 2">
            <a:extLst>
              <a:ext uri="{FF2B5EF4-FFF2-40B4-BE49-F238E27FC236}">
                <a16:creationId xmlns:a16="http://schemas.microsoft.com/office/drawing/2014/main" id="{929D80FB-0EFC-4A62-A3A6-0F8FA2D3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92" y="298558"/>
            <a:ext cx="3488720" cy="770928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 err="1"/>
              <a:t>Convolutional</a:t>
            </a:r>
            <a:r>
              <a:rPr lang="sv-SE" sz="1600" b="1" dirty="0"/>
              <a:t> operation:</a:t>
            </a:r>
          </a:p>
          <a:p>
            <a:pPr marL="0" indent="0">
              <a:buNone/>
            </a:pPr>
            <a:r>
              <a:rPr lang="sv-SE" sz="1600" b="1" dirty="0" err="1"/>
              <a:t>Top</a:t>
            </a:r>
            <a:r>
              <a:rPr lang="sv-SE" sz="1600" b="1" dirty="0"/>
              <a:t> </a:t>
            </a:r>
            <a:r>
              <a:rPr lang="sv-SE" sz="1600" b="1" dirty="0" err="1"/>
              <a:t>edge</a:t>
            </a:r>
            <a:r>
              <a:rPr lang="sv-SE" sz="1600" b="1" dirty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51212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2D030D92-3815-4C99-9590-A6BDEAA7E8BC}"/>
              </a:ext>
            </a:extLst>
          </p:cNvPr>
          <p:cNvSpPr txBox="1">
            <a:spLocks/>
          </p:cNvSpPr>
          <p:nvPr/>
        </p:nvSpPr>
        <p:spPr>
          <a:xfrm>
            <a:off x="966318" y="2370325"/>
            <a:ext cx="3488720" cy="770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v-SE" sz="1600" dirty="0">
                <a:solidFill>
                  <a:schemeClr val="bg2">
                    <a:lumMod val="10000"/>
                  </a:schemeClr>
                </a:solidFill>
              </a:rPr>
              <a:t>Max </a:t>
            </a:r>
            <a:r>
              <a:rPr lang="sv-SE" sz="1600" dirty="0" err="1">
                <a:solidFill>
                  <a:schemeClr val="bg2">
                    <a:lumMod val="10000"/>
                  </a:schemeClr>
                </a:solidFill>
              </a:rPr>
              <a:t>pooling</a:t>
            </a:r>
            <a:r>
              <a:rPr lang="sv-SE" sz="1600" dirty="0">
                <a:solidFill>
                  <a:schemeClr val="bg2">
                    <a:lumMod val="10000"/>
                  </a:schemeClr>
                </a:solidFill>
              </a:rPr>
              <a:t> operation (2x2):</a:t>
            </a:r>
          </a:p>
          <a:p>
            <a:pPr marL="0" indent="0">
              <a:buFont typeface="Wingdings 3" charset="2"/>
              <a:buNone/>
            </a:pPr>
            <a:endParaRPr lang="sv-SE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E1EF7306-62A0-4850-AE2E-E3E4258C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69" y="3141253"/>
            <a:ext cx="3428571" cy="2085714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9A9672A9-D4DD-451E-AD7C-9324632F9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77" y="2755789"/>
            <a:ext cx="2257143" cy="3866667"/>
          </a:xfrm>
          <a:prstGeom prst="rect">
            <a:avLst/>
          </a:prstGeom>
        </p:spPr>
      </p:pic>
      <p:sp>
        <p:nvSpPr>
          <p:cNvPr id="21" name="Rubrik 1">
            <a:extLst>
              <a:ext uri="{FF2B5EF4-FFF2-40B4-BE49-F238E27FC236}">
                <a16:creationId xmlns:a16="http://schemas.microsoft.com/office/drawing/2014/main" id="{B363138F-1680-494A-A296-FE144E3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42735"/>
            <a:ext cx="8947522" cy="1400530"/>
          </a:xfrm>
        </p:spPr>
        <p:txBody>
          <a:bodyPr anchor="ctr">
            <a:normAutofit/>
          </a:bodyPr>
          <a:lstStyle/>
          <a:p>
            <a:r>
              <a:rPr lang="sv-SE" dirty="0">
                <a:solidFill>
                  <a:srgbClr val="FFFFFF"/>
                </a:solidFill>
              </a:rPr>
              <a:t>Max-</a:t>
            </a:r>
            <a:r>
              <a:rPr lang="sv-SE" dirty="0" err="1">
                <a:solidFill>
                  <a:srgbClr val="FFFFFF"/>
                </a:solidFill>
              </a:rPr>
              <a:t>pooling</a:t>
            </a:r>
            <a:endParaRPr lang="sv-S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28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E6E29A30-6466-41AE-9F57-1F4C46869E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91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Underrubrik 2">
            <a:extLst>
              <a:ext uri="{FF2B5EF4-FFF2-40B4-BE49-F238E27FC236}">
                <a16:creationId xmlns:a16="http://schemas.microsoft.com/office/drawing/2014/main" id="{A44BD026-9422-4E9A-BB78-B62BE9E4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650" y="262005"/>
            <a:ext cx="4534429" cy="381462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/>
              <a:t>Defining CNN model in python notebook</a:t>
            </a:r>
          </a:p>
        </p:txBody>
      </p:sp>
    </p:spTree>
    <p:extLst>
      <p:ext uri="{BB962C8B-B14F-4D97-AF65-F5344CB8AC3E}">
        <p14:creationId xmlns:p14="http://schemas.microsoft.com/office/powerpoint/2010/main" val="202184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8D9729A-B30A-48CA-A0C5-26B28B9FF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1248" y="643467"/>
            <a:ext cx="8949504" cy="557106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Underrubrik 2">
            <a:extLst>
              <a:ext uri="{FF2B5EF4-FFF2-40B4-BE49-F238E27FC236}">
                <a16:creationId xmlns:a16="http://schemas.microsoft.com/office/drawing/2014/main" id="{A8CF6297-603D-4F6F-AC8C-E3B76DDF1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08" y="279636"/>
            <a:ext cx="6147783" cy="400847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b="1" dirty="0" err="1"/>
              <a:t>Deeper</a:t>
            </a:r>
            <a:r>
              <a:rPr lang="sv-SE" sz="1600" b="1" dirty="0"/>
              <a:t> </a:t>
            </a:r>
            <a:r>
              <a:rPr lang="sv-SE" sz="1600" b="1" dirty="0" err="1"/>
              <a:t>layers</a:t>
            </a:r>
            <a:r>
              <a:rPr lang="sv-SE" sz="1600" b="1" dirty="0"/>
              <a:t>, </a:t>
            </a:r>
            <a:r>
              <a:rPr lang="sv-SE" sz="1600" b="1" dirty="0" err="1">
                <a:sym typeface="Wingdings" panose="05000000000000000000" pitchFamily="2" charset="2"/>
              </a:rPr>
              <a:t>detect</a:t>
            </a:r>
            <a:r>
              <a:rPr lang="sv-SE" sz="1600" b="1" dirty="0">
                <a:sym typeface="Wingdings" panose="05000000000000000000" pitchFamily="2" charset="2"/>
              </a:rPr>
              <a:t> </a:t>
            </a:r>
            <a:r>
              <a:rPr lang="sv-SE" sz="1600" b="1" dirty="0" err="1">
                <a:sym typeface="Wingdings" panose="05000000000000000000" pitchFamily="2" charset="2"/>
              </a:rPr>
              <a:t>more</a:t>
            </a:r>
            <a:r>
              <a:rPr lang="sv-SE" sz="1600" b="1" dirty="0">
                <a:sym typeface="Wingdings" panose="05000000000000000000" pitchFamily="2" charset="2"/>
              </a:rPr>
              <a:t> </a:t>
            </a:r>
            <a:r>
              <a:rPr lang="sv-SE" sz="1600" b="1" dirty="0" err="1">
                <a:sym typeface="Wingdings" panose="05000000000000000000" pitchFamily="2" charset="2"/>
              </a:rPr>
              <a:t>advanced</a:t>
            </a:r>
            <a:r>
              <a:rPr lang="sv-SE" sz="1600" b="1" dirty="0">
                <a:sym typeface="Wingdings" panose="05000000000000000000" pitchFamily="2" charset="2"/>
              </a:rPr>
              <a:t> </a:t>
            </a:r>
            <a:r>
              <a:rPr lang="sv-SE" sz="1600" b="1" dirty="0" err="1"/>
              <a:t>patterns</a:t>
            </a:r>
            <a:endParaRPr lang="sv-SE" sz="1600" b="1" dirty="0"/>
          </a:p>
        </p:txBody>
      </p:sp>
    </p:spTree>
    <p:extLst>
      <p:ext uri="{BB962C8B-B14F-4D97-AF65-F5344CB8AC3E}">
        <p14:creationId xmlns:p14="http://schemas.microsoft.com/office/powerpoint/2010/main" val="3781286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9919</TotalTime>
  <Words>441</Words>
  <Application>Microsoft Office PowerPoint</Application>
  <PresentationFormat>Bredbild</PresentationFormat>
  <Paragraphs>64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Jon</vt:lpstr>
      <vt:lpstr>CNN-classifier</vt:lpstr>
      <vt:lpstr>Applikationen</vt:lpstr>
      <vt:lpstr>Tekniker</vt:lpstr>
      <vt:lpstr>Flödes-diagram</vt:lpstr>
      <vt:lpstr>CNN-modellen</vt:lpstr>
      <vt:lpstr>PowerPoint-presentation</vt:lpstr>
      <vt:lpstr>Max-pooling</vt:lpstr>
      <vt:lpstr>PowerPoint-presentation</vt:lpstr>
      <vt:lpstr>PowerPoint-presentation</vt:lpstr>
      <vt:lpstr>Robust CNN-model</vt:lpstr>
      <vt:lpstr>Pre-processing: filter</vt:lpstr>
      <vt:lpstr>Resultat: standard CNN-model</vt:lpstr>
      <vt:lpstr>Resultat: transfear learning - CNN-model</vt:lpstr>
      <vt:lpstr>DEMO</vt:lpstr>
      <vt:lpstr>Begränsningar</vt:lpstr>
      <vt:lpstr>Bygga om applikationen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CNN-classifier</dc:title>
  <dc:creator>. .</dc:creator>
  <cp:lastModifiedBy>. .</cp:lastModifiedBy>
  <cp:revision>67</cp:revision>
  <dcterms:created xsi:type="dcterms:W3CDTF">2021-08-23T09:55:06Z</dcterms:created>
  <dcterms:modified xsi:type="dcterms:W3CDTF">2021-09-01T09:04:32Z</dcterms:modified>
</cp:coreProperties>
</file>