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  <a:alpha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sr-Latn-RS" altLang="en-US"/>
              <a:t>Longest path</a:t>
            </a:r>
            <a:endParaRPr lang="sr-Latn-R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sr-Latn-RS" altLang="en-US"/>
              <a:t>Predrag Stefanović mi20280</a:t>
            </a:r>
            <a:endParaRPr lang="sr-Latn-R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sr-Latn-RS" altLang="en-US"/>
              <a:t>Uvod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 savremenom računarstvu, problemi povezani sa grafovima igraju ključnu ulogu u raznim aplikacijama, na primer optimizacije mreže. Jedan od značajnijih problema u teoriji grafova je pronalaženje najdužeg puta u usmerenom ili neusmerenom grafu. Ovaj problem je izazovan zbog svoje kompleksnosti, posebno kada se radi o grafovima koji sadrže cikluse, gde pronalaženje najdužeg NP-težak problem.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sr-Latn-RS" altLang="en-US"/>
              <a:t>Uvod(2)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Problem se smatra NP-težkim iz nekoliko razloga:</a:t>
            </a:r>
            <a:endParaRPr lang="en-US"/>
          </a:p>
          <a:p>
            <a:pPr lvl="1"/>
            <a:r>
              <a:rPr lang="en-US"/>
              <a:t>Eksponencijalni broj mogućih putanja</a:t>
            </a:r>
            <a:endParaRPr lang="en-US"/>
          </a:p>
          <a:p>
            <a:pPr lvl="1"/>
            <a:r>
              <a:rPr lang="en-US"/>
              <a:t>Težina provere rešenja</a:t>
            </a:r>
            <a:endParaRPr lang="en-US"/>
          </a:p>
          <a:p>
            <a:pPr lvl="1"/>
            <a:r>
              <a:rPr lang="en-US"/>
              <a:t>Sličnost s drugim NP-teškim problemima</a:t>
            </a:r>
            <a:endParaRPr lang="en-US"/>
          </a:p>
          <a:p>
            <a:pPr lvl="1"/>
            <a:r>
              <a:rPr lang="en-US"/>
              <a:t>Odsustvo efikasnog algoritma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sr-Latn-RS" altLang="en-US"/>
              <a:t>Opis problema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Instanca: Graf G = (V,E)</a:t>
            </a:r>
            <a:endParaRPr lang="en-US"/>
          </a:p>
          <a:p>
            <a:r>
              <a:rPr lang="en-US"/>
              <a:t>Rešenje: Prost put u grafu G, tj, niz različitih čvorova V_1, V_2, . . ., V_m takav da, za bilo koji  1 ≤ i ≤ m - 1, važi (V_i,  V_i+1)∈ E.</a:t>
            </a:r>
            <a:endParaRPr lang="en-US"/>
          </a:p>
          <a:p>
            <a:r>
              <a:rPr lang="en-US"/>
              <a:t>Merilo: Dužina puta, tj. broj ivica u putu.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sr-Latn-RS" altLang="en-US"/>
              <a:t>Resenje problema, </a:t>
            </a:r>
            <a:br>
              <a:rPr lang="sr-Latn-RS" altLang="en-US"/>
            </a:br>
            <a:r>
              <a:rPr lang="sr-Latn-RS" altLang="en-US"/>
              <a:t>Algoritam grube sile</a:t>
            </a:r>
            <a:endParaRPr lang="sr-Latn-RS" altLang="en-US"/>
          </a:p>
        </p:txBody>
      </p:sp>
      <p:pic>
        <p:nvPicPr>
          <p:cNvPr id="4" name="Content Placeholder 3" descr="Algoritam grube s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7390" y="2755900"/>
            <a:ext cx="4296410" cy="3302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0875" y="2684145"/>
            <a:ext cx="57359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/>
              <a:t>Algoritam grube sile generiše sve permutacije čvorova zatim proverava da li postoji put do svaka dva uzastopna čvora</a:t>
            </a:r>
            <a:endParaRPr lang="sr-Latn-RS" altLang="en-US"/>
          </a:p>
          <a:p>
            <a:endParaRPr lang="sr-Latn-RS" altLang="en-US"/>
          </a:p>
          <a:p>
            <a:r>
              <a:rPr lang="sr-Latn-RS" altLang="en-US"/>
              <a:t>Ovaj alogritam, ukoliko dodje do resenja to rešenje mora da bude validno, zbog toga se koristi za proveru algoritama optimizacije.</a:t>
            </a:r>
            <a:endParaRPr lang="sr-Latn-RS" altLang="en-US"/>
          </a:p>
          <a:p>
            <a:endParaRPr lang="sr-Latn-RS" altLang="en-US"/>
          </a:p>
          <a:p>
            <a:r>
              <a:rPr lang="sr-Latn-RS" altLang="en-US"/>
              <a:t>Na grafiku moze se zakljčiti  da je ovaj algoritam pronašao rešenja za prva tri problema, dok za druga dva nije</a:t>
            </a:r>
            <a:endParaRPr lang="sr-Latn-R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sr-Latn-RS" altLang="en-US"/>
              <a:t>Rešenje problema</a:t>
            </a:r>
            <a:br>
              <a:rPr lang="sr-Latn-RS" altLang="en-US"/>
            </a:br>
            <a:r>
              <a:rPr lang="sr-Latn-RS" altLang="en-US"/>
              <a:t>Optimizacija kolonijom mrava</a:t>
            </a:r>
            <a:endParaRPr lang="sr-Latn-RS" altLang="en-US"/>
          </a:p>
        </p:txBody>
      </p:sp>
      <p:pic>
        <p:nvPicPr>
          <p:cNvPr id="4" name="Content Placeholder 3" descr="Mrav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3405" y="1963420"/>
            <a:ext cx="4430395" cy="3369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2300" y="1963420"/>
            <a:ext cx="60325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/>
              <a:t>Optimizacija kolonijom mrava je algoritam inspirisan ponašanjem mrava u prirodi. On koristi kolektivnu inteligenciju kolonije mrava da pronađe optimalne puteve ili rešenja kroz grafove. Mravi ostavljaju feromone na putevima koje pređu, a intenzitet feromona utiče na verovatnoću da će drugi mravi pratiti iste puteve. Tokom iteracija, algoritam adaptivno ažurira feromone, što omogućava algoritmu da se usmeri ka boljim rešenjima kroz iskustvo.</a:t>
            </a:r>
            <a:endParaRPr lang="sr-Latn-RS" altLang="en-US"/>
          </a:p>
          <a:p>
            <a:endParaRPr lang="sr-Latn-RS" altLang="en-US"/>
          </a:p>
          <a:p>
            <a:r>
              <a:rPr lang="sr-Latn-RS" altLang="en-US"/>
              <a:t>Ova optimizacija mora da pronalazi tačna rešenja za manje dimenzije problema, dok za veće ulaze može da vraća i približno tačna rešenja</a:t>
            </a:r>
            <a:endParaRPr lang="sr-Latn-RS" altLang="en-US"/>
          </a:p>
          <a:p>
            <a:endParaRPr lang="sr-Latn-RS" altLang="en-US"/>
          </a:p>
          <a:p>
            <a:r>
              <a:rPr lang="sr-Latn-RS" altLang="en-US"/>
              <a:t>Sa grafikona se može uočiti da za prva tri problema dobija ista rešenja kao i algoritam grube sile, dok za druga dva dolazi do nekog optimalnog rešenja</a:t>
            </a:r>
            <a:endParaRPr lang="sr-Latn-R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0945"/>
          </a:xfrm>
        </p:spPr>
        <p:txBody>
          <a:bodyPr/>
          <a:p>
            <a:pPr algn="ctr"/>
            <a:r>
              <a:rPr lang="sr-Latn-RS" altLang="en-US"/>
              <a:t>Hvala na pažnji</a:t>
            </a:r>
            <a:endParaRPr lang="sr-Latn-R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</dc:title>
  <dc:creator>Zero-2</dc:creator>
  <cp:lastModifiedBy>Pedjas12</cp:lastModifiedBy>
  <cp:revision>1</cp:revision>
  <dcterms:created xsi:type="dcterms:W3CDTF">2024-09-26T13:52:10Z</dcterms:created>
  <dcterms:modified xsi:type="dcterms:W3CDTF">2024-09-26T13:52:10Z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BC485FDA162F4A738CA7905BD4417F82_11</vt:lpwstr>
  </property>
  <property fmtid="{D5CDD505-2E9C-101B-9397-08002B2CF9AE}" pid="3" name="KSOProductBuildVer">
    <vt:lpwstr>1033-12.2.0.18545</vt:lpwstr>
  </property>
</Properties>
</file>