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0" r:id="rId4"/>
    <p:sldId id="276" r:id="rId5"/>
    <p:sldId id="277" r:id="rId6"/>
    <p:sldId id="258" r:id="rId7"/>
    <p:sldId id="262" r:id="rId8"/>
    <p:sldId id="271" r:id="rId9"/>
    <p:sldId id="263" r:id="rId10"/>
    <p:sldId id="265" r:id="rId11"/>
    <p:sldId id="264" r:id="rId12"/>
    <p:sldId id="273" r:id="rId13"/>
    <p:sldId id="267" r:id="rId14"/>
    <p:sldId id="266" r:id="rId15"/>
    <p:sldId id="268" r:id="rId16"/>
    <p:sldId id="272"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ie Wood" initials="JW" lastIdx="24" clrIdx="0">
    <p:extLst>
      <p:ext uri="{19B8F6BF-5375-455C-9EA6-DF929625EA0E}">
        <p15:presenceInfo xmlns:p15="http://schemas.microsoft.com/office/powerpoint/2012/main" userId="d639d1f29621d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1" autoAdjust="0"/>
    <p:restoredTop sz="94660"/>
  </p:normalViewPr>
  <p:slideViewPr>
    <p:cSldViewPr snapToGrid="0">
      <p:cViewPr varScale="1">
        <p:scale>
          <a:sx n="90" d="100"/>
          <a:sy n="90" d="100"/>
        </p:scale>
        <p:origin x="240"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0T11:36:03.292" idx="3">
    <p:pos x="6879" y="1399"/>
    <p:text>[ZACK]</p:text>
    <p:extLst>
      <p:ext uri="{C676402C-5697-4E1C-873F-D02D1690AC5C}">
        <p15:threadingInfo xmlns:p15="http://schemas.microsoft.com/office/powerpoint/2012/main" timeZoneBias="-60"/>
      </p:ext>
    </p:extLst>
  </p:cm>
  <p:cm authorId="1" dt="2020-05-10T11:36:16.918" idx="4">
    <p:pos x="6879" y="1535"/>
    <p:text>Introduce the client (formally!) what problem did the present, what solution did you propose (include a mugshot, title and URL if you have these details - look them up on linked in, connect with them) provide a little background; client needed x for purpose y targeting audience/platform z etc</p:text>
    <p:extLst>
      <p:ext uri="{C676402C-5697-4E1C-873F-D02D1690AC5C}">
        <p15:threadingInfo xmlns:p15="http://schemas.microsoft.com/office/powerpoint/2012/main" timeZoneBias="-60">
          <p15:parentCm authorId="1" idx="3"/>
        </p15:threadingInfo>
      </p:ext>
    </p:extLst>
  </p:cm>
  <p:cm authorId="1" dt="2020-05-10T11:36:30.625" idx="5">
    <p:pos x="6879" y="1671"/>
    <p:text>GDD for ref:
A game that isn’t too simple or easy. Adults are the primary audience. 
The game should be playable without the child being present, and gameplay should not be dependent on their involvement, rather improved by. 
The game should be developed in Unity, as the client has experience in this engine. He did not express a preference of 2D or 3D. 
We, the developers, have creative freedom in terms of gameplay/mechanics/story/genre. However, the client did show preference towards dungeon crawlers, zombie shooters and Jackbox games. 
The game needs to be engaging and replayable. 
The child plays an unkillable character that has influence over the outcome of the game, without holding the parent back. 
The game needs to be suitable for young children, and so should have limited amounts of text, should have easy controls and should not be too graphic.</p:text>
    <p:extLst>
      <p:ext uri="{C676402C-5697-4E1C-873F-D02D1690AC5C}">
        <p15:threadingInfo xmlns:p15="http://schemas.microsoft.com/office/powerpoint/2012/main" timeZoneBias="-6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5-10T11:39:25.709" idx="20">
    <p:pos x="960" y="1799"/>
    <p:text>[SOLOMON]</p:text>
    <p:extLst>
      <p:ext uri="{C676402C-5697-4E1C-873F-D02D1690AC5C}">
        <p15:threadingInfo xmlns:p15="http://schemas.microsoft.com/office/powerpoint/2012/main" timeZoneBias="-60"/>
      </p:ext>
    </p:extLst>
  </p:cm>
  <p:cm authorId="1" dt="2020-05-10T11:39:31.524" idx="21">
    <p:pos x="960" y="1935"/>
    <p:text>use of repo, version control, branches/subbranches commenting  (show screenshot of repo/detail of repo etc
TIP: Even a repo can be visualised to look amazing, extra credit for using https://gource.io/</p:text>
    <p:extLst>
      <p:ext uri="{C676402C-5697-4E1C-873F-D02D1690AC5C}">
        <p15:threadingInfo xmlns:p15="http://schemas.microsoft.com/office/powerpoint/2012/main" timeZoneBias="-60">
          <p15:parentCm authorId="1" idx="20"/>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5-10T11:39:41.510" idx="22">
    <p:pos x="960" y="1283"/>
    <p:text>[EVERYONE]</p:text>
    <p:extLst>
      <p:ext uri="{C676402C-5697-4E1C-873F-D02D1690AC5C}">
        <p15:threadingInfo xmlns:p15="http://schemas.microsoft.com/office/powerpoint/2012/main" timeZoneBias="-60"/>
      </p:ext>
    </p:extLst>
  </p:cm>
  <p:cm authorId="1" dt="2020-05-10T11:39:49.140" idx="23">
    <p:pos x="960" y="1419"/>
    <p:text>what went well, what could have been better, what went wrong, how did you address it, what compromises/changes did you have to make/how did you agree/decide this, what recommendations for improvement... 
TIP: Don't whinge or blame each other or worse blame the client! think 'As a team we could have handled this aspect better... we recommend x and y etc' 'As a team we underestimate x and if we were to repeat the process we would definitely y and z.</p:text>
    <p:extLst>
      <p:ext uri="{C676402C-5697-4E1C-873F-D02D1690AC5C}">
        <p15:threadingInfo xmlns:p15="http://schemas.microsoft.com/office/powerpoint/2012/main" timeZoneBias="-60">
          <p15:parentCm authorId="1" idx="22"/>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5-10T11:39:56.342" idx="24">
    <p:pos x="1647" y="485"/>
    <p:text>[everyone]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0T11:35:30.628" idx="2">
    <p:pos x="10" y="10"/>
    <p:text>[ZACK]
How effectively did you work with the client, evidence of this process (screenshots meeting notes/email comments/client feedback or a nice flow diagram)
TIP: if your client is happy ask for a testimonial you can use in the presentation/on your portfolio...</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10T11:34:55.364" idx="1">
    <p:pos x="10" y="10"/>
    <p:text>[Josie]
Use GDD for reference
Use SMART objectives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0T11:37:15.427" idx="6">
    <p:pos x="6871" y="1498"/>
    <p:text>[JOSIE]</p:text>
    <p:extLst>
      <p:ext uri="{C676402C-5697-4E1C-873F-D02D1690AC5C}">
        <p15:threadingInfo xmlns:p15="http://schemas.microsoft.com/office/powerpoint/2012/main" timeZoneBias="-60"/>
      </p:ext>
    </p:extLst>
  </p:cm>
  <p:cm authorId="1" dt="2020-05-10T11:37:23.535" idx="7">
    <p:pos x="6871" y="1634"/>
    <p:text>quickly clickthrough evidence/screenshots or bullet points of team process: management process, client communication process, agreed SOPS, backlog/list of requirements, sprints planning, sprint reviews, risks identified and action taken, stages of development (screenshots or screen caps) showing sprint or stage completion etc  - if you are proud of an aspect you created for the project add a link to that service/document/asset maybe the team remote working was really effective after you agreed to... use x for y and scheduled z etc. TIP: You could use a diagram to show the typical workflow...</p:text>
    <p:extLst>
      <p:ext uri="{C676402C-5697-4E1C-873F-D02D1690AC5C}">
        <p15:threadingInfo xmlns:p15="http://schemas.microsoft.com/office/powerpoint/2012/main" timeZoneBias="-6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0T11:37:39.548" idx="8">
    <p:pos x="10" y="10"/>
    <p:text>[JOSIE]</p:text>
    <p:extLst>
      <p:ext uri="{C676402C-5697-4E1C-873F-D02D1690AC5C}">
        <p15:threadingInfo xmlns:p15="http://schemas.microsoft.com/office/powerpoint/2012/main" timeZoneBias="-60"/>
      </p:ext>
    </p:extLst>
  </p:cm>
  <p:cm authorId="1" dt="2020-05-10T11:37:48.691" idx="9">
    <p:pos x="10" y="146"/>
    <p:text>Embedded videos of gameplay
Photo of 2 people playing, one on pc one on tablet
Go through each point in objectives, explain how they were met</p:text>
    <p:extLst>
      <p:ext uri="{C676402C-5697-4E1C-873F-D02D1690AC5C}">
        <p15:threadingInfo xmlns:p15="http://schemas.microsoft.com/office/powerpoint/2012/main" timeZoneBias="-60">
          <p15:parentCm authorId="1" idx="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5-10T11:37:58.011" idx="10">
    <p:pos x="10" y="10"/>
    <p:text>[ALEX]</p:text>
    <p:extLst>
      <p:ext uri="{C676402C-5697-4E1C-873F-D02D1690AC5C}">
        <p15:threadingInfo xmlns:p15="http://schemas.microsoft.com/office/powerpoint/2012/main" timeZoneBias="-60"/>
      </p:ext>
    </p:extLst>
  </p:cm>
  <p:cm authorId="1" dt="2020-05-10T11:38:10.542" idx="11">
    <p:pos x="10" y="146"/>
    <p:text>Unity side</p:text>
    <p:extLst>
      <p:ext uri="{C676402C-5697-4E1C-873F-D02D1690AC5C}">
        <p15:threadingInfo xmlns:p15="http://schemas.microsoft.com/office/powerpoint/2012/main" timeZoneBias="-60">
          <p15:parentCm authorId="1" idx="10"/>
        </p15:threadingInfo>
      </p:ext>
    </p:extLst>
  </p:cm>
  <p:cm authorId="1" dt="2020-05-10T11:38:13.401" idx="12">
    <p:pos x="10" y="282"/>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0"/>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5-10T11:38:22.132" idx="13">
    <p:pos x="6791" y="1283"/>
    <p:text>[SOLOMON]</p:text>
    <p:extLst>
      <p:ext uri="{C676402C-5697-4E1C-873F-D02D1690AC5C}">
        <p15:threadingInfo xmlns:p15="http://schemas.microsoft.com/office/powerpoint/2012/main" timeZoneBias="-60"/>
      </p:ext>
    </p:extLst>
  </p:cm>
  <p:cm authorId="1" dt="2020-05-10T11:38:29.820" idx="14">
    <p:pos x="6791" y="1419"/>
    <p:text>Web side</p:text>
    <p:extLst>
      <p:ext uri="{C676402C-5697-4E1C-873F-D02D1690AC5C}">
        <p15:threadingInfo xmlns:p15="http://schemas.microsoft.com/office/powerpoint/2012/main" timeZoneBias="-60">
          <p15:parentCm authorId="1" idx="13"/>
        </p15:threadingInfo>
      </p:ext>
    </p:extLst>
  </p:cm>
  <p:cm authorId="1" dt="2020-05-10T11:38:32.779" idx="15">
    <p:pos x="6791" y="1555"/>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5-10T11:38:44.100" idx="16">
    <p:pos x="6700" y="1496"/>
    <p:text>[ZACK]</p:text>
    <p:extLst>
      <p:ext uri="{C676402C-5697-4E1C-873F-D02D1690AC5C}">
        <p15:threadingInfo xmlns:p15="http://schemas.microsoft.com/office/powerpoint/2012/main" timeZoneBias="-60"/>
      </p:ext>
    </p:extLst>
  </p:cm>
  <p:cm authorId="1" dt="2020-05-10T11:38:49.830" idx="17">
    <p:pos x="6700" y="1632"/>
    <p:text>How did you test and validate the project: (show evidence of functional tests (features tested by team), usability testing (user testing/feedback), deployment testing (works on target platform/device) does it meet the agreed objectives
TIP: You could use a road map to show what was achieved by when against objectives...</p:text>
    <p:extLst>
      <p:ext uri="{C676402C-5697-4E1C-873F-D02D1690AC5C}">
        <p15:threadingInfo xmlns:p15="http://schemas.microsoft.com/office/powerpoint/2012/main" timeZoneBias="-60">
          <p15:parentCm authorId="1" idx="16"/>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5-10T11:38:59.395" idx="18">
    <p:pos x="3678" y="1496"/>
    <p:text>[ALEX]</p:text>
    <p:extLst>
      <p:ext uri="{C676402C-5697-4E1C-873F-D02D1690AC5C}">
        <p15:threadingInfo xmlns:p15="http://schemas.microsoft.com/office/powerpoint/2012/main" timeZoneBias="-60"/>
      </p:ext>
    </p:extLst>
  </p:cm>
  <p:cm authorId="1" dt="2020-05-10T11:39:12.423" idx="19">
    <p:pos x="3678" y="1632"/>
    <p:text>Code standards, agreed conventions,</p:text>
    <p:extLst>
      <p:ext uri="{C676402C-5697-4E1C-873F-D02D1690AC5C}">
        <p15:threadingInfo xmlns:p15="http://schemas.microsoft.com/office/powerpoint/2012/main" timeZoneBias="-60">
          <p15:parentCm authorId="1" idx="18"/>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9077D-786A-4A8B-96FF-069E374D53A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1351C93-E590-457C-9D65-C35D0BF68CC0}">
      <dgm:prSet/>
      <dgm:spPr/>
      <dgm:t>
        <a:bodyPr/>
        <a:lstStyle/>
        <a:p>
          <a:r>
            <a:rPr lang="en-GB" dirty="0"/>
            <a:t>Dungeon Crawler game which works as a single player game (</a:t>
          </a:r>
          <a:r>
            <a:rPr lang="en-GB" dirty="0" err="1"/>
            <a:t>gameloop</a:t>
          </a:r>
          <a:r>
            <a:rPr lang="en-GB" dirty="0"/>
            <a:t> isn’t dependant on player 2, can still win or lose without them)</a:t>
          </a:r>
          <a:endParaRPr lang="en-US" dirty="0"/>
        </a:p>
      </dgm:t>
    </dgm:pt>
    <dgm:pt modelId="{A03DF863-6B74-45C7-9827-558392FBF48C}" type="parTrans" cxnId="{B9683CA2-4D99-4F86-8785-878076F5D587}">
      <dgm:prSet/>
      <dgm:spPr/>
      <dgm:t>
        <a:bodyPr/>
        <a:lstStyle/>
        <a:p>
          <a:endParaRPr lang="en-US"/>
        </a:p>
      </dgm:t>
    </dgm:pt>
    <dgm:pt modelId="{EB8891D4-789E-4ADE-A679-9ACA27C476D5}" type="sibTrans" cxnId="{B9683CA2-4D99-4F86-8785-878076F5D587}">
      <dgm:prSet/>
      <dgm:spPr/>
      <dgm:t>
        <a:bodyPr/>
        <a:lstStyle/>
        <a:p>
          <a:endParaRPr lang="en-US"/>
        </a:p>
      </dgm:t>
    </dgm:pt>
    <dgm:pt modelId="{A97F382E-B46E-4B12-AFF9-C171B34D570D}">
      <dgm:prSet/>
      <dgm:spPr/>
      <dgm:t>
        <a:bodyPr/>
        <a:lstStyle/>
        <a:p>
          <a:r>
            <a:rPr lang="en-GB" dirty="0"/>
            <a:t>Child can connect to game using a webapp on a tablet with a unique code, like Jackbox games</a:t>
          </a:r>
          <a:endParaRPr lang="en-US" dirty="0"/>
        </a:p>
      </dgm:t>
    </dgm:pt>
    <dgm:pt modelId="{E1B6F5AA-8ECB-453A-8AB2-F8EEC09303E7}" type="parTrans" cxnId="{36918A9E-33FE-4F4B-8072-D75DA79E183F}">
      <dgm:prSet/>
      <dgm:spPr/>
      <dgm:t>
        <a:bodyPr/>
        <a:lstStyle/>
        <a:p>
          <a:endParaRPr lang="en-US"/>
        </a:p>
      </dgm:t>
    </dgm:pt>
    <dgm:pt modelId="{0E4ADDD4-ACA6-4BC5-8841-A56C2BC59A57}" type="sibTrans" cxnId="{36918A9E-33FE-4F4B-8072-D75DA79E183F}">
      <dgm:prSet/>
      <dgm:spPr/>
      <dgm:t>
        <a:bodyPr/>
        <a:lstStyle/>
        <a:p>
          <a:endParaRPr lang="en-US"/>
        </a:p>
      </dgm:t>
    </dgm:pt>
    <dgm:pt modelId="{DA7A2490-46D7-4DF8-ABD8-87418D4B2495}">
      <dgm:prSet/>
      <dgm:spPr/>
      <dgm:t>
        <a:bodyPr/>
        <a:lstStyle/>
        <a:p>
          <a:r>
            <a:rPr lang="en-GB"/>
            <a:t>At least 3 levels of varying difficulty to keep gameplay interesting</a:t>
          </a:r>
          <a:endParaRPr lang="en-US"/>
        </a:p>
      </dgm:t>
    </dgm:pt>
    <dgm:pt modelId="{A0088338-F937-4DFD-BD92-056BC1050153}" type="parTrans" cxnId="{618CBC57-B66C-4BCA-9B9F-8C70431F07BD}">
      <dgm:prSet/>
      <dgm:spPr/>
      <dgm:t>
        <a:bodyPr/>
        <a:lstStyle/>
        <a:p>
          <a:endParaRPr lang="en-US"/>
        </a:p>
      </dgm:t>
    </dgm:pt>
    <dgm:pt modelId="{49CF1918-330B-42E1-B11D-DD018F493333}" type="sibTrans" cxnId="{618CBC57-B66C-4BCA-9B9F-8C70431F07BD}">
      <dgm:prSet/>
      <dgm:spPr/>
      <dgm:t>
        <a:bodyPr/>
        <a:lstStyle/>
        <a:p>
          <a:endParaRPr lang="en-US"/>
        </a:p>
      </dgm:t>
    </dgm:pt>
    <dgm:pt modelId="{D35016B1-1E58-49A6-A90F-AE164845F484}">
      <dgm:prSet/>
      <dgm:spPr/>
      <dgm:t>
        <a:bodyPr/>
        <a:lstStyle/>
        <a:p>
          <a:r>
            <a:rPr lang="en-GB"/>
            <a:t>Random generation of rooms to vary gameplay</a:t>
          </a:r>
          <a:endParaRPr lang="en-US"/>
        </a:p>
      </dgm:t>
    </dgm:pt>
    <dgm:pt modelId="{F5BCEC52-3827-497E-9913-5B11897E8705}" type="parTrans" cxnId="{514F6B5E-7D1E-42B4-BFB5-47566781C3FE}">
      <dgm:prSet/>
      <dgm:spPr/>
      <dgm:t>
        <a:bodyPr/>
        <a:lstStyle/>
        <a:p>
          <a:endParaRPr lang="en-US"/>
        </a:p>
      </dgm:t>
    </dgm:pt>
    <dgm:pt modelId="{4D21F759-526B-4D9C-A30C-8F75A23453D6}" type="sibTrans" cxnId="{514F6B5E-7D1E-42B4-BFB5-47566781C3FE}">
      <dgm:prSet/>
      <dgm:spPr/>
      <dgm:t>
        <a:bodyPr/>
        <a:lstStyle/>
        <a:p>
          <a:endParaRPr lang="en-US"/>
        </a:p>
      </dgm:t>
    </dgm:pt>
    <dgm:pt modelId="{1464B62F-AD34-4446-A166-B5AC6A86121F}">
      <dgm:prSet/>
      <dgm:spPr/>
      <dgm:t>
        <a:bodyPr/>
        <a:lstStyle/>
        <a:p>
          <a:r>
            <a:rPr lang="en-GB"/>
            <a:t>At least 2 variants of enemies, with animations </a:t>
          </a:r>
          <a:endParaRPr lang="en-US"/>
        </a:p>
      </dgm:t>
    </dgm:pt>
    <dgm:pt modelId="{70397BED-57B6-49F0-93DA-6EBE599BB5C6}" type="parTrans" cxnId="{6D4C4DF6-1E54-42F9-AE7A-FCA0B647D196}">
      <dgm:prSet/>
      <dgm:spPr/>
      <dgm:t>
        <a:bodyPr/>
        <a:lstStyle/>
        <a:p>
          <a:endParaRPr lang="en-US"/>
        </a:p>
      </dgm:t>
    </dgm:pt>
    <dgm:pt modelId="{53ACF281-4F7B-4212-9A18-F0C8234509C6}" type="sibTrans" cxnId="{6D4C4DF6-1E54-42F9-AE7A-FCA0B647D196}">
      <dgm:prSet/>
      <dgm:spPr/>
      <dgm:t>
        <a:bodyPr/>
        <a:lstStyle/>
        <a:p>
          <a:endParaRPr lang="en-US"/>
        </a:p>
      </dgm:t>
    </dgm:pt>
    <dgm:pt modelId="{AAA63983-D68E-4A8B-B03B-3C1FFF76F581}">
      <dgm:prSet/>
      <dgm:spPr/>
      <dgm:t>
        <a:bodyPr/>
        <a:lstStyle/>
        <a:p>
          <a:r>
            <a:rPr lang="en-GB" dirty="0"/>
            <a:t>Webapp has limited text and basic controls so it’s easy for young children to understand</a:t>
          </a:r>
          <a:endParaRPr lang="en-US" dirty="0"/>
        </a:p>
      </dgm:t>
    </dgm:pt>
    <dgm:pt modelId="{5E7AE698-1A13-4559-A5B2-496E37CA8EB5}" type="parTrans" cxnId="{D7359991-6172-4228-A54B-423423ABA43E}">
      <dgm:prSet/>
      <dgm:spPr/>
      <dgm:t>
        <a:bodyPr/>
        <a:lstStyle/>
        <a:p>
          <a:endParaRPr lang="en-GB"/>
        </a:p>
      </dgm:t>
    </dgm:pt>
    <dgm:pt modelId="{E208EA3F-3668-403E-BDC2-EEADFB43121B}" type="sibTrans" cxnId="{D7359991-6172-4228-A54B-423423ABA43E}">
      <dgm:prSet/>
      <dgm:spPr/>
      <dgm:t>
        <a:bodyPr/>
        <a:lstStyle/>
        <a:p>
          <a:endParaRPr lang="en-GB"/>
        </a:p>
      </dgm:t>
    </dgm:pt>
    <dgm:pt modelId="{5584A5D7-B605-44C9-955D-3F896FD47551}">
      <dgm:prSet/>
      <dgm:spPr/>
      <dgm:t>
        <a:bodyPr/>
        <a:lstStyle/>
        <a:p>
          <a:r>
            <a:rPr lang="en-US" dirty="0"/>
            <a:t>Child-friendly gameplay – no graphic violence </a:t>
          </a:r>
        </a:p>
      </dgm:t>
    </dgm:pt>
    <dgm:pt modelId="{C0791B48-3D26-43B4-95AF-1E6FFEEFB813}" type="parTrans" cxnId="{472443F4-ABFB-43BD-918E-976A2CE01493}">
      <dgm:prSet/>
      <dgm:spPr/>
      <dgm:t>
        <a:bodyPr/>
        <a:lstStyle/>
        <a:p>
          <a:endParaRPr lang="en-GB"/>
        </a:p>
      </dgm:t>
    </dgm:pt>
    <dgm:pt modelId="{4FD54D5D-668A-46B5-B271-283C1D3B1F1F}" type="sibTrans" cxnId="{472443F4-ABFB-43BD-918E-976A2CE01493}">
      <dgm:prSet/>
      <dgm:spPr/>
      <dgm:t>
        <a:bodyPr/>
        <a:lstStyle/>
        <a:p>
          <a:endParaRPr lang="en-GB"/>
        </a:p>
      </dgm:t>
    </dgm:pt>
    <dgm:pt modelId="{12C1BE6B-9C21-4880-AEEB-69E89095A044}" type="pres">
      <dgm:prSet presAssocID="{1399077D-786A-4A8B-96FF-069E374D53A4}" presName="linear" presStyleCnt="0">
        <dgm:presLayoutVars>
          <dgm:animLvl val="lvl"/>
          <dgm:resizeHandles val="exact"/>
        </dgm:presLayoutVars>
      </dgm:prSet>
      <dgm:spPr/>
    </dgm:pt>
    <dgm:pt modelId="{579B61E3-97D9-4014-B3F7-2ECFE58C6DAC}" type="pres">
      <dgm:prSet presAssocID="{C1351C93-E590-457C-9D65-C35D0BF68CC0}" presName="parentText" presStyleLbl="node1" presStyleIdx="0" presStyleCnt="7">
        <dgm:presLayoutVars>
          <dgm:chMax val="0"/>
          <dgm:bulletEnabled val="1"/>
        </dgm:presLayoutVars>
      </dgm:prSet>
      <dgm:spPr/>
    </dgm:pt>
    <dgm:pt modelId="{8299C7DE-BD4D-4958-93F6-F5258074CC2B}" type="pres">
      <dgm:prSet presAssocID="{EB8891D4-789E-4ADE-A679-9ACA27C476D5}" presName="spacer" presStyleCnt="0"/>
      <dgm:spPr/>
    </dgm:pt>
    <dgm:pt modelId="{B2C7831D-91AA-4608-A9F2-D7744E57A1E0}" type="pres">
      <dgm:prSet presAssocID="{A97F382E-B46E-4B12-AFF9-C171B34D570D}" presName="parentText" presStyleLbl="node1" presStyleIdx="1" presStyleCnt="7">
        <dgm:presLayoutVars>
          <dgm:chMax val="0"/>
          <dgm:bulletEnabled val="1"/>
        </dgm:presLayoutVars>
      </dgm:prSet>
      <dgm:spPr/>
    </dgm:pt>
    <dgm:pt modelId="{A58B1F16-1AA2-418B-9526-C8441DEBDFEB}" type="pres">
      <dgm:prSet presAssocID="{0E4ADDD4-ACA6-4BC5-8841-A56C2BC59A57}" presName="spacer" presStyleCnt="0"/>
      <dgm:spPr/>
    </dgm:pt>
    <dgm:pt modelId="{C8DAC8D9-9149-4362-BF7E-15A36EC0D026}" type="pres">
      <dgm:prSet presAssocID="{AAA63983-D68E-4A8B-B03B-3C1FFF76F581}" presName="parentText" presStyleLbl="node1" presStyleIdx="2" presStyleCnt="7">
        <dgm:presLayoutVars>
          <dgm:chMax val="0"/>
          <dgm:bulletEnabled val="1"/>
        </dgm:presLayoutVars>
      </dgm:prSet>
      <dgm:spPr/>
    </dgm:pt>
    <dgm:pt modelId="{BAE5A896-8A9B-4511-9AC4-435624B97DAA}" type="pres">
      <dgm:prSet presAssocID="{E208EA3F-3668-403E-BDC2-EEADFB43121B}" presName="spacer" presStyleCnt="0"/>
      <dgm:spPr/>
    </dgm:pt>
    <dgm:pt modelId="{ACC9DE83-3321-4C36-A664-56ED41D8F075}" type="pres">
      <dgm:prSet presAssocID="{5584A5D7-B605-44C9-955D-3F896FD47551}" presName="parentText" presStyleLbl="node1" presStyleIdx="3" presStyleCnt="7">
        <dgm:presLayoutVars>
          <dgm:chMax val="0"/>
          <dgm:bulletEnabled val="1"/>
        </dgm:presLayoutVars>
      </dgm:prSet>
      <dgm:spPr/>
    </dgm:pt>
    <dgm:pt modelId="{37D24F4E-2FD4-41C0-88D7-874333AA76CE}" type="pres">
      <dgm:prSet presAssocID="{4FD54D5D-668A-46B5-B271-283C1D3B1F1F}" presName="spacer" presStyleCnt="0"/>
      <dgm:spPr/>
    </dgm:pt>
    <dgm:pt modelId="{1A927C6C-BE6F-498A-8253-F9FFC1C8FAE9}" type="pres">
      <dgm:prSet presAssocID="{DA7A2490-46D7-4DF8-ABD8-87418D4B2495}" presName="parentText" presStyleLbl="node1" presStyleIdx="4" presStyleCnt="7">
        <dgm:presLayoutVars>
          <dgm:chMax val="0"/>
          <dgm:bulletEnabled val="1"/>
        </dgm:presLayoutVars>
      </dgm:prSet>
      <dgm:spPr/>
    </dgm:pt>
    <dgm:pt modelId="{9A3CC798-18BE-43CB-B5B0-21845E52891B}" type="pres">
      <dgm:prSet presAssocID="{49CF1918-330B-42E1-B11D-DD018F493333}" presName="spacer" presStyleCnt="0"/>
      <dgm:spPr/>
    </dgm:pt>
    <dgm:pt modelId="{E9D7CDE4-31A3-4EA3-9AA5-9F1E46B4D453}" type="pres">
      <dgm:prSet presAssocID="{D35016B1-1E58-49A6-A90F-AE164845F484}" presName="parentText" presStyleLbl="node1" presStyleIdx="5" presStyleCnt="7">
        <dgm:presLayoutVars>
          <dgm:chMax val="0"/>
          <dgm:bulletEnabled val="1"/>
        </dgm:presLayoutVars>
      </dgm:prSet>
      <dgm:spPr/>
    </dgm:pt>
    <dgm:pt modelId="{927C8E09-9A8F-48A4-B16A-9361783B18F9}" type="pres">
      <dgm:prSet presAssocID="{4D21F759-526B-4D9C-A30C-8F75A23453D6}" presName="spacer" presStyleCnt="0"/>
      <dgm:spPr/>
    </dgm:pt>
    <dgm:pt modelId="{13C36F74-2D6C-45C2-A57B-6728B59BBE28}" type="pres">
      <dgm:prSet presAssocID="{1464B62F-AD34-4446-A166-B5AC6A86121F}" presName="parentText" presStyleLbl="node1" presStyleIdx="6" presStyleCnt="7">
        <dgm:presLayoutVars>
          <dgm:chMax val="0"/>
          <dgm:bulletEnabled val="1"/>
        </dgm:presLayoutVars>
      </dgm:prSet>
      <dgm:spPr/>
    </dgm:pt>
  </dgm:ptLst>
  <dgm:cxnLst>
    <dgm:cxn modelId="{A73E1E02-A971-4CE6-88B8-0C3CDDA11D02}" type="presOf" srcId="{AAA63983-D68E-4A8B-B03B-3C1FFF76F581}" destId="{C8DAC8D9-9149-4362-BF7E-15A36EC0D026}" srcOrd="0" destOrd="0" presId="urn:microsoft.com/office/officeart/2005/8/layout/vList2"/>
    <dgm:cxn modelId="{76B2151B-AFE0-4C96-8D4C-C1C93E24AD52}" type="presOf" srcId="{D35016B1-1E58-49A6-A90F-AE164845F484}" destId="{E9D7CDE4-31A3-4EA3-9AA5-9F1E46B4D453}" srcOrd="0" destOrd="0" presId="urn:microsoft.com/office/officeart/2005/8/layout/vList2"/>
    <dgm:cxn modelId="{7AB02045-C918-48AF-84E8-540E49876297}" type="presOf" srcId="{1399077D-786A-4A8B-96FF-069E374D53A4}" destId="{12C1BE6B-9C21-4880-AEEB-69E89095A044}" srcOrd="0" destOrd="0" presId="urn:microsoft.com/office/officeart/2005/8/layout/vList2"/>
    <dgm:cxn modelId="{618CBC57-B66C-4BCA-9B9F-8C70431F07BD}" srcId="{1399077D-786A-4A8B-96FF-069E374D53A4}" destId="{DA7A2490-46D7-4DF8-ABD8-87418D4B2495}" srcOrd="4" destOrd="0" parTransId="{A0088338-F937-4DFD-BD92-056BC1050153}" sibTransId="{49CF1918-330B-42E1-B11D-DD018F493333}"/>
    <dgm:cxn modelId="{514F6B5E-7D1E-42B4-BFB5-47566781C3FE}" srcId="{1399077D-786A-4A8B-96FF-069E374D53A4}" destId="{D35016B1-1E58-49A6-A90F-AE164845F484}" srcOrd="5" destOrd="0" parTransId="{F5BCEC52-3827-497E-9913-5B11897E8705}" sibTransId="{4D21F759-526B-4D9C-A30C-8F75A23453D6}"/>
    <dgm:cxn modelId="{B4C5CA5E-67C0-4FF0-8E4C-8988B9A6A6FF}" type="presOf" srcId="{A97F382E-B46E-4B12-AFF9-C171B34D570D}" destId="{B2C7831D-91AA-4608-A9F2-D7744E57A1E0}" srcOrd="0" destOrd="0" presId="urn:microsoft.com/office/officeart/2005/8/layout/vList2"/>
    <dgm:cxn modelId="{7B62C962-134D-43F1-8959-05C07C26F7CE}" type="presOf" srcId="{5584A5D7-B605-44C9-955D-3F896FD47551}" destId="{ACC9DE83-3321-4C36-A664-56ED41D8F075}" srcOrd="0" destOrd="0" presId="urn:microsoft.com/office/officeart/2005/8/layout/vList2"/>
    <dgm:cxn modelId="{D7359991-6172-4228-A54B-423423ABA43E}" srcId="{1399077D-786A-4A8B-96FF-069E374D53A4}" destId="{AAA63983-D68E-4A8B-B03B-3C1FFF76F581}" srcOrd="2" destOrd="0" parTransId="{5E7AE698-1A13-4559-A5B2-496E37CA8EB5}" sibTransId="{E208EA3F-3668-403E-BDC2-EEADFB43121B}"/>
    <dgm:cxn modelId="{31DA9B9A-5B3B-42CD-96BA-E4464C03DCBC}" type="presOf" srcId="{1464B62F-AD34-4446-A166-B5AC6A86121F}" destId="{13C36F74-2D6C-45C2-A57B-6728B59BBE28}" srcOrd="0" destOrd="0" presId="urn:microsoft.com/office/officeart/2005/8/layout/vList2"/>
    <dgm:cxn modelId="{36918A9E-33FE-4F4B-8072-D75DA79E183F}" srcId="{1399077D-786A-4A8B-96FF-069E374D53A4}" destId="{A97F382E-B46E-4B12-AFF9-C171B34D570D}" srcOrd="1" destOrd="0" parTransId="{E1B6F5AA-8ECB-453A-8AB2-F8EEC09303E7}" sibTransId="{0E4ADDD4-ACA6-4BC5-8841-A56C2BC59A57}"/>
    <dgm:cxn modelId="{B9683CA2-4D99-4F86-8785-878076F5D587}" srcId="{1399077D-786A-4A8B-96FF-069E374D53A4}" destId="{C1351C93-E590-457C-9D65-C35D0BF68CC0}" srcOrd="0" destOrd="0" parTransId="{A03DF863-6B74-45C7-9827-558392FBF48C}" sibTransId="{EB8891D4-789E-4ADE-A679-9ACA27C476D5}"/>
    <dgm:cxn modelId="{7F197DAB-A9A0-4A9D-A737-54446BE5DBB6}" type="presOf" srcId="{DA7A2490-46D7-4DF8-ABD8-87418D4B2495}" destId="{1A927C6C-BE6F-498A-8253-F9FFC1C8FAE9}" srcOrd="0" destOrd="0" presId="urn:microsoft.com/office/officeart/2005/8/layout/vList2"/>
    <dgm:cxn modelId="{044946C3-251E-41E2-A229-A672902EE134}" type="presOf" srcId="{C1351C93-E590-457C-9D65-C35D0BF68CC0}" destId="{579B61E3-97D9-4014-B3F7-2ECFE58C6DAC}" srcOrd="0" destOrd="0" presId="urn:microsoft.com/office/officeart/2005/8/layout/vList2"/>
    <dgm:cxn modelId="{472443F4-ABFB-43BD-918E-976A2CE01493}" srcId="{1399077D-786A-4A8B-96FF-069E374D53A4}" destId="{5584A5D7-B605-44C9-955D-3F896FD47551}" srcOrd="3" destOrd="0" parTransId="{C0791B48-3D26-43B4-95AF-1E6FFEEFB813}" sibTransId="{4FD54D5D-668A-46B5-B271-283C1D3B1F1F}"/>
    <dgm:cxn modelId="{6D4C4DF6-1E54-42F9-AE7A-FCA0B647D196}" srcId="{1399077D-786A-4A8B-96FF-069E374D53A4}" destId="{1464B62F-AD34-4446-A166-B5AC6A86121F}" srcOrd="6" destOrd="0" parTransId="{70397BED-57B6-49F0-93DA-6EBE599BB5C6}" sibTransId="{53ACF281-4F7B-4212-9A18-F0C8234509C6}"/>
    <dgm:cxn modelId="{E66D18D9-4B7B-41CC-B019-5D8B4261C8FB}" type="presParOf" srcId="{12C1BE6B-9C21-4880-AEEB-69E89095A044}" destId="{579B61E3-97D9-4014-B3F7-2ECFE58C6DAC}" srcOrd="0" destOrd="0" presId="urn:microsoft.com/office/officeart/2005/8/layout/vList2"/>
    <dgm:cxn modelId="{C1076882-8AC1-47A6-BE26-D40E7CEEF66F}" type="presParOf" srcId="{12C1BE6B-9C21-4880-AEEB-69E89095A044}" destId="{8299C7DE-BD4D-4958-93F6-F5258074CC2B}" srcOrd="1" destOrd="0" presId="urn:microsoft.com/office/officeart/2005/8/layout/vList2"/>
    <dgm:cxn modelId="{F738D6C3-84C7-4E69-BA43-D55C76BC54A4}" type="presParOf" srcId="{12C1BE6B-9C21-4880-AEEB-69E89095A044}" destId="{B2C7831D-91AA-4608-A9F2-D7744E57A1E0}" srcOrd="2" destOrd="0" presId="urn:microsoft.com/office/officeart/2005/8/layout/vList2"/>
    <dgm:cxn modelId="{7BDFF23E-AB20-4C61-8A57-DE01C9E43D97}" type="presParOf" srcId="{12C1BE6B-9C21-4880-AEEB-69E89095A044}" destId="{A58B1F16-1AA2-418B-9526-C8441DEBDFEB}" srcOrd="3" destOrd="0" presId="urn:microsoft.com/office/officeart/2005/8/layout/vList2"/>
    <dgm:cxn modelId="{69B5205D-BE8A-453C-9A52-0885DB96C955}" type="presParOf" srcId="{12C1BE6B-9C21-4880-AEEB-69E89095A044}" destId="{C8DAC8D9-9149-4362-BF7E-15A36EC0D026}" srcOrd="4" destOrd="0" presId="urn:microsoft.com/office/officeart/2005/8/layout/vList2"/>
    <dgm:cxn modelId="{F197677C-A228-4BB6-91EA-6BC0BF204D21}" type="presParOf" srcId="{12C1BE6B-9C21-4880-AEEB-69E89095A044}" destId="{BAE5A896-8A9B-4511-9AC4-435624B97DAA}" srcOrd="5" destOrd="0" presId="urn:microsoft.com/office/officeart/2005/8/layout/vList2"/>
    <dgm:cxn modelId="{72530042-92B1-4378-95D2-4D73F84AD6F7}" type="presParOf" srcId="{12C1BE6B-9C21-4880-AEEB-69E89095A044}" destId="{ACC9DE83-3321-4C36-A664-56ED41D8F075}" srcOrd="6" destOrd="0" presId="urn:microsoft.com/office/officeart/2005/8/layout/vList2"/>
    <dgm:cxn modelId="{F6BBBC13-07B6-4598-811F-08399764084E}" type="presParOf" srcId="{12C1BE6B-9C21-4880-AEEB-69E89095A044}" destId="{37D24F4E-2FD4-41C0-88D7-874333AA76CE}" srcOrd="7" destOrd="0" presId="urn:microsoft.com/office/officeart/2005/8/layout/vList2"/>
    <dgm:cxn modelId="{32030724-C50F-4839-A918-70862462E049}" type="presParOf" srcId="{12C1BE6B-9C21-4880-AEEB-69E89095A044}" destId="{1A927C6C-BE6F-498A-8253-F9FFC1C8FAE9}" srcOrd="8" destOrd="0" presId="urn:microsoft.com/office/officeart/2005/8/layout/vList2"/>
    <dgm:cxn modelId="{986B8633-4BD5-4038-9A71-E9B21F8FB7F8}" type="presParOf" srcId="{12C1BE6B-9C21-4880-AEEB-69E89095A044}" destId="{9A3CC798-18BE-43CB-B5B0-21845E52891B}" srcOrd="9" destOrd="0" presId="urn:microsoft.com/office/officeart/2005/8/layout/vList2"/>
    <dgm:cxn modelId="{1AE2F43E-65A4-4101-A48F-A59A19495BF9}" type="presParOf" srcId="{12C1BE6B-9C21-4880-AEEB-69E89095A044}" destId="{E9D7CDE4-31A3-4EA3-9AA5-9F1E46B4D453}" srcOrd="10" destOrd="0" presId="urn:microsoft.com/office/officeart/2005/8/layout/vList2"/>
    <dgm:cxn modelId="{8F5E6B6B-A3F7-42BF-ADE2-45FF2CBCF4BC}" type="presParOf" srcId="{12C1BE6B-9C21-4880-AEEB-69E89095A044}" destId="{927C8E09-9A8F-48A4-B16A-9361783B18F9}" srcOrd="11" destOrd="0" presId="urn:microsoft.com/office/officeart/2005/8/layout/vList2"/>
    <dgm:cxn modelId="{23F5F31C-CF3D-4A93-91C1-7FC4D821A88F}" type="presParOf" srcId="{12C1BE6B-9C21-4880-AEEB-69E89095A044}" destId="{13C36F74-2D6C-45C2-A57B-6728B59BBE2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B61E3-97D9-4014-B3F7-2ECFE58C6DAC}">
      <dsp:nvSpPr>
        <dsp:cNvPr id="0" name=""/>
        <dsp:cNvSpPr/>
      </dsp:nvSpPr>
      <dsp:spPr>
        <a:xfrm>
          <a:off x="0" y="713829"/>
          <a:ext cx="6261099" cy="636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Dungeon Crawler game which works as a single player game (</a:t>
          </a:r>
          <a:r>
            <a:rPr lang="en-GB" sz="1600" kern="1200" dirty="0" err="1"/>
            <a:t>gameloop</a:t>
          </a:r>
          <a:r>
            <a:rPr lang="en-GB" sz="1600" kern="1200" dirty="0"/>
            <a:t> isn’t dependant on player 2, can still win or lose without them)</a:t>
          </a:r>
          <a:endParaRPr lang="en-US" sz="1600" kern="1200" dirty="0"/>
        </a:p>
      </dsp:txBody>
      <dsp:txXfrm>
        <a:off x="31070" y="744899"/>
        <a:ext cx="6198959" cy="574340"/>
      </dsp:txXfrm>
    </dsp:sp>
    <dsp:sp modelId="{B2C7831D-91AA-4608-A9F2-D7744E57A1E0}">
      <dsp:nvSpPr>
        <dsp:cNvPr id="0" name=""/>
        <dsp:cNvSpPr/>
      </dsp:nvSpPr>
      <dsp:spPr>
        <a:xfrm>
          <a:off x="0" y="1396389"/>
          <a:ext cx="6261099" cy="636480"/>
        </a:xfrm>
        <a:prstGeom prst="roundRect">
          <a:avLst/>
        </a:prstGeom>
        <a:solidFill>
          <a:schemeClr val="accent2">
            <a:hueOff val="789273"/>
            <a:satOff val="4118"/>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Child can connect to game using a webapp on a tablet with a unique code, like Jackbox games</a:t>
          </a:r>
          <a:endParaRPr lang="en-US" sz="1600" kern="1200" dirty="0"/>
        </a:p>
      </dsp:txBody>
      <dsp:txXfrm>
        <a:off x="31070" y="1427459"/>
        <a:ext cx="6198959" cy="574340"/>
      </dsp:txXfrm>
    </dsp:sp>
    <dsp:sp modelId="{C8DAC8D9-9149-4362-BF7E-15A36EC0D026}">
      <dsp:nvSpPr>
        <dsp:cNvPr id="0" name=""/>
        <dsp:cNvSpPr/>
      </dsp:nvSpPr>
      <dsp:spPr>
        <a:xfrm>
          <a:off x="0" y="2078949"/>
          <a:ext cx="6261099" cy="636480"/>
        </a:xfrm>
        <a:prstGeom prst="roundRect">
          <a:avLst/>
        </a:prstGeom>
        <a:solidFill>
          <a:schemeClr val="accent2">
            <a:hueOff val="1578546"/>
            <a:satOff val="8236"/>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Webapp has limited text and basic controls so it’s easy for young children to understand</a:t>
          </a:r>
          <a:endParaRPr lang="en-US" sz="1600" kern="1200" dirty="0"/>
        </a:p>
      </dsp:txBody>
      <dsp:txXfrm>
        <a:off x="31070" y="2110019"/>
        <a:ext cx="6198959" cy="574340"/>
      </dsp:txXfrm>
    </dsp:sp>
    <dsp:sp modelId="{ACC9DE83-3321-4C36-A664-56ED41D8F075}">
      <dsp:nvSpPr>
        <dsp:cNvPr id="0" name=""/>
        <dsp:cNvSpPr/>
      </dsp:nvSpPr>
      <dsp:spPr>
        <a:xfrm>
          <a:off x="0" y="2761509"/>
          <a:ext cx="6261099" cy="636480"/>
        </a:xfrm>
        <a:prstGeom prst="roundRect">
          <a:avLst/>
        </a:prstGeom>
        <a:solidFill>
          <a:schemeClr val="accent2">
            <a:hueOff val="2367819"/>
            <a:satOff val="12354"/>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Child-friendly gameplay – no graphic violence </a:t>
          </a:r>
        </a:p>
      </dsp:txBody>
      <dsp:txXfrm>
        <a:off x="31070" y="2792579"/>
        <a:ext cx="6198959" cy="574340"/>
      </dsp:txXfrm>
    </dsp:sp>
    <dsp:sp modelId="{1A927C6C-BE6F-498A-8253-F9FFC1C8FAE9}">
      <dsp:nvSpPr>
        <dsp:cNvPr id="0" name=""/>
        <dsp:cNvSpPr/>
      </dsp:nvSpPr>
      <dsp:spPr>
        <a:xfrm>
          <a:off x="0" y="3444069"/>
          <a:ext cx="6261099" cy="636480"/>
        </a:xfrm>
        <a:prstGeom prst="roundRect">
          <a:avLst/>
        </a:prstGeom>
        <a:solidFill>
          <a:schemeClr val="accent2">
            <a:hueOff val="3157092"/>
            <a:satOff val="16471"/>
            <a:lumOff val="-47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At least 3 levels of varying difficulty to keep gameplay interesting</a:t>
          </a:r>
          <a:endParaRPr lang="en-US" sz="1600" kern="1200"/>
        </a:p>
      </dsp:txBody>
      <dsp:txXfrm>
        <a:off x="31070" y="3475139"/>
        <a:ext cx="6198959" cy="574340"/>
      </dsp:txXfrm>
    </dsp:sp>
    <dsp:sp modelId="{E9D7CDE4-31A3-4EA3-9AA5-9F1E46B4D453}">
      <dsp:nvSpPr>
        <dsp:cNvPr id="0" name=""/>
        <dsp:cNvSpPr/>
      </dsp:nvSpPr>
      <dsp:spPr>
        <a:xfrm>
          <a:off x="0" y="4126629"/>
          <a:ext cx="6261099" cy="636480"/>
        </a:xfrm>
        <a:prstGeom prst="roundRect">
          <a:avLst/>
        </a:prstGeom>
        <a:solidFill>
          <a:schemeClr val="accent2">
            <a:hueOff val="3946365"/>
            <a:satOff val="20589"/>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Random generation of rooms to vary gameplay</a:t>
          </a:r>
          <a:endParaRPr lang="en-US" sz="1600" kern="1200"/>
        </a:p>
      </dsp:txBody>
      <dsp:txXfrm>
        <a:off x="31070" y="4157699"/>
        <a:ext cx="6198959" cy="574340"/>
      </dsp:txXfrm>
    </dsp:sp>
    <dsp:sp modelId="{13C36F74-2D6C-45C2-A57B-6728B59BBE28}">
      <dsp:nvSpPr>
        <dsp:cNvPr id="0" name=""/>
        <dsp:cNvSpPr/>
      </dsp:nvSpPr>
      <dsp:spPr>
        <a:xfrm>
          <a:off x="0" y="4809189"/>
          <a:ext cx="6261099" cy="636480"/>
        </a:xfrm>
        <a:prstGeom prst="round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At least 2 variants of enemies, with animations </a:t>
          </a:r>
          <a:endParaRPr lang="en-US" sz="1600" kern="1200"/>
        </a:p>
      </dsp:txBody>
      <dsp:txXfrm>
        <a:off x="31070" y="4840259"/>
        <a:ext cx="6198959"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08453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98606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74337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330721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18717652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93970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26D11-37B6-4505-85ED-985B1D1F4AD9}" type="datetimeFigureOut">
              <a:rPr lang="en-GB" smtClean="0"/>
              <a:t>11/05/2020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168213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D26D11-37B6-4505-85ED-985B1D1F4AD9}" type="datetimeFigureOut">
              <a:rPr lang="en-GB" smtClean="0"/>
              <a:t>11/05/2020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407378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26D11-37B6-4505-85ED-985B1D1F4AD9}" type="datetimeFigureOut">
              <a:rPr lang="en-GB" smtClean="0"/>
              <a:t>11/05/2020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47333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75592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11/05/2020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62606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4D26D11-37B6-4505-85ED-985B1D1F4AD9}" type="datetimeFigureOut">
              <a:rPr lang="en-GB" smtClean="0"/>
              <a:t>11/05/2020</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2091800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AB56F-6437-44D2-A70D-C9348B21D1A3}"/>
              </a:ext>
            </a:extLst>
          </p:cNvPr>
          <p:cNvSpPr>
            <a:spLocks noGrp="1"/>
          </p:cNvSpPr>
          <p:nvPr>
            <p:ph type="ctrTitle"/>
          </p:nvPr>
        </p:nvSpPr>
        <p:spPr>
          <a:xfrm>
            <a:off x="7865806" y="2194560"/>
            <a:ext cx="4001729" cy="1739347"/>
          </a:xfrm>
        </p:spPr>
        <p:txBody>
          <a:bodyPr>
            <a:normAutofit/>
          </a:bodyPr>
          <a:lstStyle/>
          <a:p>
            <a:r>
              <a:rPr lang="en-US" sz="4100" dirty="0">
                <a:solidFill>
                  <a:schemeClr val="tx2"/>
                </a:solidFill>
              </a:rPr>
              <a:t>Supine - team presentation</a:t>
            </a:r>
            <a:endParaRPr lang="en-GB" sz="4100" dirty="0">
              <a:solidFill>
                <a:schemeClr val="tx2"/>
              </a:solidFill>
            </a:endParaRPr>
          </a:p>
        </p:txBody>
      </p:sp>
      <p:sp>
        <p:nvSpPr>
          <p:cNvPr id="3" name="Subtitle 2">
            <a:extLst>
              <a:ext uri="{FF2B5EF4-FFF2-40B4-BE49-F238E27FC236}">
                <a16:creationId xmlns:a16="http://schemas.microsoft.com/office/drawing/2014/main" id="{20367F75-F923-4385-96D5-22944378871C}"/>
              </a:ext>
            </a:extLst>
          </p:cNvPr>
          <p:cNvSpPr>
            <a:spLocks noGrp="1"/>
          </p:cNvSpPr>
          <p:nvPr>
            <p:ph type="subTitle" idx="1"/>
          </p:nvPr>
        </p:nvSpPr>
        <p:spPr>
          <a:xfrm>
            <a:off x="7861722" y="4275486"/>
            <a:ext cx="4003106" cy="1942434"/>
          </a:xfrm>
        </p:spPr>
        <p:txBody>
          <a:bodyPr>
            <a:normAutofit/>
          </a:bodyPr>
          <a:lstStyle/>
          <a:p>
            <a:r>
              <a:rPr lang="en-US" sz="1800" dirty="0">
                <a:solidFill>
                  <a:schemeClr val="bg2"/>
                </a:solidFill>
              </a:rPr>
              <a:t>Alexander Pritchard</a:t>
            </a:r>
          </a:p>
          <a:p>
            <a:r>
              <a:rPr lang="en-US" sz="1800" dirty="0">
                <a:solidFill>
                  <a:schemeClr val="bg2"/>
                </a:solidFill>
              </a:rPr>
              <a:t>Solomon </a:t>
            </a:r>
            <a:r>
              <a:rPr lang="en-US" sz="1800" dirty="0" err="1">
                <a:solidFill>
                  <a:schemeClr val="bg2"/>
                </a:solidFill>
              </a:rPr>
              <a:t>Cammack</a:t>
            </a:r>
            <a:endParaRPr lang="en-US" sz="1800" dirty="0">
              <a:solidFill>
                <a:schemeClr val="bg2"/>
              </a:solidFill>
            </a:endParaRPr>
          </a:p>
          <a:p>
            <a:r>
              <a:rPr lang="en-US" sz="1800" dirty="0">
                <a:solidFill>
                  <a:schemeClr val="bg2"/>
                </a:solidFill>
              </a:rPr>
              <a:t>Josie Wood</a:t>
            </a:r>
          </a:p>
          <a:p>
            <a:r>
              <a:rPr lang="en-US" sz="1800" dirty="0">
                <a:solidFill>
                  <a:schemeClr val="bg2"/>
                </a:solidFill>
              </a:rPr>
              <a:t>Zack Hawkins</a:t>
            </a:r>
            <a:endParaRPr lang="en-GB" sz="1800" dirty="0">
              <a:solidFill>
                <a:schemeClr val="bg2"/>
              </a:solidFill>
            </a:endParaRPr>
          </a:p>
        </p:txBody>
      </p:sp>
      <p:sp>
        <p:nvSpPr>
          <p:cNvPr id="14" name="Rectangle 13">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rawing&#10;&#10;Description automatically generated">
            <a:extLst>
              <a:ext uri="{FF2B5EF4-FFF2-40B4-BE49-F238E27FC236}">
                <a16:creationId xmlns:a16="http://schemas.microsoft.com/office/drawing/2014/main" id="{F050D59D-CFEA-44C0-A050-CBA4C11F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32" y="598634"/>
            <a:ext cx="5619286" cy="5619286"/>
          </a:xfrm>
          <a:prstGeom prst="rect">
            <a:avLst/>
          </a:prstGeom>
        </p:spPr>
      </p:pic>
    </p:spTree>
    <p:extLst>
      <p:ext uri="{BB962C8B-B14F-4D97-AF65-F5344CB8AC3E}">
        <p14:creationId xmlns:p14="http://schemas.microsoft.com/office/powerpoint/2010/main" val="297372204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129F-8361-4AE5-B2A4-0C52571BB84E}"/>
              </a:ext>
            </a:extLst>
          </p:cNvPr>
          <p:cNvSpPr>
            <a:spLocks noGrp="1"/>
          </p:cNvSpPr>
          <p:nvPr>
            <p:ph type="title"/>
          </p:nvPr>
        </p:nvSpPr>
        <p:spPr/>
        <p:txBody>
          <a:bodyPr/>
          <a:lstStyle/>
          <a:p>
            <a:r>
              <a:rPr lang="en-US" dirty="0"/>
              <a:t>Processes used</a:t>
            </a:r>
            <a:endParaRPr lang="en-GB" dirty="0"/>
          </a:p>
        </p:txBody>
      </p:sp>
      <p:sp>
        <p:nvSpPr>
          <p:cNvPr id="3" name="Content Placeholder 2">
            <a:extLst>
              <a:ext uri="{FF2B5EF4-FFF2-40B4-BE49-F238E27FC236}">
                <a16:creationId xmlns:a16="http://schemas.microsoft.com/office/drawing/2014/main" id="{E6490FFA-79CB-4876-8987-89C5113E0593}"/>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0C72EFB7-E9E3-4B9A-B96F-4F33E41B3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2075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36CF-2EA7-403C-BF79-0263FA2B88D9}"/>
              </a:ext>
            </a:extLst>
          </p:cNvPr>
          <p:cNvSpPr>
            <a:spLocks noGrp="1"/>
          </p:cNvSpPr>
          <p:nvPr>
            <p:ph type="title"/>
          </p:nvPr>
        </p:nvSpPr>
        <p:spPr/>
        <p:txBody>
          <a:bodyPr/>
          <a:lstStyle/>
          <a:p>
            <a:r>
              <a:rPr lang="en-US" dirty="0"/>
              <a:t>The final product</a:t>
            </a:r>
            <a:endParaRPr lang="en-GB" dirty="0"/>
          </a:p>
        </p:txBody>
      </p:sp>
      <p:sp>
        <p:nvSpPr>
          <p:cNvPr id="3" name="Content Placeholder 2">
            <a:extLst>
              <a:ext uri="{FF2B5EF4-FFF2-40B4-BE49-F238E27FC236}">
                <a16:creationId xmlns:a16="http://schemas.microsoft.com/office/drawing/2014/main" id="{344F2F2B-7FAA-4F5C-A01C-0C2860A19226}"/>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F801DA52-5213-4246-815B-4C161A987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44772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6A69DF9-F9CC-45E4-A833-EF8BA0D9E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8383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 [ALEX AND SOLOMON]</a:t>
            </a: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11" name="Picture 10" descr="A picture containing drawing&#10;&#10;Description automatically generated">
            <a:extLst>
              <a:ext uri="{FF2B5EF4-FFF2-40B4-BE49-F238E27FC236}">
                <a16:creationId xmlns:a16="http://schemas.microsoft.com/office/drawing/2014/main" id="{BAA6A4FF-7FC3-4360-9007-94EF1D742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0612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341E-E031-4A8D-99BD-9FB408E120E9}"/>
              </a:ext>
            </a:extLst>
          </p:cNvPr>
          <p:cNvSpPr>
            <a:spLocks noGrp="1"/>
          </p:cNvSpPr>
          <p:nvPr>
            <p:ph type="title"/>
          </p:nvPr>
        </p:nvSpPr>
        <p:spPr/>
        <p:txBody>
          <a:bodyPr/>
          <a:lstStyle/>
          <a:p>
            <a:r>
              <a:rPr lang="en-US" dirty="0"/>
              <a:t>testing</a:t>
            </a:r>
            <a:endParaRPr lang="en-GB" dirty="0"/>
          </a:p>
        </p:txBody>
      </p:sp>
      <p:sp>
        <p:nvSpPr>
          <p:cNvPr id="3" name="Content Placeholder 2">
            <a:extLst>
              <a:ext uri="{FF2B5EF4-FFF2-40B4-BE49-F238E27FC236}">
                <a16:creationId xmlns:a16="http://schemas.microsoft.com/office/drawing/2014/main" id="{6C734979-286C-4451-9260-52CD0AF4750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183863FB-AD96-46BB-AF09-E0D2C8E38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1881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Code standards</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p:txBody>
      </p:sp>
      <p:pic>
        <p:nvPicPr>
          <p:cNvPr id="4" name="Picture 3" descr="A picture containing drawing&#10;&#10;Description automatically generated">
            <a:extLst>
              <a:ext uri="{FF2B5EF4-FFF2-40B4-BE49-F238E27FC236}">
                <a16:creationId xmlns:a16="http://schemas.microsoft.com/office/drawing/2014/main" id="{03CEB154-1E7F-4EC5-9E65-82E3BC3F3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5059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version control</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a:p>
            <a:endParaRPr lang="en-GB" dirty="0"/>
          </a:p>
        </p:txBody>
      </p:sp>
      <p:pic>
        <p:nvPicPr>
          <p:cNvPr id="4" name="Picture 3" descr="A picture containing drawing&#10;&#10;Description automatically generated">
            <a:extLst>
              <a:ext uri="{FF2B5EF4-FFF2-40B4-BE49-F238E27FC236}">
                <a16:creationId xmlns:a16="http://schemas.microsoft.com/office/drawing/2014/main" id="{C7954B39-8189-4B79-85A9-9BB370C25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34652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DAF6-107C-44A2-804D-A973EA6E37CE}"/>
              </a:ext>
            </a:extLst>
          </p:cNvPr>
          <p:cNvSpPr>
            <a:spLocks noGrp="1"/>
          </p:cNvSpPr>
          <p:nvPr>
            <p:ph type="title"/>
          </p:nvPr>
        </p:nvSpPr>
        <p:spPr/>
        <p:txBody>
          <a:bodyPr/>
          <a:lstStyle/>
          <a:p>
            <a:r>
              <a:rPr lang="en-US" dirty="0"/>
              <a:t>reflection</a:t>
            </a:r>
            <a:endParaRPr lang="en-GB" dirty="0"/>
          </a:p>
        </p:txBody>
      </p:sp>
      <p:sp>
        <p:nvSpPr>
          <p:cNvPr id="3" name="Content Placeholder 2">
            <a:extLst>
              <a:ext uri="{FF2B5EF4-FFF2-40B4-BE49-F238E27FC236}">
                <a16:creationId xmlns:a16="http://schemas.microsoft.com/office/drawing/2014/main" id="{62438D0B-B457-4EFD-9753-E788F1E24960}"/>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F9F1A79-4A39-4366-8692-B38CE637E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12769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783D-CEE7-407E-8981-C3546C0DD887}"/>
              </a:ext>
            </a:extLst>
          </p:cNvPr>
          <p:cNvSpPr>
            <a:spLocks noGrp="1"/>
          </p:cNvSpPr>
          <p:nvPr>
            <p:ph type="title"/>
          </p:nvPr>
        </p:nvSpPr>
        <p:spPr/>
        <p:txBody>
          <a:bodyPr/>
          <a:lstStyle/>
          <a:p>
            <a:r>
              <a:rPr lang="en-US"/>
              <a:t>links</a:t>
            </a:r>
            <a:endParaRPr lang="en-GB" dirty="0"/>
          </a:p>
        </p:txBody>
      </p:sp>
      <p:sp>
        <p:nvSpPr>
          <p:cNvPr id="3" name="Content Placeholder 2">
            <a:extLst>
              <a:ext uri="{FF2B5EF4-FFF2-40B4-BE49-F238E27FC236}">
                <a16:creationId xmlns:a16="http://schemas.microsoft.com/office/drawing/2014/main" id="{39C55B69-8D54-4019-9159-694BB7489D72}"/>
              </a:ext>
            </a:extLst>
          </p:cNvPr>
          <p:cNvSpPr>
            <a:spLocks noGrp="1"/>
          </p:cNvSpPr>
          <p:nvPr>
            <p:ph idx="1"/>
          </p:nvPr>
        </p:nvSpPr>
        <p:spPr/>
        <p:txBody>
          <a:bodyPr/>
          <a:lstStyle/>
          <a:p>
            <a:endParaRPr lang="en-GB"/>
          </a:p>
        </p:txBody>
      </p:sp>
      <p:pic>
        <p:nvPicPr>
          <p:cNvPr id="4" name="Picture 3" descr="A picture containing drawing&#10;&#10;Description automatically generated">
            <a:extLst>
              <a:ext uri="{FF2B5EF4-FFF2-40B4-BE49-F238E27FC236}">
                <a16:creationId xmlns:a16="http://schemas.microsoft.com/office/drawing/2014/main" id="{839C6121-12AD-D849-A561-4A9B2C0D3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72461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0" name="Rectangle 73">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75">
            <a:extLst>
              <a:ext uri="{FF2B5EF4-FFF2-40B4-BE49-F238E27FC236}">
                <a16:creationId xmlns:a16="http://schemas.microsoft.com/office/drawing/2014/main" id="{F5D04095-82A0-4203-9728-B32227226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60" name="Graphic 59" descr="Users">
            <a:extLst>
              <a:ext uri="{FF2B5EF4-FFF2-40B4-BE49-F238E27FC236}">
                <a16:creationId xmlns:a16="http://schemas.microsoft.com/office/drawing/2014/main" id="{FB4E85AE-7356-403C-BF18-77F4768B4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3246" y="461365"/>
            <a:ext cx="2702459" cy="2702459"/>
          </a:xfrm>
          <a:prstGeom prst="rect">
            <a:avLst/>
          </a:prstGeom>
        </p:spPr>
      </p:pic>
      <p:sp>
        <p:nvSpPr>
          <p:cNvPr id="82" name="Rectangle 77">
            <a:extLst>
              <a:ext uri="{FF2B5EF4-FFF2-40B4-BE49-F238E27FC236}">
                <a16:creationId xmlns:a16="http://schemas.microsoft.com/office/drawing/2014/main" id="{F6775829-84CA-4765-8BE1-88A69E91D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B146FBB2-EF63-1C4A-9711-9AE698FA7DDE}"/>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TEAM ROLE INTRODUCTIONS</a:t>
            </a:r>
          </a:p>
        </p:txBody>
      </p:sp>
    </p:spTree>
    <p:extLst>
      <p:ext uri="{BB962C8B-B14F-4D97-AF65-F5344CB8AC3E}">
        <p14:creationId xmlns:p14="http://schemas.microsoft.com/office/powerpoint/2010/main" val="115215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9" name="Rectangle 6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Zack</a:t>
            </a:r>
            <a:endParaRPr lang="en-GB" dirty="0"/>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Product Owner</a:t>
            </a:r>
          </a:p>
          <a:p>
            <a:endParaRPr lang="en-US"/>
          </a:p>
          <a:p>
            <a:pPr marL="0" indent="0">
              <a:buNone/>
            </a:pPr>
            <a:r>
              <a:rPr lang="en-US"/>
              <a:t>Secondary Role(s):</a:t>
            </a:r>
          </a:p>
          <a:p>
            <a:r>
              <a:rPr lang="en-US"/>
              <a:t>Secondary Designer</a:t>
            </a:r>
          </a:p>
          <a:p>
            <a:r>
              <a:rPr lang="en-US"/>
              <a:t>Client Liason</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3364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Josie</a:t>
            </a:r>
            <a:endParaRPr lang="en-GB"/>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Scrum Master</a:t>
            </a:r>
          </a:p>
          <a:p>
            <a:endParaRPr lang="en-US"/>
          </a:p>
          <a:p>
            <a:pPr marL="0" indent="0">
              <a:buNone/>
            </a:pPr>
            <a:r>
              <a:rPr lang="en-US"/>
              <a:t>Secondary Role(s):</a:t>
            </a:r>
          </a:p>
          <a:p>
            <a:r>
              <a:rPr lang="en-US"/>
              <a:t>Lead Designer</a:t>
            </a:r>
          </a:p>
          <a:p>
            <a:r>
              <a:rPr lang="en-US"/>
              <a:t>QA Tester</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5233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ALEX</a:t>
            </a:r>
            <a:endParaRPr lang="en-GB"/>
          </a:p>
        </p:txBody>
      </p:sp>
      <p:pic>
        <p:nvPicPr>
          <p:cNvPr id="5" name="Picture 4" descr="A person smiling for the camera&#10;&#10;Description automatically generated">
            <a:extLst>
              <a:ext uri="{FF2B5EF4-FFF2-40B4-BE49-F238E27FC236}">
                <a16:creationId xmlns:a16="http://schemas.microsoft.com/office/drawing/2014/main" id="{A5218F41-AD27-DD42-9CE1-D8A453B176B6}"/>
              </a:ext>
            </a:extLst>
          </p:cNvPr>
          <p:cNvPicPr>
            <a:picLocks noChangeAspect="1"/>
          </p:cNvPicPr>
          <p:nvPr/>
        </p:nvPicPr>
        <p:blipFill rotWithShape="1">
          <a:blip r:embed="rId2">
            <a:extLst>
              <a:ext uri="{28A0092B-C50C-407E-A947-70E740481C1C}">
                <a14:useLocalDpi xmlns:a14="http://schemas.microsoft.com/office/drawing/2010/main" val="0"/>
              </a:ext>
            </a:extLst>
          </a:blip>
          <a:srcRect t="5471" r="-3" b="9968"/>
          <a:stretch/>
        </p:blipFill>
        <p:spPr>
          <a:xfrm>
            <a:off x="634275" y="598634"/>
            <a:ext cx="4851141" cy="5619286"/>
          </a:xfrm>
          <a:prstGeom prst="rect">
            <a:avLst/>
          </a:prstGeom>
        </p:spPr>
      </p:pic>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Technical Lead</a:t>
            </a:r>
          </a:p>
          <a:p>
            <a:endParaRPr lang="en-US"/>
          </a:p>
          <a:p>
            <a:pPr marL="0" indent="0">
              <a:buNone/>
            </a:pPr>
            <a:r>
              <a:rPr lang="en-US"/>
              <a:t>Secondary Role(s):</a:t>
            </a:r>
          </a:p>
          <a:p>
            <a:r>
              <a:rPr lang="en-US"/>
              <a:t>Codebase Manager</a:t>
            </a:r>
          </a:p>
          <a:p>
            <a:r>
              <a:rPr lang="en-US"/>
              <a:t>QA Tester</a:t>
            </a:r>
          </a:p>
          <a:p>
            <a:endParaRPr lang="en-GB"/>
          </a:p>
        </p:txBody>
      </p:sp>
      <p:sp>
        <p:nvSpPr>
          <p:cNvPr id="7" name="TextBox 6">
            <a:extLst>
              <a:ext uri="{FF2B5EF4-FFF2-40B4-BE49-F238E27FC236}">
                <a16:creationId xmlns:a16="http://schemas.microsoft.com/office/drawing/2014/main" id="{C06EABB7-F1A6-9A48-9ABF-EA1D3903213B}"/>
              </a:ext>
            </a:extLst>
          </p:cNvPr>
          <p:cNvSpPr txBox="1"/>
          <p:nvPr/>
        </p:nvSpPr>
        <p:spPr>
          <a:xfrm>
            <a:off x="9879724" y="19023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5683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53FD8994-38E8-4E51-9444-3447A1719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F71673FE-0587-4591-8D3B-D7F7345E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449961" y="284176"/>
            <a:ext cx="5094980" cy="1508760"/>
          </a:xfrm>
        </p:spPr>
        <p:txBody>
          <a:bodyPr>
            <a:normAutofit/>
          </a:bodyPr>
          <a:lstStyle/>
          <a:p>
            <a:r>
              <a:rPr lang="en-US"/>
              <a:t>SOLOMON</a:t>
            </a:r>
            <a:endParaRPr lang="en-GB"/>
          </a:p>
        </p:txBody>
      </p:sp>
      <p:pic>
        <p:nvPicPr>
          <p:cNvPr id="12" name="Picture 11" descr="A picture containing indoor, person, window, table&#10;&#10;Description automatically generated">
            <a:extLst>
              <a:ext uri="{FF2B5EF4-FFF2-40B4-BE49-F238E27FC236}">
                <a16:creationId xmlns:a16="http://schemas.microsoft.com/office/drawing/2014/main" id="{DD3DBD26-3209-BA47-BC0D-0F985BBF2B89}"/>
              </a:ext>
            </a:extLst>
          </p:cNvPr>
          <p:cNvPicPr>
            <a:picLocks noChangeAspect="1"/>
          </p:cNvPicPr>
          <p:nvPr/>
        </p:nvPicPr>
        <p:blipFill rotWithShape="1">
          <a:blip r:embed="rId2">
            <a:extLst>
              <a:ext uri="{28A0092B-C50C-407E-A947-70E740481C1C}">
                <a14:useLocalDpi xmlns:a14="http://schemas.microsoft.com/office/drawing/2010/main" val="0"/>
              </a:ext>
            </a:extLst>
          </a:blip>
          <a:srcRect l="1" r="13121" b="-3"/>
          <a:stretch/>
        </p:blipFill>
        <p:spPr>
          <a:xfrm rot="5400000">
            <a:off x="250202" y="982706"/>
            <a:ext cx="5619286" cy="4851141"/>
          </a:xfrm>
          <a:prstGeom prst="rect">
            <a:avLst/>
          </a:prstGeom>
        </p:spPr>
      </p:pic>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6454363" y="2011680"/>
            <a:ext cx="5090578" cy="4206240"/>
          </a:xfrm>
        </p:spPr>
        <p:txBody>
          <a:bodyPr>
            <a:normAutofit/>
          </a:bodyPr>
          <a:lstStyle/>
          <a:p>
            <a:pPr marL="0" indent="0">
              <a:buNone/>
            </a:pPr>
            <a:r>
              <a:rPr lang="en-US"/>
              <a:t>Primary Role:</a:t>
            </a:r>
          </a:p>
          <a:p>
            <a:r>
              <a:rPr lang="en-US"/>
              <a:t>Technical Lead</a:t>
            </a:r>
          </a:p>
          <a:p>
            <a:endParaRPr lang="en-US"/>
          </a:p>
          <a:p>
            <a:pPr marL="0" indent="0">
              <a:buNone/>
            </a:pPr>
            <a:r>
              <a:rPr lang="en-US"/>
              <a:t>Secondary Role(s):</a:t>
            </a:r>
          </a:p>
          <a:p>
            <a:r>
              <a:rPr lang="en-US"/>
              <a:t>Repo Manager</a:t>
            </a:r>
          </a:p>
          <a:p>
            <a:r>
              <a:rPr lang="en-US"/>
              <a:t>Technical Relations Manager</a:t>
            </a:r>
          </a:p>
          <a:p>
            <a:endParaRPr lang="en-GB"/>
          </a:p>
        </p:txBody>
      </p:sp>
    </p:spTree>
    <p:extLst>
      <p:ext uri="{BB962C8B-B14F-4D97-AF65-F5344CB8AC3E}">
        <p14:creationId xmlns:p14="http://schemas.microsoft.com/office/powerpoint/2010/main" val="170385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450-7D25-4C4C-BD14-8901031BFA11}"/>
              </a:ext>
            </a:extLst>
          </p:cNvPr>
          <p:cNvSpPr>
            <a:spLocks noGrp="1"/>
          </p:cNvSpPr>
          <p:nvPr>
            <p:ph type="title"/>
          </p:nvPr>
        </p:nvSpPr>
        <p:spPr/>
        <p:txBody>
          <a:bodyPr/>
          <a:lstStyle/>
          <a:p>
            <a:r>
              <a:rPr lang="en-US" dirty="0"/>
              <a:t>Our client</a:t>
            </a:r>
            <a:endParaRPr lang="en-GB" dirty="0"/>
          </a:p>
        </p:txBody>
      </p:sp>
      <p:sp>
        <p:nvSpPr>
          <p:cNvPr id="3" name="Content Placeholder 2">
            <a:extLst>
              <a:ext uri="{FF2B5EF4-FFF2-40B4-BE49-F238E27FC236}">
                <a16:creationId xmlns:a16="http://schemas.microsoft.com/office/drawing/2014/main" id="{AC2120AD-AB62-4644-B2BA-D5FE9F45A587}"/>
              </a:ext>
            </a:extLst>
          </p:cNvPr>
          <p:cNvSpPr>
            <a:spLocks noGrp="1"/>
          </p:cNvSpPr>
          <p:nvPr>
            <p:ph idx="1"/>
          </p:nvPr>
        </p:nvSpPr>
        <p:spPr/>
        <p:txBody>
          <a:bodyPr>
            <a:normAutofit/>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969BF33B-B39F-4E76-9FA2-F9EB37602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461" y="284176"/>
            <a:ext cx="1506507" cy="1506507"/>
          </a:xfrm>
          <a:prstGeom prst="rect">
            <a:avLst/>
          </a:prstGeom>
        </p:spPr>
      </p:pic>
    </p:spTree>
    <p:extLst>
      <p:ext uri="{BB962C8B-B14F-4D97-AF65-F5344CB8AC3E}">
        <p14:creationId xmlns:p14="http://schemas.microsoft.com/office/powerpoint/2010/main" val="266193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854E-0C5D-4C19-93D6-47F2105787CB}"/>
              </a:ext>
            </a:extLst>
          </p:cNvPr>
          <p:cNvSpPr>
            <a:spLocks noGrp="1"/>
          </p:cNvSpPr>
          <p:nvPr>
            <p:ph type="title"/>
          </p:nvPr>
        </p:nvSpPr>
        <p:spPr/>
        <p:txBody>
          <a:bodyPr/>
          <a:lstStyle/>
          <a:p>
            <a:r>
              <a:rPr lang="en-US" dirty="0"/>
              <a:t>Communication – with the client</a:t>
            </a:r>
            <a:endParaRPr lang="en-GB" dirty="0"/>
          </a:p>
        </p:txBody>
      </p:sp>
      <p:sp>
        <p:nvSpPr>
          <p:cNvPr id="3" name="Content Placeholder 2">
            <a:extLst>
              <a:ext uri="{FF2B5EF4-FFF2-40B4-BE49-F238E27FC236}">
                <a16:creationId xmlns:a16="http://schemas.microsoft.com/office/drawing/2014/main" id="{3675BAFC-68F7-4D2D-8CE5-8551AD2A5BFC}"/>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6E218451-CBF0-4016-ABA1-C8202DFB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51683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7960B-B6B4-40B7-BEF3-2A6474D5C216}"/>
              </a:ext>
            </a:extLst>
          </p:cNvPr>
          <p:cNvSpPr>
            <a:spLocks noGrp="1"/>
          </p:cNvSpPr>
          <p:nvPr>
            <p:ph type="title"/>
          </p:nvPr>
        </p:nvSpPr>
        <p:spPr>
          <a:xfrm>
            <a:off x="7663070" y="2338928"/>
            <a:ext cx="4134677" cy="1508760"/>
          </a:xfrm>
        </p:spPr>
        <p:txBody>
          <a:bodyPr>
            <a:normAutofit/>
          </a:bodyPr>
          <a:lstStyle/>
          <a:p>
            <a:r>
              <a:rPr lang="en-US" sz="3400">
                <a:solidFill>
                  <a:schemeClr val="tx2"/>
                </a:solidFill>
              </a:rPr>
              <a:t>Agreed objectives</a:t>
            </a:r>
            <a:br>
              <a:rPr lang="en-US" sz="3400">
                <a:solidFill>
                  <a:schemeClr val="tx2"/>
                </a:solidFill>
              </a:rPr>
            </a:br>
            <a:endParaRPr lang="en-GB" sz="3400">
              <a:solidFill>
                <a:schemeClr val="tx2"/>
              </a:solidFill>
            </a:endParaRPr>
          </a:p>
        </p:txBody>
      </p:sp>
      <p:graphicFrame>
        <p:nvGraphicFramePr>
          <p:cNvPr id="7" name="Content Placeholder 2">
            <a:extLst>
              <a:ext uri="{FF2B5EF4-FFF2-40B4-BE49-F238E27FC236}">
                <a16:creationId xmlns:a16="http://schemas.microsoft.com/office/drawing/2014/main" id="{9A52BCAD-BA26-45B2-AB95-487D53C32A00}"/>
              </a:ext>
            </a:extLst>
          </p:cNvPr>
          <p:cNvGraphicFramePr>
            <a:graphicFrameLocks noGrp="1"/>
          </p:cNvGraphicFramePr>
          <p:nvPr>
            <p:ph idx="1"/>
            <p:extLst>
              <p:ext uri="{D42A27DB-BD31-4B8C-83A1-F6EECF244321}">
                <p14:modId xmlns:p14="http://schemas.microsoft.com/office/powerpoint/2010/main" val="4155591021"/>
              </p:ext>
            </p:extLst>
          </p:nvPr>
        </p:nvGraphicFramePr>
        <p:xfrm>
          <a:off x="685800" y="266700"/>
          <a:ext cx="6261099" cy="615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picture containing drawing&#10;&#10;Description automatically generated">
            <a:extLst>
              <a:ext uri="{FF2B5EF4-FFF2-40B4-BE49-F238E27FC236}">
                <a16:creationId xmlns:a16="http://schemas.microsoft.com/office/drawing/2014/main" id="{54CC03B9-B552-4BD2-A761-FE99832F36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39045" y="0"/>
            <a:ext cx="1506507" cy="1506507"/>
          </a:xfrm>
          <a:prstGeom prst="rect">
            <a:avLst/>
          </a:prstGeom>
        </p:spPr>
      </p:pic>
    </p:spTree>
    <p:extLst>
      <p:ext uri="{BB962C8B-B14F-4D97-AF65-F5344CB8AC3E}">
        <p14:creationId xmlns:p14="http://schemas.microsoft.com/office/powerpoint/2010/main" val="18973216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0</TotalTime>
  <Words>198</Words>
  <Application>Microsoft Macintosh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vt:lpstr>
      <vt:lpstr>Banded</vt:lpstr>
      <vt:lpstr>Supine - team presentation</vt:lpstr>
      <vt:lpstr>TEAM ROLE INTRODUCTIONS</vt:lpstr>
      <vt:lpstr>Zack</vt:lpstr>
      <vt:lpstr>Josie</vt:lpstr>
      <vt:lpstr>ALEX</vt:lpstr>
      <vt:lpstr>SOLOMON</vt:lpstr>
      <vt:lpstr>Our client</vt:lpstr>
      <vt:lpstr>Communication – with the client</vt:lpstr>
      <vt:lpstr>Agreed objectives </vt:lpstr>
      <vt:lpstr>Processes used</vt:lpstr>
      <vt:lpstr>The final product</vt:lpstr>
      <vt:lpstr>implementation</vt:lpstr>
      <vt:lpstr>implementation [ALEX AND SOLOMON]</vt:lpstr>
      <vt:lpstr>testing</vt:lpstr>
      <vt:lpstr>Code standards</vt:lpstr>
      <vt:lpstr>version control</vt:lpstr>
      <vt:lpstr>reflection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Supine - team presentation</dc:title>
  <dc:creator>(s) Alexander Pritchard</dc:creator>
  <cp:lastModifiedBy>(s) Alexander Pritchard</cp:lastModifiedBy>
  <cp:revision>1</cp:revision>
  <dcterms:created xsi:type="dcterms:W3CDTF">2020-05-11T14:03:13Z</dcterms:created>
  <dcterms:modified xsi:type="dcterms:W3CDTF">2020-05-11T14:03:30Z</dcterms:modified>
</cp:coreProperties>
</file>