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A6A87-4246-4B07-9B05-AF960836B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60EBAE-48D2-4212-B044-76540EE71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3EF382-34B9-4348-A286-BDC63629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AC2-A0B3-48EE-9E37-9528705105C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3A2857-3715-40BF-8919-58D09E61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8B0D7-C6EB-4818-81E2-3E2350C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A399-F444-4E7F-B31F-F6441759D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9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47445-C23A-42B1-BBAD-4B6D20EC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823320-455E-4E3B-8162-223C320C3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0A000-D28E-4543-BD73-0BC2F67B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AC2-A0B3-48EE-9E37-9528705105C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16B405-AF13-45F9-95FF-B60D5B93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5A6F97-B5A4-4942-977A-880907EC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A399-F444-4E7F-B31F-F6441759D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9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8C10FE-D6AB-4B8D-8D6A-ABF658445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ED17B6-37F1-4FE1-A06A-D1F51C129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9C4C90-B3E7-4AD2-9CAB-8B5D3630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AC2-A0B3-48EE-9E37-9528705105C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7501C2-A50C-4CA7-BB80-FC292D44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83FA8-CB9F-49C1-9CE2-572A655E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A399-F444-4E7F-B31F-F6441759D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1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B4C9A-AF65-4CE3-AA30-EBA81CB0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4D63C-9A80-4CF2-A3B8-7C0FBC88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CD32DB-DF2E-43CF-AA7F-F623EFC7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AC2-A0B3-48EE-9E37-9528705105C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394479-7047-42A7-BF0C-9EBA088D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8F7295-B7C1-405B-8F3D-D6F1E797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A399-F444-4E7F-B31F-F6441759D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61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EF7BF-AB6C-4CA1-BE51-0D0BAA86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548698-D1D1-4877-B4FC-DFBCAE1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625109-5FB2-47E6-979E-FBA5D979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AC2-A0B3-48EE-9E37-9528705105C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7B72A-8267-4E02-8E12-23B1A5EB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DC6AF7-0576-4AE7-BE14-DD13570D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A399-F444-4E7F-B31F-F6441759D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21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52950-0731-4A3D-8492-47DCCE7E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236CE-654A-430B-A7B8-BEBB8571C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FA9D1-5D5B-43A5-ACA2-2F5CF258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1E20FC-CF5F-44FD-BC00-2CBC7AE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AC2-A0B3-48EE-9E37-9528705105C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A619F6-4880-4EA3-A27A-F8BEB381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EE6D9A-B67B-41F7-872C-2F2E7791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A399-F444-4E7F-B31F-F6441759D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7AF63-FF57-41E8-BBC3-370D8FAA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8238D-EBD1-4274-8DE9-D213CAB7B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72184A-DA65-4FDF-AD8D-E23294E9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8B1CAF-E082-442C-A7C1-6099962B2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A487CC-7926-43AE-9269-88C52C630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6EE71E-FA1C-4D88-A30A-9D90A127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AC2-A0B3-48EE-9E37-9528705105C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3991A4-D940-4F63-840B-D46FA5F5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C6047B-7D94-4786-A9FD-9FF1AB1F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A399-F444-4E7F-B31F-F6441759D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50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AF113-0572-4D2A-87E2-25113783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CBA43C-0B36-4D5F-BB0A-56C483EA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AC2-A0B3-48EE-9E37-9528705105C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D0BB27-E3E2-417B-AD21-5E87C809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B84CDF-AB52-4A47-AEC2-6242DBBC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A399-F444-4E7F-B31F-F6441759D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12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BB6EB7-8040-4951-B669-7871E432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AC2-A0B3-48EE-9E37-9528705105C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B102C9-FACF-4B31-AAE2-D5E3FCDC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6EDE6C-632D-4ED9-936D-6DD8B55A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A399-F444-4E7F-B31F-F6441759D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93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4C941-62D6-4680-AD60-72BF388F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750CD-81DE-4764-A158-06DD5C31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9B9A7C-19F9-421C-9441-9A9FE7A9F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9DA5A9-FA57-4790-9960-6DDEE1DF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AC2-A0B3-48EE-9E37-9528705105C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54F9AA-3451-4AE0-8748-BE7923A7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0CA6F1-8DF7-4ED2-B3D4-BE71FE20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A399-F444-4E7F-B31F-F6441759D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27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A804E-95A2-4F3C-AC9E-002C333B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355CCE-E483-49D5-8C62-97C5DF4DB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CC5223-5FE4-4C82-B49A-09A1AE836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3C0901-BFDF-4D75-9691-DFB1F4D0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AC2-A0B3-48EE-9E37-9528705105C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424028-0142-473A-A110-5DB4DA7E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BE92B6-05A2-4FD2-8667-D1A1A0D4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A399-F444-4E7F-B31F-F6441759D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1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FC88F-3AAC-40B8-AC34-22473135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634D61-62D7-49CB-905B-B5D38A9A4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24214D-BC19-45C9-9DC3-61E5490AC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FAC2-A0B3-48EE-9E37-9528705105C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F6885F-5B67-433A-8FE3-680050ED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B02613-5FD6-4033-9605-122A1736B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A399-F444-4E7F-B31F-F6441759D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4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50+ Free Bank Images [HQ] | Download Free Pictures On Unsplash">
            <a:extLst>
              <a:ext uri="{FF2B5EF4-FFF2-40B4-BE49-F238E27FC236}">
                <a16:creationId xmlns:a16="http://schemas.microsoft.com/office/drawing/2014/main" id="{B7E94BB8-724E-4ECA-918E-D201EA289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7" b="8809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ADB457-6707-4BB3-AC5A-6E177D09336C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0B752-2433-4A4F-AA37-0FDDD16BB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246"/>
            <a:ext cx="9144000" cy="1871849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Исследование банковских клиентов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0F3D85-329E-41FC-8CAD-F9B64B8B0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4145" y="4907756"/>
            <a:ext cx="3777673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Исследование выполнено Поповой Ириной </a:t>
            </a:r>
          </a:p>
          <a:p>
            <a:pPr algn="r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рамках курса </a:t>
            </a:r>
          </a:p>
          <a:p>
            <a:pPr algn="r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анализу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0810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5878C-283E-46DD-B41E-376BFAEE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Самая большая сумма транзакций проходит в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Mumbai</a:t>
            </a:r>
            <a:endParaRPr lang="ru-RU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D3C78-9B63-47BE-BD9C-B1C428B0FF4E}"/>
              </a:ext>
            </a:extLst>
          </p:cNvPr>
          <p:cNvSpPr txBox="1"/>
          <p:nvPr/>
        </p:nvSpPr>
        <p:spPr>
          <a:xfrm>
            <a:off x="6994644" y="2258501"/>
            <a:ext cx="456235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Топ 10 локаций по количеству транзакций: 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C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ust location </a:t>
            </a:r>
            <a:r>
              <a:rPr lang="ru-RU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T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ransaction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sum </a:t>
            </a:r>
            <a:endParaRPr lang="ru-RU" sz="1400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MUMBAI </a:t>
            </a:r>
            <a:r>
              <a:rPr lang="ru-RU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1.796861e+08 </a:t>
            </a:r>
            <a:endParaRPr lang="ru-RU" sz="1400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NEW DELHI </a:t>
            </a:r>
            <a:r>
              <a:rPr lang="ru-RU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1.607059e+08 </a:t>
            </a:r>
            <a:endParaRPr lang="ru-RU" sz="1400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BANGALORE </a:t>
            </a:r>
            <a:r>
              <a:rPr lang="ru-RU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1.184248e+08 </a:t>
            </a:r>
            <a:endParaRPr lang="ru-RU" sz="1400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GURGAON </a:t>
            </a:r>
            <a:r>
              <a:rPr lang="ru-RU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1.120947e+08 </a:t>
            </a:r>
            <a:endParaRPr lang="ru-RU" sz="1400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DELHI </a:t>
            </a:r>
            <a:r>
              <a:rPr lang="ru-RU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1.062249e+08 </a:t>
            </a:r>
            <a:endParaRPr lang="ru-RU" sz="1400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KOLKATA </a:t>
            </a:r>
            <a:r>
              <a:rPr lang="ru-RU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6.060031e+07 </a:t>
            </a:r>
            <a:endParaRPr lang="ru-RU" sz="1400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CHENNAI </a:t>
            </a:r>
            <a:r>
              <a:rPr lang="ru-RU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4.463782e+07 </a:t>
            </a:r>
            <a:endParaRPr lang="ru-RU" sz="1400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NOIDA </a:t>
            </a:r>
            <a:r>
              <a:rPr lang="ru-RU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4.446343e+07 </a:t>
            </a:r>
            <a:endParaRPr lang="ru-RU" sz="1400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PUNE </a:t>
            </a:r>
            <a:r>
              <a:rPr lang="ru-RU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3.959035e+07 </a:t>
            </a:r>
            <a:endParaRPr lang="ru-RU" sz="1400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HYDERABAD </a:t>
            </a:r>
            <a:r>
              <a:rPr lang="ru-RU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3.617739e+07</a:t>
            </a:r>
            <a:endParaRPr lang="ru-RU" sz="1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795AEBC-EB98-452C-B401-4E75F5414C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2" y="2076521"/>
            <a:ext cx="6090821" cy="36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8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39D8D-03DA-4AAC-86E9-ACE1DC1E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Распределение времени транзакции</a:t>
            </a:r>
            <a:br>
              <a:rPr lang="ru-RU" b="0" dirty="0">
                <a:effectLst/>
                <a:latin typeface="Consolas" panose="020B0609020204030204" pitchFamily="49" charset="0"/>
              </a:rPr>
            </a:br>
            <a:endParaRPr lang="ru-RU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BDA71EB-8C3E-43E4-94C2-14FFEA7A83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90688"/>
            <a:ext cx="7367434" cy="460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8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50+ Free Bank Images [HQ] | Download Free Pictures On Unsplash">
            <a:extLst>
              <a:ext uri="{FF2B5EF4-FFF2-40B4-BE49-F238E27FC236}">
                <a16:creationId xmlns:a16="http://schemas.microsoft.com/office/drawing/2014/main" id="{B7E94BB8-724E-4ECA-918E-D201EA289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7" b="8809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ADB457-6707-4BB3-AC5A-6E177D09336C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0B752-2433-4A4F-AA37-0FDDD16BB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246"/>
            <a:ext cx="9144000" cy="1871849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Исследование банковских клиентов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0F3D85-329E-41FC-8CAD-F9B64B8B0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4145" y="4907756"/>
            <a:ext cx="3777673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Исследование выполнено Поповой Ириной </a:t>
            </a:r>
          </a:p>
          <a:p>
            <a:pPr algn="r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рамках курса </a:t>
            </a:r>
          </a:p>
          <a:p>
            <a:pPr algn="r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анализу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0945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3F3420F4-CEBB-47EA-95C2-40DBB01FC655}"/>
              </a:ext>
            </a:extLst>
          </p:cNvPr>
          <p:cNvSpPr/>
          <p:nvPr/>
        </p:nvSpPr>
        <p:spPr>
          <a:xfrm>
            <a:off x="9870141" y="4774779"/>
            <a:ext cx="2169459" cy="1981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06293-D8BB-4116-BF6C-5238C075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602"/>
            <a:ext cx="10515600" cy="115308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Р</a:t>
            </a:r>
            <a:r>
              <a:rPr lang="ru-RU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аспределение и размах величин баланса и сумму транзакций</a:t>
            </a:r>
            <a:br>
              <a:rPr lang="ru-R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12ADD7-F08F-4AC8-B30C-7DD857F93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9060"/>
            <a:ext cx="102440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D1AE32C3-9087-448C-B9B3-2B77F2B6CBC0}"/>
              </a:ext>
            </a:extLst>
          </p:cNvPr>
          <p:cNvSpPr/>
          <p:nvPr/>
        </p:nvSpPr>
        <p:spPr>
          <a:xfrm>
            <a:off x="89647" y="32450"/>
            <a:ext cx="1532965" cy="150102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707868A-52BE-4B0E-95A5-D6D3A1FE1C60}"/>
              </a:ext>
            </a:extLst>
          </p:cNvPr>
          <p:cNvSpPr/>
          <p:nvPr/>
        </p:nvSpPr>
        <p:spPr>
          <a:xfrm>
            <a:off x="11353800" y="3935506"/>
            <a:ext cx="788895" cy="7491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AF4AAB-68CA-45C0-A8C7-FC6621CDEF42}"/>
              </a:ext>
            </a:extLst>
          </p:cNvPr>
          <p:cNvSpPr/>
          <p:nvPr/>
        </p:nvSpPr>
        <p:spPr>
          <a:xfrm>
            <a:off x="11058474" y="2943506"/>
            <a:ext cx="590651" cy="560901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3B62286-C0B3-4521-B5A8-2E597D84DA4B}"/>
              </a:ext>
            </a:extLst>
          </p:cNvPr>
          <p:cNvSpPr/>
          <p:nvPr/>
        </p:nvSpPr>
        <p:spPr>
          <a:xfrm>
            <a:off x="11452922" y="2230792"/>
            <a:ext cx="416350" cy="39537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04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2C6F946-A4A0-4310-97CC-7B6745DE4D27}"/>
              </a:ext>
            </a:extLst>
          </p:cNvPr>
          <p:cNvSpPr/>
          <p:nvPr/>
        </p:nvSpPr>
        <p:spPr>
          <a:xfrm>
            <a:off x="0" y="1690688"/>
            <a:ext cx="12192000" cy="51673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1015A-5A12-4C38-BEA6-82E3AA3B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Самая частая возрастная категория от 30 до 40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A080A4-0D9B-455B-85E4-F88DA969D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29" y="2013058"/>
            <a:ext cx="7247965" cy="447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99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F4430-B28F-41AC-9ADB-1AB55D43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Количество клиентов мужчин превышает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91F3D8-5AEA-4804-AB8F-84F67811E3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7" y="1906027"/>
            <a:ext cx="57354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4CB5DFC-6612-4E52-A8B2-442F95C50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73832"/>
              </p:ext>
            </p:extLst>
          </p:nvPr>
        </p:nvGraphicFramePr>
        <p:xfrm>
          <a:off x="8550086" y="2668792"/>
          <a:ext cx="3384176" cy="2103120"/>
        </p:xfrm>
        <a:graphic>
          <a:graphicData uri="http://schemas.openxmlformats.org/drawingml/2006/table">
            <a:tbl>
              <a:tblPr/>
              <a:tblGrid>
                <a:gridCol w="1619422">
                  <a:extLst>
                    <a:ext uri="{9D8B030D-6E8A-4147-A177-3AD203B41FA5}">
                      <a16:colId xmlns:a16="http://schemas.microsoft.com/office/drawing/2014/main" val="1959984609"/>
                    </a:ext>
                  </a:extLst>
                </a:gridCol>
                <a:gridCol w="1764754">
                  <a:extLst>
                    <a:ext uri="{9D8B030D-6E8A-4147-A177-3AD203B41FA5}">
                      <a16:colId xmlns:a16="http://schemas.microsoft.com/office/drawing/2014/main" val="2881525770"/>
                    </a:ext>
                  </a:extLst>
                </a:gridCol>
              </a:tblGrid>
              <a:tr h="54120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Cust gender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524369"/>
                  </a:ext>
                </a:extLst>
              </a:tr>
              <a:tr h="314179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92215"/>
                  </a:ext>
                </a:extLst>
              </a:tr>
              <a:tr h="31417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765530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652485"/>
                  </a:ext>
                </a:extLst>
              </a:tr>
              <a:tr h="31417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281936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04642"/>
                  </a:ext>
                </a:extLst>
              </a:tr>
              <a:tr h="31417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63018"/>
                  </a:ext>
                </a:extLst>
              </a:tr>
            </a:tbl>
          </a:graphicData>
        </a:graphic>
      </p:graphicFrame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AC7BA1D9-0C7D-44E6-A3D7-DCA6FA412861}"/>
              </a:ext>
            </a:extLst>
          </p:cNvPr>
          <p:cNvSpPr/>
          <p:nvPr/>
        </p:nvSpPr>
        <p:spPr>
          <a:xfrm>
            <a:off x="6840072" y="3236258"/>
            <a:ext cx="1430030" cy="96818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2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FB3F78-C9E3-4081-A1BC-31FC04F6124B}"/>
              </a:ext>
            </a:extLst>
          </p:cNvPr>
          <p:cNvSpPr/>
          <p:nvPr/>
        </p:nvSpPr>
        <p:spPr>
          <a:xfrm>
            <a:off x="0" y="0"/>
            <a:ext cx="3101788" cy="115644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B82988-EED6-45A5-A9B4-43551FAA8E96}"/>
              </a:ext>
            </a:extLst>
          </p:cNvPr>
          <p:cNvSpPr/>
          <p:nvPr/>
        </p:nvSpPr>
        <p:spPr>
          <a:xfrm>
            <a:off x="5096435" y="929155"/>
            <a:ext cx="1999129" cy="76153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FE87D-22F0-459B-828F-D86BBF48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Большая часть клиентской базы приходится на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Mumbai</a:t>
            </a:r>
            <a:endParaRPr lang="ru-RU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73A8CCA-DC45-4C22-B82D-314BA801E0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7201"/>
            <a:ext cx="6146732" cy="423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6B15978-1DF2-4A3A-B2E3-0E94674F9329}"/>
              </a:ext>
            </a:extLst>
          </p:cNvPr>
          <p:cNvSpPr/>
          <p:nvPr/>
        </p:nvSpPr>
        <p:spPr>
          <a:xfrm>
            <a:off x="10192871" y="3023602"/>
            <a:ext cx="1443317" cy="19787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0FFB0-F1B1-4B0E-95AC-F6FB979E71AE}"/>
              </a:ext>
            </a:extLst>
          </p:cNvPr>
          <p:cNvSpPr txBox="1"/>
          <p:nvPr/>
        </p:nvSpPr>
        <p:spPr>
          <a:xfrm>
            <a:off x="7670528" y="2309163"/>
            <a:ext cx="38311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Топ 5 локаций по 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количеству клиентов: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C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ust location 	Count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MUMBAI 		103595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NEW DELHI 		84928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BANGALORE 		81555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GURGAON 		73818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DELHI 			71019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41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AD392-9A52-474E-8215-B9900E6C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7306" cy="1325563"/>
          </a:xfrm>
        </p:spPr>
        <p:txBody>
          <a:bodyPr>
            <a:noAutofit/>
          </a:bodyPr>
          <a:lstStyle/>
          <a:p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Самое большое количество транзакций совершено 7-го числа августа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B7205E5-C2EE-4D8F-856F-BD1B6FF53C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79" y="1974061"/>
            <a:ext cx="6627999" cy="45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8B28EF-BCAE-4906-8E55-9F561CAACE06}"/>
              </a:ext>
            </a:extLst>
          </p:cNvPr>
          <p:cNvSpPr txBox="1"/>
          <p:nvPr/>
        </p:nvSpPr>
        <p:spPr>
          <a:xfrm>
            <a:off x="7530352" y="2052917"/>
            <a:ext cx="3702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Дни с большим количеством транзакций</a:t>
            </a:r>
          </a:p>
          <a:p>
            <a:endParaRPr lang="ru-RU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1F1F1F"/>
                </a:solidFill>
                <a:latin typeface="Courier New" panose="02070309020205020404" pitchFamily="49" charset="0"/>
              </a:rPr>
              <a:t>День		Количество</a:t>
            </a:r>
          </a:p>
          <a:p>
            <a:endParaRPr lang="ru-RU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2016-08-06 	26585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2016-08-07 	27261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2016-08-13 	26921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2016-09-03 	26431 </a:t>
            </a:r>
          </a:p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2016-09-04 	26564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72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46D60-24E6-404A-89D9-A57DD7D7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Самая большая сумма транзакций совершена 6-го числа августа</a:t>
            </a:r>
            <a:endParaRPr lang="ru-RU" sz="4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B0E5E9C-B5CE-4219-8078-FB59F1E335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3884"/>
            <a:ext cx="60411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5CA975-5189-407F-B817-F4D6B455ADC9}"/>
              </a:ext>
            </a:extLst>
          </p:cNvPr>
          <p:cNvSpPr txBox="1"/>
          <p:nvPr/>
        </p:nvSpPr>
        <p:spPr>
          <a:xfrm>
            <a:off x="7530352" y="2187388"/>
            <a:ext cx="3702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Дни с большей суммой транзакций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День          Сумма</a:t>
            </a:r>
          </a:p>
          <a:p>
            <a:endParaRPr lang="ru-RU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2016-08-06 	47527227.82</a:t>
            </a:r>
          </a:p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2016-08-07 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45727772.63 2016-08-14 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45732820.10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2016-09-03 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45312089.56 2016-09-04 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46118447.52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624D4B55-80AE-4AB3-BDE5-9C3BE98314E5}"/>
              </a:ext>
            </a:extLst>
          </p:cNvPr>
          <p:cNvSpPr/>
          <p:nvPr/>
        </p:nvSpPr>
        <p:spPr>
          <a:xfrm>
            <a:off x="10919012" y="5670458"/>
            <a:ext cx="1586752" cy="1465448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40400-77A0-474F-80DA-AE0AA37E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Самая платежеспособная группа от 36 до 45 лет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875DC9D-C64A-4C55-A2EF-99B6AC6769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3885"/>
            <a:ext cx="66264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AE6B5-BCEC-4333-BEA7-6235D9426B33}"/>
              </a:ext>
            </a:extLst>
          </p:cNvPr>
          <p:cNvSpPr txBox="1"/>
          <p:nvPr/>
        </p:nvSpPr>
        <p:spPr>
          <a:xfrm>
            <a:off x="7700682" y="2487890"/>
            <a:ext cx="3080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Сумма транзакций: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640156743.61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E7CE353-150A-42B3-B1DF-3330D5EBBDFC}"/>
              </a:ext>
            </a:extLst>
          </p:cNvPr>
          <p:cNvSpPr/>
          <p:nvPr/>
        </p:nvSpPr>
        <p:spPr>
          <a:xfrm>
            <a:off x="11223812" y="4503924"/>
            <a:ext cx="968188" cy="91019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F2C092B-4B33-40D6-84B3-E1CBC992BCF0}"/>
              </a:ext>
            </a:extLst>
          </p:cNvPr>
          <p:cNvSpPr/>
          <p:nvPr/>
        </p:nvSpPr>
        <p:spPr>
          <a:xfrm>
            <a:off x="10672482" y="3756841"/>
            <a:ext cx="681318" cy="644666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49634A7-3D9A-4446-A958-C3DBA1895191}"/>
              </a:ext>
            </a:extLst>
          </p:cNvPr>
          <p:cNvSpPr/>
          <p:nvPr/>
        </p:nvSpPr>
        <p:spPr>
          <a:xfrm>
            <a:off x="10103222" y="3429000"/>
            <a:ext cx="363071" cy="36933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166AF67-639F-418E-B848-06DF21895FF3}"/>
              </a:ext>
            </a:extLst>
          </p:cNvPr>
          <p:cNvSpPr/>
          <p:nvPr/>
        </p:nvSpPr>
        <p:spPr>
          <a:xfrm>
            <a:off x="9520518" y="3244334"/>
            <a:ext cx="280907" cy="285751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37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5878C-283E-46DD-B41E-376BFAEE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Чаще всего транзакции проводятся в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Mumbai</a:t>
            </a:r>
            <a:endParaRPr lang="ru-RU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508A50F-A614-4DC0-AD15-3EB080544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52506"/>
            <a:ext cx="583772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3D3C78-9B63-47BE-BD9C-B1C428B0FF4E}"/>
              </a:ext>
            </a:extLst>
          </p:cNvPr>
          <p:cNvSpPr txBox="1"/>
          <p:nvPr/>
        </p:nvSpPr>
        <p:spPr>
          <a:xfrm>
            <a:off x="6994644" y="2258501"/>
            <a:ext cx="456235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Топ 10 локаций по количеству транзакций: 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C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ust location 	</a:t>
            </a:r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T</a:t>
            </a:r>
            <a:r>
              <a:rPr lang="en-US" sz="14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rasaction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count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MUMBAI 		103595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NEW DELHI 	84928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BANGALORE 	81555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GURGAON 		73818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DELHI 		71019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NOIDA 		32784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CHENNAI 		30009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PUNE 		25851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HYDERABAD 	23049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THANE 		21505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07059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308</Words>
  <Application>Microsoft Office PowerPoint</Application>
  <PresentationFormat>Широкоэкранный</PresentationFormat>
  <Paragraphs>80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Тема Office</vt:lpstr>
      <vt:lpstr>Исследование банковских клиентов</vt:lpstr>
      <vt:lpstr>Распределение и размах величин баланса и сумму транзакций </vt:lpstr>
      <vt:lpstr>Самая частая возрастная категория от 30 до 40</vt:lpstr>
      <vt:lpstr>Количество клиентов мужчин превышает</vt:lpstr>
      <vt:lpstr>Большая часть клиентской базы приходится на Mumbai</vt:lpstr>
      <vt:lpstr>Самое большое количество транзакций совершено 7-го числа августа</vt:lpstr>
      <vt:lpstr>Самая большая сумма транзакций совершена 6-го числа августа</vt:lpstr>
      <vt:lpstr>Самая платежеспособная группа от 36 до 45 лет</vt:lpstr>
      <vt:lpstr>Чаще всего транзакции проводятся в Mumbai</vt:lpstr>
      <vt:lpstr>Самая большая сумма транзакций проходит в Mumbai</vt:lpstr>
      <vt:lpstr>Распределение времени транзакции </vt:lpstr>
      <vt:lpstr>Исследование банковских клиентов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 Кузнецова</dc:creator>
  <cp:lastModifiedBy>Юлия Кузнецова</cp:lastModifiedBy>
  <cp:revision>9</cp:revision>
  <dcterms:created xsi:type="dcterms:W3CDTF">2024-12-07T14:42:00Z</dcterms:created>
  <dcterms:modified xsi:type="dcterms:W3CDTF">2024-12-07T16:13:50Z</dcterms:modified>
</cp:coreProperties>
</file>