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65" r:id="rId2"/>
    <p:sldId id="366" r:id="rId3"/>
    <p:sldId id="362" r:id="rId4"/>
    <p:sldId id="364" r:id="rId5"/>
    <p:sldId id="261" r:id="rId6"/>
    <p:sldId id="369" r:id="rId7"/>
    <p:sldId id="267" r:id="rId8"/>
    <p:sldId id="268" r:id="rId9"/>
    <p:sldId id="370" r:id="rId10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язательные слайды" id="{248E5CD8-1028-4246-90C7-3263F7F286D3}">
          <p14:sldIdLst>
            <p14:sldId id="365"/>
            <p14:sldId id="366"/>
            <p14:sldId id="362"/>
            <p14:sldId id="364"/>
            <p14:sldId id="261"/>
            <p14:sldId id="369"/>
            <p14:sldId id="267"/>
            <p14:sldId id="268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4" userDrawn="1">
          <p15:clr>
            <a:srgbClr val="A4A3A4"/>
          </p15:clr>
        </p15:guide>
        <p15:guide id="3" pos="3613" userDrawn="1">
          <p15:clr>
            <a:srgbClr val="A4A3A4"/>
          </p15:clr>
        </p15:guide>
        <p15:guide id="4" pos="5496" userDrawn="1">
          <p15:clr>
            <a:srgbClr val="A4A3A4"/>
          </p15:clr>
        </p15:guide>
        <p15:guide id="5" pos="4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F53"/>
    <a:srgbClr val="F92571"/>
    <a:srgbClr val="8226E3"/>
    <a:srgbClr val="2D1451"/>
    <a:srgbClr val="222A35"/>
    <a:srgbClr val="55D4EE"/>
    <a:srgbClr val="73F9CF"/>
    <a:srgbClr val="2D1551"/>
    <a:srgbClr val="8226E2"/>
    <a:srgbClr val="EF2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 autoAdjust="0"/>
    <p:restoredTop sz="95851"/>
  </p:normalViewPr>
  <p:slideViewPr>
    <p:cSldViewPr snapToGrid="0" showGuides="1">
      <p:cViewPr varScale="1">
        <p:scale>
          <a:sx n="87" d="100"/>
          <a:sy n="87" d="100"/>
        </p:scale>
        <p:origin x="835" y="67"/>
      </p:cViewPr>
      <p:guideLst>
        <p:guide orient="horz" pos="2160"/>
        <p:guide pos="574"/>
        <p:guide pos="3613"/>
        <p:guide pos="5496"/>
        <p:guide pos="4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C361405-0046-9D03-26A4-D7ED10EA70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6CD2AD-A19E-4074-721F-6DBCBE680A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30D66-5BAA-C245-AD36-181B8EC875DB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947EE2-63DA-C2A1-5495-30E370423A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52603B-A0BC-AAAA-B5D6-B44F54E18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7201F-1F39-2140-9B4A-3BC1B61B4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01BA-3150-4FF7-8D13-C8A64268AC63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3B14-7AC8-406F-A299-37D37405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F317-460F-D66A-6ACF-27061C9D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066F97-A6A0-B747-71F9-577306DB2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0F9F05F-4377-CED9-7FF7-AADFCC58E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DC8F5-67F2-F257-7833-1FEA7A6F2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32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046-74A9-6BC0-030F-AF985680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235548D-D889-0AAA-F16C-FBBD8FABB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2BED857-8CFB-C4D0-8AA7-4E459CD5C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0FF5E7-0C77-0F13-CEBC-1525084DF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85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046-74A9-6BC0-030F-AF985680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235548D-D889-0AAA-F16C-FBBD8FABB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2BED857-8CFB-C4D0-8AA7-4E459CD5C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0FF5E7-0C77-0F13-CEBC-1525084DF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61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Логотип/логотипы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3497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196-A440-4E25-B9FF-D0ADB01B1A15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BAE699-64F9-49EF-B784-2DEF2B221955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:a16="http://schemas.microsoft.com/office/drawing/2014/main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:a16="http://schemas.microsoft.com/office/drawing/2014/main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8885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AFA80CC-940E-479C-90C0-76DA923785E9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Рисунок 7">
            <a:extLst>
              <a:ext uri="{FF2B5EF4-FFF2-40B4-BE49-F238E27FC236}">
                <a16:creationId xmlns:a16="http://schemas.microsoft.com/office/drawing/2014/main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Рисунок 9">
            <a:extLst>
              <a:ext uri="{FF2B5EF4-FFF2-40B4-BE49-F238E27FC236}">
                <a16:creationId xmlns:a16="http://schemas.microsoft.com/office/drawing/2014/main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</p:spPr>
        <p:txBody>
          <a:bodyPr/>
          <a:lstStyle/>
          <a:p>
            <a:endParaRPr lang="ru-RU"/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909D3DD-8766-4DF8-A38C-44840B2476CA}"/>
              </a:ext>
            </a:extLst>
          </p:cNvPr>
          <p:cNvSpPr/>
          <p:nvPr userDrawn="1"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16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2A4DA7B-A7D8-4443-AD1C-4C7CDC678488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Текст 101">
            <a:extLst>
              <a:ext uri="{FF2B5EF4-FFF2-40B4-BE49-F238E27FC236}">
                <a16:creationId xmlns:a16="http://schemas.microsoft.com/office/drawing/2014/main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5" name="Текст 74">
            <a:extLst>
              <a:ext uri="{FF2B5EF4-FFF2-40B4-BE49-F238E27FC236}">
                <a16:creationId xmlns:a16="http://schemas.microsoft.com/office/drawing/2014/main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:a16="http://schemas.microsoft.com/office/drawing/2014/main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:a16="http://schemas.microsoft.com/office/drawing/2014/main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:a16="http://schemas.microsoft.com/office/drawing/2014/main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:a16="http://schemas.microsoft.com/office/drawing/2014/main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6109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E505DF-C567-47F2-9374-60838F800101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69948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938A0C3-5C2F-47B8-B008-79A49A1195BA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3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1638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F4F29EB-DFD0-428E-8E89-ED117A3553E3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21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05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2F0272-0FEA-44CE-966E-3D169B2F53D4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5">
            <a:extLst>
              <a:ext uri="{FF2B5EF4-FFF2-40B4-BE49-F238E27FC236}">
                <a16:creationId xmlns:a16="http://schemas.microsoft.com/office/drawing/2014/main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:a16="http://schemas.microsoft.com/office/drawing/2014/main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:a16="http://schemas.microsoft.com/office/drawing/2014/main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:a16="http://schemas.microsoft.com/office/drawing/2014/main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:a16="http://schemas.microsoft.com/office/drawing/2014/main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:a16="http://schemas.microsoft.com/office/drawing/2014/main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:a16="http://schemas.microsoft.com/office/drawing/2014/main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:a16="http://schemas.microsoft.com/office/drawing/2014/main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:a16="http://schemas.microsoft.com/office/drawing/2014/main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:a16="http://schemas.microsoft.com/office/drawing/2014/main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56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9117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2B0DBE-B5A9-470E-85A9-7CC062D5339A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:a16="http://schemas.microsoft.com/office/drawing/2014/main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189" name="Текст 35">
            <a:extLst>
              <a:ext uri="{FF2B5EF4-FFF2-40B4-BE49-F238E27FC236}">
                <a16:creationId xmlns:a16="http://schemas.microsoft.com/office/drawing/2014/main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:a16="http://schemas.microsoft.com/office/drawing/2014/main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:a16="http://schemas.microsoft.com/office/drawing/2014/main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875273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D396B86-640F-4AD1-BBB2-E085B6CD8771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:a16="http://schemas.microsoft.com/office/drawing/2014/main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6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писание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94095" y="1044081"/>
            <a:ext cx="4962943" cy="2221824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Фото команды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05B910C-9A3E-FA3B-DC7F-BA27D3A1B516}"/>
              </a:ext>
            </a:extLst>
          </p:cNvPr>
          <p:cNvSpPr txBox="1">
            <a:spLocks/>
          </p:cNvSpPr>
          <p:nvPr userDrawn="1"/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/>
              <a:t>КОМАНДА «НАЗВАНИЕ»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950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A5F6008C-951E-4E5C-B47F-6040B193FB33}"/>
              </a:ext>
            </a:extLst>
          </p:cNvPr>
          <p:cNvSpPr/>
          <p:nvPr userDrawn="1"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3AF0E63-1EB1-47F5-B09E-CA3E5DE528F3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89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</p:spPr>
      </p:sp>
      <p:sp>
        <p:nvSpPr>
          <p:cNvPr id="123" name="Picture Placeholder 1">
            <a:extLst>
              <a:ext uri="{FF2B5EF4-FFF2-40B4-BE49-F238E27FC236}">
                <a16:creationId xmlns:a16="http://schemas.microsoft.com/office/drawing/2014/main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</p:spPr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051171B0-5B98-49B1-802A-F182B5FE7BCA}"/>
              </a:ext>
            </a:extLst>
          </p:cNvPr>
          <p:cNvSpPr/>
          <p:nvPr userDrawn="1"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:a16="http://schemas.microsoft.com/office/drawing/2014/main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:a16="http://schemas.microsoft.com/office/drawing/2014/main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:a16="http://schemas.microsoft.com/office/drawing/2014/main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:a16="http://schemas.microsoft.com/office/drawing/2014/main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:a16="http://schemas.microsoft.com/office/drawing/2014/main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:a16="http://schemas.microsoft.com/office/drawing/2014/main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:a16="http://schemas.microsoft.com/office/drawing/2014/main" id="{FA0271FA-A51F-4387-9143-29364B78BFC3}"/>
              </a:ext>
            </a:extLst>
          </p:cNvPr>
          <p:cNvCxnSpPr>
            <a:cxnSpLocks/>
          </p:cNvCxnSpPr>
          <p:nvPr userDrawn="1"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:a16="http://schemas.microsoft.com/office/drawing/2014/main" id="{83B50154-F03F-4297-B4A8-C77D1687B8DA}"/>
              </a:ext>
            </a:extLst>
          </p:cNvPr>
          <p:cNvCxnSpPr>
            <a:cxnSpLocks/>
          </p:cNvCxnSpPr>
          <p:nvPr userDrawn="1"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:a16="http://schemas.microsoft.com/office/drawing/2014/main" id="{89D0D73E-B609-4208-BFA6-94ED3BC232A9}"/>
              </a:ext>
            </a:extLst>
          </p:cNvPr>
          <p:cNvCxnSpPr>
            <a:cxnSpLocks/>
          </p:cNvCxnSpPr>
          <p:nvPr userDrawn="1"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:a16="http://schemas.microsoft.com/office/drawing/2014/main" id="{1DD03E5E-FCF0-4EC5-BA97-518950F7A41C}"/>
              </a:ext>
            </a:extLst>
          </p:cNvPr>
          <p:cNvCxnSpPr>
            <a:cxnSpLocks/>
          </p:cNvCxnSpPr>
          <p:nvPr userDrawn="1"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19765B8-4F24-5E1F-432E-F592BFAF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19B813A-8796-C89A-4669-BFA5CA98F24A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9D490EE5-ED7D-46E8-8345-A78A0CB0F4A4}" type="datetime1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648A9B9-3888-6E59-EA1C-76276C4EE93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E2B1EF5-F5AA-C72A-5C4D-8EE372388A4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419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75" name="Picture Placeholder 1">
            <a:extLst>
              <a:ext uri="{FF2B5EF4-FFF2-40B4-BE49-F238E27FC236}">
                <a16:creationId xmlns:a16="http://schemas.microsoft.com/office/drawing/2014/main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02" name="Picture Placeholder 1">
            <a:extLst>
              <a:ext uri="{FF2B5EF4-FFF2-40B4-BE49-F238E27FC236}">
                <a16:creationId xmlns:a16="http://schemas.microsoft.com/office/drawing/2014/main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71" name="Picture Placeholder 1">
            <a:extLst>
              <a:ext uri="{FF2B5EF4-FFF2-40B4-BE49-F238E27FC236}">
                <a16:creationId xmlns:a16="http://schemas.microsoft.com/office/drawing/2014/main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C8C16AD-D907-4463-BE30-FCBB33ACAE3F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7" name="Текст 7">
            <a:extLst>
              <a:ext uri="{FF2B5EF4-FFF2-40B4-BE49-F238E27FC236}">
                <a16:creationId xmlns:a16="http://schemas.microsoft.com/office/drawing/2014/main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:a16="http://schemas.microsoft.com/office/drawing/2014/main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:a16="http://schemas.microsoft.com/office/drawing/2014/main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:a16="http://schemas.microsoft.com/office/drawing/2014/main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18645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EB9651-F031-4963-AFE9-33BCC0E88757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:a16="http://schemas.microsoft.com/office/drawing/2014/main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:a16="http://schemas.microsoft.com/office/drawing/2014/main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:a16="http://schemas.microsoft.com/office/drawing/2014/main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:a16="http://schemas.microsoft.com/office/drawing/2014/main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:a16="http://schemas.microsoft.com/office/drawing/2014/main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218743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:a16="http://schemas.microsoft.com/office/drawing/2014/main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021F813-DBA1-42EC-A748-A9CC16659E6B}" type="datetime1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43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2">
            <a:extLst>
              <a:ext uri="{FF2B5EF4-FFF2-40B4-BE49-F238E27FC236}">
                <a16:creationId xmlns:a16="http://schemas.microsoft.com/office/drawing/2014/main" id="{35915C91-9468-44E0-9A6A-47C151E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1" name="Дата 3">
            <a:extLst>
              <a:ext uri="{FF2B5EF4-FFF2-40B4-BE49-F238E27FC236}">
                <a16:creationId xmlns:a16="http://schemas.microsoft.com/office/drawing/2014/main" id="{6043336A-E468-4FC7-B11B-D72F244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E2642A-6018-4CC1-81AB-5FD8D2782D4F}" type="datetime1">
              <a:rPr lang="ru-RU" smtClean="0"/>
              <a:t>02.10.2025</a:t>
            </a:fld>
            <a:endParaRPr lang="ru-RU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:a16="http://schemas.microsoft.com/office/drawing/2014/main" id="{49E78A2F-D265-4D7D-BF63-75BF9ACF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4688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014BBE-C503-4380-A869-5EE8294FE947}" type="datetime1">
              <a:rPr lang="ru-RU" smtClean="0"/>
              <a:t>02.10.2025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586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568497-304A-497F-ADAE-97D3CF462C1C}" type="datetime1">
              <a:rPr lang="ru-RU" smtClean="0"/>
              <a:t>02.10.2025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34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4947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B240C-04A3-49D4-83F9-87A9C6C414DC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13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74468B-3512-454B-AB51-7AE95604D39E}" type="datetime1">
              <a:rPr lang="ru-RU" smtClean="0"/>
              <a:t>02.10.2025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8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CE23A-38F1-44E4-8D99-E9CD24A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AD268-7E0C-4473-BF2C-A75921B9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5FB47-C828-44E8-81A6-7D70F286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D490EE5-ED7D-46E8-8345-A78A0CB0F4A4}" type="datetime1">
              <a:rPr lang="ru-RU" smtClean="0"/>
              <a:t>02.10.2025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C8EAA-BD95-4729-8C84-AB6D45F44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97EBB71-A16C-4900-8120-78386F0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4" r:id="rId2"/>
    <p:sldLayoutId id="2147483694" r:id="rId3"/>
    <p:sldLayoutId id="2147483688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89" r:id="rId11"/>
    <p:sldLayoutId id="2147483690" r:id="rId12"/>
    <p:sldLayoutId id="2147483702" r:id="rId13"/>
    <p:sldLayoutId id="2147483691" r:id="rId14"/>
    <p:sldLayoutId id="2147483692" r:id="rId15"/>
    <p:sldLayoutId id="2147483693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3" r:id="rId23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 одним усеченным углом 5">
            <a:extLst>
              <a:ext uri="{FF2B5EF4-FFF2-40B4-BE49-F238E27FC236}">
                <a16:creationId xmlns:a16="http://schemas.microsoft.com/office/drawing/2014/main" id="{63C0110F-AA77-51FB-37DF-BC3D51A145AA}"/>
              </a:ext>
            </a:extLst>
          </p:cNvPr>
          <p:cNvSpPr/>
          <p:nvPr/>
        </p:nvSpPr>
        <p:spPr>
          <a:xfrm>
            <a:off x="811459" y="2177105"/>
            <a:ext cx="5744056" cy="1558359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1200" b="1" dirty="0">
              <a:solidFill>
                <a:schemeClr val="accent2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A84A33-0C72-0932-80BA-8E3874357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КАРМАСКАЛЫ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079B28-9FB8-672E-DD52-FA978EC4A2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>
            <a:normAutofit lnSpcReduction="10000"/>
          </a:bodyPr>
          <a:lstStyle/>
          <a:p>
            <a:pPr algn="just"/>
            <a:r>
              <a:rPr lang="ru-RU" dirty="0"/>
              <a:t>Модуль безопасности для автономного робота-уборщика, устойчивого к </a:t>
            </a:r>
            <a:r>
              <a:rPr lang="ru-RU" dirty="0" err="1"/>
              <a:t>киберугрозам</a:t>
            </a:r>
            <a:r>
              <a:rPr lang="ru-RU" dirty="0"/>
              <a:t> на основе методов конструктивной безопасности</a:t>
            </a:r>
          </a:p>
        </p:txBody>
      </p:sp>
      <p:pic>
        <p:nvPicPr>
          <p:cNvPr id="11" name="Рисунок 10" descr="Изображение выглядит как Шрифт, Графика, графический дизайн, логотип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9CD325F-B1CC-402B-9185-CA083E79D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722" y="2614382"/>
            <a:ext cx="3607529" cy="6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6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с одним усеченным углом 2">
            <a:extLst>
              <a:ext uri="{FF2B5EF4-FFF2-40B4-BE49-F238E27FC236}">
                <a16:creationId xmlns:a16="http://schemas.microsoft.com/office/drawing/2014/main" id="{84F5218D-7EA5-E87A-5428-A9065418900C}"/>
              </a:ext>
            </a:extLst>
          </p:cNvPr>
          <p:cNvSpPr/>
          <p:nvPr/>
        </p:nvSpPr>
        <p:spPr>
          <a:xfrm>
            <a:off x="6112982" y="1016000"/>
            <a:ext cx="5744056" cy="2413000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" name="Прямоугольник с двумя учесеченными противолежащими углами 3">
            <a:extLst>
              <a:ext uri="{FF2B5EF4-FFF2-40B4-BE49-F238E27FC236}">
                <a16:creationId xmlns:a16="http://schemas.microsoft.com/office/drawing/2014/main" id="{EAC6BE12-13A7-AA34-29B3-F6395E296893}"/>
              </a:ext>
            </a:extLst>
          </p:cNvPr>
          <p:cNvSpPr/>
          <p:nvPr/>
        </p:nvSpPr>
        <p:spPr>
          <a:xfrm>
            <a:off x="371214" y="2798958"/>
            <a:ext cx="5364424" cy="1343098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5" name="Текст 8">
            <a:extLst>
              <a:ext uri="{FF2B5EF4-FFF2-40B4-BE49-F238E27FC236}">
                <a16:creationId xmlns:a16="http://schemas.microsoft.com/office/drawing/2014/main" id="{A65CE87C-31F5-F7C9-BFC0-083442875F5F}"/>
              </a:ext>
            </a:extLst>
          </p:cNvPr>
          <p:cNvSpPr txBox="1">
            <a:spLocks/>
          </p:cNvSpPr>
          <p:nvPr/>
        </p:nvSpPr>
        <p:spPr>
          <a:xfrm>
            <a:off x="492369" y="3350097"/>
            <a:ext cx="5033838" cy="79196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/>
              <a:t>Модуль безопасности для автономного робота-уборщика, устойчивого к </a:t>
            </a:r>
            <a:r>
              <a:rPr lang="ru-RU" sz="1600" dirty="0" err="1"/>
              <a:t>киберугрозам</a:t>
            </a:r>
            <a:r>
              <a:rPr lang="ru-RU" sz="1600" dirty="0"/>
              <a:t> на основе методов конструктивной безопасности</a:t>
            </a:r>
          </a:p>
          <a:p>
            <a:pPr marL="0" indent="0" algn="ctr">
              <a:buNone/>
            </a:pPr>
            <a:endParaRPr lang="ru-RU" sz="1400" dirty="0"/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32D7670A-4313-AE7C-DDA9-134ADC224C94}"/>
              </a:ext>
            </a:extLst>
          </p:cNvPr>
          <p:cNvSpPr txBox="1">
            <a:spLocks/>
          </p:cNvSpPr>
          <p:nvPr/>
        </p:nvSpPr>
        <p:spPr>
          <a:xfrm>
            <a:off x="1558339" y="2996161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Наименование задачи:</a:t>
            </a:r>
          </a:p>
        </p:txBody>
      </p:sp>
      <p:sp>
        <p:nvSpPr>
          <p:cNvPr id="7" name="Прямоугольник с двумя учесеченными противолежащими углами 6">
            <a:extLst>
              <a:ext uri="{FF2B5EF4-FFF2-40B4-BE49-F238E27FC236}">
                <a16:creationId xmlns:a16="http://schemas.microsoft.com/office/drawing/2014/main" id="{BA6E2E22-7CB7-D351-3003-12D0777AA84A}"/>
              </a:ext>
            </a:extLst>
          </p:cNvPr>
          <p:cNvSpPr/>
          <p:nvPr/>
        </p:nvSpPr>
        <p:spPr>
          <a:xfrm>
            <a:off x="371214" y="4336253"/>
            <a:ext cx="5364424" cy="1864523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Текст 8">
            <a:extLst>
              <a:ext uri="{FF2B5EF4-FFF2-40B4-BE49-F238E27FC236}">
                <a16:creationId xmlns:a16="http://schemas.microsoft.com/office/drawing/2014/main" id="{D8A04531-793D-BF7A-34F3-615C18C06BA5}"/>
              </a:ext>
            </a:extLst>
          </p:cNvPr>
          <p:cNvSpPr txBox="1">
            <a:spLocks/>
          </p:cNvSpPr>
          <p:nvPr/>
        </p:nvSpPr>
        <p:spPr>
          <a:xfrm>
            <a:off x="580642" y="4950119"/>
            <a:ext cx="4945565" cy="10785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dirty="0"/>
              <a:t>Экспертная система мониторинга состояния критически важных узлов беспилотной наземной системы (далее БНС)</a:t>
            </a:r>
          </a:p>
          <a:p>
            <a:pPr marL="0" indent="0" algn="ctr"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1B7AD7A-6B88-BC5A-8181-ABE8F90EF757}"/>
              </a:ext>
            </a:extLst>
          </p:cNvPr>
          <p:cNvSpPr txBox="1">
            <a:spLocks/>
          </p:cNvSpPr>
          <p:nvPr/>
        </p:nvSpPr>
        <p:spPr>
          <a:xfrm>
            <a:off x="1558339" y="4544813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Описание решения:</a:t>
            </a:r>
          </a:p>
        </p:txBody>
      </p:sp>
      <p:sp>
        <p:nvSpPr>
          <p:cNvPr id="10" name="Прямоугольник с двумя учесеченными противолежащими углами 9">
            <a:extLst>
              <a:ext uri="{FF2B5EF4-FFF2-40B4-BE49-F238E27FC236}">
                <a16:creationId xmlns:a16="http://schemas.microsoft.com/office/drawing/2014/main" id="{A588FF60-B556-13B0-1F84-F39798FCCFFC}"/>
              </a:ext>
            </a:extLst>
          </p:cNvPr>
          <p:cNvSpPr/>
          <p:nvPr/>
        </p:nvSpPr>
        <p:spPr>
          <a:xfrm>
            <a:off x="6096000" y="3619076"/>
            <a:ext cx="5761038" cy="258170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79C36659-3CC2-1809-328B-B1EADACF56A8}"/>
              </a:ext>
            </a:extLst>
          </p:cNvPr>
          <p:cNvSpPr txBox="1">
            <a:spLocks/>
          </p:cNvSpPr>
          <p:nvPr/>
        </p:nvSpPr>
        <p:spPr>
          <a:xfrm>
            <a:off x="6474783" y="4375230"/>
            <a:ext cx="4945565" cy="10785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На данный момент времени, данная концепция применяется в качестве модуля безопасности беспилотной авиационной системы, решающей проблему статического и динамического </a:t>
            </a:r>
            <a:r>
              <a:rPr lang="ru-RU" dirty="0" err="1"/>
              <a:t>спуффинга</a:t>
            </a:r>
            <a:r>
              <a:rPr lang="ru-RU" dirty="0"/>
              <a:t> координат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172DB980-DE27-CB70-D229-6DDA98C418EF}"/>
              </a:ext>
            </a:extLst>
          </p:cNvPr>
          <p:cNvSpPr txBox="1">
            <a:spLocks/>
          </p:cNvSpPr>
          <p:nvPr/>
        </p:nvSpPr>
        <p:spPr>
          <a:xfrm>
            <a:off x="6163496" y="3846321"/>
            <a:ext cx="5629858" cy="528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Как вы планируете дальше использовать </a:t>
            </a:r>
            <a:br>
              <a:rPr lang="ru-RU" b="1" dirty="0">
                <a:solidFill>
                  <a:schemeClr val="accent2"/>
                </a:solidFill>
              </a:rPr>
            </a:br>
            <a:r>
              <a:rPr lang="ru-RU" b="1" dirty="0">
                <a:solidFill>
                  <a:schemeClr val="accent2"/>
                </a:solidFill>
              </a:rPr>
              <a:t>или развивать ваше решение:</a:t>
            </a:r>
          </a:p>
        </p:txBody>
      </p:sp>
      <p:sp>
        <p:nvSpPr>
          <p:cNvPr id="13" name="Прямоугольник с двумя учесеченными противолежащими углами 12">
            <a:extLst>
              <a:ext uri="{FF2B5EF4-FFF2-40B4-BE49-F238E27FC236}">
                <a16:creationId xmlns:a16="http://schemas.microsoft.com/office/drawing/2014/main" id="{34A2F70F-68BC-72F9-09E0-CF28D94A9521}"/>
              </a:ext>
            </a:extLst>
          </p:cNvPr>
          <p:cNvSpPr/>
          <p:nvPr/>
        </p:nvSpPr>
        <p:spPr>
          <a:xfrm>
            <a:off x="371214" y="1028032"/>
            <a:ext cx="5364424" cy="1576729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A66B04C6-E9BA-5BA2-7A5C-84468D491C57}"/>
              </a:ext>
            </a:extLst>
          </p:cNvPr>
          <p:cNvSpPr txBox="1">
            <a:spLocks/>
          </p:cNvSpPr>
          <p:nvPr/>
        </p:nvSpPr>
        <p:spPr>
          <a:xfrm>
            <a:off x="702554" y="1495848"/>
            <a:ext cx="4348812" cy="10151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Санкт-Петербург</a:t>
            </a:r>
          </a:p>
          <a:p>
            <a:r>
              <a:rPr lang="ru-RU" dirty="0"/>
              <a:t>2 человека</a:t>
            </a:r>
          </a:p>
          <a:p>
            <a:r>
              <a:rPr lang="ru-RU" dirty="0"/>
              <a:t>Амир Аллабирдин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835E7A1E-FFEA-1C2F-65E6-56769FEFB842}"/>
              </a:ext>
            </a:extLst>
          </p:cNvPr>
          <p:cNvSpPr txBox="1">
            <a:spLocks/>
          </p:cNvSpPr>
          <p:nvPr/>
        </p:nvSpPr>
        <p:spPr>
          <a:xfrm>
            <a:off x="1558339" y="1179389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 команде</a:t>
            </a:r>
          </a:p>
        </p:txBody>
      </p:sp>
      <p:sp>
        <p:nvSpPr>
          <p:cNvPr id="16" name="Заголовок 6">
            <a:extLst>
              <a:ext uri="{FF2B5EF4-FFF2-40B4-BE49-F238E27FC236}">
                <a16:creationId xmlns:a16="http://schemas.microsoft.com/office/drawing/2014/main" id="{E98E5468-1AEB-4875-A58F-1A3D73354BDC}"/>
              </a:ext>
            </a:extLst>
          </p:cNvPr>
          <p:cNvSpPr txBox="1">
            <a:spLocks/>
          </p:cNvSpPr>
          <p:nvPr/>
        </p:nvSpPr>
        <p:spPr>
          <a:xfrm>
            <a:off x="371214" y="405954"/>
            <a:ext cx="6398863" cy="376138"/>
          </a:xfrm>
          <a:prstGeom prst="rect">
            <a:avLst/>
          </a:prstGeom>
          <a:solidFill>
            <a:srgbClr val="310F53"/>
          </a:solidFill>
        </p:spPr>
        <p:txBody>
          <a:bodyPr/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dirty="0">
                <a:latin typeface="+mn-lt"/>
              </a:rPr>
              <a:t>КОМАНДА «КАРМАСКАЛЫ»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E38C8BF-7AB6-432B-85CD-16521419793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" t="18752" r="2185" b="21240"/>
          <a:stretch/>
        </p:blipFill>
        <p:spPr bwMode="auto">
          <a:xfrm>
            <a:off x="6284913" y="1133476"/>
            <a:ext cx="5227637" cy="214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7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AC977F-019F-1EBC-A1EC-CEAA645B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двумя учесеченными противолежащими углами 18">
            <a:extLst>
              <a:ext uri="{FF2B5EF4-FFF2-40B4-BE49-F238E27FC236}">
                <a16:creationId xmlns:a16="http://schemas.microsoft.com/office/drawing/2014/main" id="{DB144DF4-BC6C-6132-A6AB-EA6D85FCF051}"/>
              </a:ext>
            </a:extLst>
          </p:cNvPr>
          <p:cNvSpPr/>
          <p:nvPr/>
        </p:nvSpPr>
        <p:spPr>
          <a:xfrm>
            <a:off x="2976183" y="3400252"/>
            <a:ext cx="2786198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Амир Аллабирдин</a:t>
            </a:r>
          </a:p>
        </p:txBody>
      </p:sp>
      <p:sp>
        <p:nvSpPr>
          <p:cNvPr id="20" name="Прямоугольник с двумя учесеченными противолежащими углами 19">
            <a:extLst>
              <a:ext uri="{FF2B5EF4-FFF2-40B4-BE49-F238E27FC236}">
                <a16:creationId xmlns:a16="http://schemas.microsoft.com/office/drawing/2014/main" id="{64147576-183D-C3F3-7CE0-A1EC79C248D4}"/>
              </a:ext>
            </a:extLst>
          </p:cNvPr>
          <p:cNvSpPr/>
          <p:nvPr/>
        </p:nvSpPr>
        <p:spPr>
          <a:xfrm>
            <a:off x="6050071" y="3400252"/>
            <a:ext cx="2786198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Карим </a:t>
            </a:r>
            <a:r>
              <a:rPr lang="ru-RU" b="1" dirty="0" err="1">
                <a:solidFill>
                  <a:schemeClr val="accent2"/>
                </a:solidFill>
              </a:rPr>
              <a:t>Ахметгареев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201EAA2F-F365-D286-8F39-7CDE264CD87F}"/>
              </a:ext>
            </a:extLst>
          </p:cNvPr>
          <p:cNvSpPr/>
          <p:nvPr/>
        </p:nvSpPr>
        <p:spPr>
          <a:xfrm>
            <a:off x="2976183" y="1271051"/>
            <a:ext cx="2852543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A848CFE2-BF35-4DA4-FC48-6FD3A2D58765}"/>
              </a:ext>
            </a:extLst>
          </p:cNvPr>
          <p:cNvSpPr/>
          <p:nvPr/>
        </p:nvSpPr>
        <p:spPr>
          <a:xfrm>
            <a:off x="6050071" y="1271051"/>
            <a:ext cx="2786198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ADFA4405-6EC1-3A52-92A7-2CA2130BB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B92EB66-4F54-4A55-AB64-CFEE55C94FD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9" t="91" r="1379" b="29642"/>
          <a:stretch/>
        </p:blipFill>
        <p:spPr>
          <a:xfrm>
            <a:off x="3600932" y="1460867"/>
            <a:ext cx="1536700" cy="1439862"/>
          </a:xfr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C0722FD-2B6D-4F29-99A7-34E92376F5E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9247" r="-2289" b="20479"/>
          <a:stretch/>
        </p:blipFill>
        <p:spPr>
          <a:xfrm>
            <a:off x="6674820" y="1460867"/>
            <a:ext cx="1536700" cy="1439863"/>
          </a:xfr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8302BF4-F579-F30C-0D0B-9EC587D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КОМАНДА «КАРМАСКАЛЫ»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392728C-0D28-63FE-46DB-BBDA5226DA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976183" y="4065637"/>
            <a:ext cx="2786198" cy="12259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/>
              <a:t>Капитан команды, специалист в области </a:t>
            </a:r>
            <a:r>
              <a:rPr lang="ru-RU" dirty="0" err="1"/>
              <a:t>БпС</a:t>
            </a:r>
            <a:r>
              <a:rPr lang="ru-RU" dirty="0"/>
              <a:t>, </a:t>
            </a:r>
            <a:r>
              <a:rPr lang="en-US" dirty="0"/>
              <a:t>Python</a:t>
            </a:r>
            <a:r>
              <a:rPr lang="ru-RU" dirty="0"/>
              <a:t>-разработчик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@Amir_Allabirdin</a:t>
            </a: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ru-RU" dirty="0"/>
              <a:t>+7(987)602-21-18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9FA2196-9D34-827B-ACEA-0E5E945660F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27045" y="4202770"/>
            <a:ext cx="2586132" cy="1576498"/>
          </a:xfrm>
        </p:spPr>
        <p:txBody>
          <a:bodyPr/>
          <a:lstStyle/>
          <a:p>
            <a:r>
              <a:rPr lang="en-US" dirty="0"/>
              <a:t>Python</a:t>
            </a:r>
            <a:r>
              <a:rPr lang="ru-RU" dirty="0"/>
              <a:t>-разработчик</a:t>
            </a:r>
          </a:p>
          <a:p>
            <a:r>
              <a:rPr lang="en-US" dirty="0"/>
              <a:t>@FikusvGorshochke</a:t>
            </a:r>
            <a:endParaRPr lang="ru-RU" dirty="0"/>
          </a:p>
          <a:p>
            <a:r>
              <a:rPr lang="ru-RU" dirty="0"/>
              <a:t>+7(917)437-38-35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1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2D283-FCC2-40D9-9CEA-EF1BD359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74006CB4-BD4D-EF41-3DCA-EDB126B84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F7DE1A9-1AD8-0498-5446-8F5D4091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КОМАНДА «КАРМАСКАЛЫ»</a:t>
            </a:r>
          </a:p>
        </p:txBody>
      </p:sp>
      <p:sp>
        <p:nvSpPr>
          <p:cNvPr id="35" name="Прямоугольник с двумя учесеченными противолежащими углами 34">
            <a:extLst>
              <a:ext uri="{FF2B5EF4-FFF2-40B4-BE49-F238E27FC236}">
                <a16:creationId xmlns:a16="http://schemas.microsoft.com/office/drawing/2014/main" id="{3982CAB9-CDEF-3A8E-5FFE-F886E7DC8FAC}"/>
              </a:ext>
            </a:extLst>
          </p:cNvPr>
          <p:cNvSpPr/>
          <p:nvPr/>
        </p:nvSpPr>
        <p:spPr>
          <a:xfrm>
            <a:off x="371214" y="1016000"/>
            <a:ext cx="5364424" cy="2581700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7" name="Текст 8">
            <a:extLst>
              <a:ext uri="{FF2B5EF4-FFF2-40B4-BE49-F238E27FC236}">
                <a16:creationId xmlns:a16="http://schemas.microsoft.com/office/drawing/2014/main" id="{C7B87D78-5037-F48A-F05C-8E80D4A5A4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1838" y="1708397"/>
            <a:ext cx="4783016" cy="180852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Участники команды являются давними друзьями и объединены общей историей с 2017 года. При объявлении о проведении конкурса ЛЦТ, мы решили участвовать в нём ради собственного интереса и получения нового опыта разработки беспилотных систем. Несмотря на обучение капитана команды </a:t>
            </a:r>
            <a:br>
              <a:rPr lang="ru-RU" dirty="0"/>
            </a:br>
            <a:r>
              <a:rPr lang="ru-RU" dirty="0"/>
              <a:t>в ВКА им. А.Ф. Можайского, а второго её члена </a:t>
            </a:r>
            <a:br>
              <a:rPr lang="ru-RU" dirty="0"/>
            </a:br>
            <a:r>
              <a:rPr lang="ru-RU" dirty="0"/>
              <a:t>в </a:t>
            </a:r>
            <a:r>
              <a:rPr lang="ru-RU" dirty="0" err="1"/>
              <a:t>СПбЭТИ</a:t>
            </a:r>
            <a:r>
              <a:rPr lang="ru-RU" dirty="0"/>
              <a:t> (ЛЭТИ)</a:t>
            </a:r>
          </a:p>
        </p:txBody>
      </p:sp>
      <p:sp>
        <p:nvSpPr>
          <p:cNvPr id="38" name="Текст 8">
            <a:extLst>
              <a:ext uri="{FF2B5EF4-FFF2-40B4-BE49-F238E27FC236}">
                <a16:creationId xmlns:a16="http://schemas.microsoft.com/office/drawing/2014/main" id="{BAD76A99-219B-023F-35AA-74EDFF6A51FC}"/>
              </a:ext>
            </a:extLst>
          </p:cNvPr>
          <p:cNvSpPr txBox="1">
            <a:spLocks/>
          </p:cNvSpPr>
          <p:nvPr/>
        </p:nvSpPr>
        <p:spPr>
          <a:xfrm>
            <a:off x="1558339" y="1279645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Краткая история команды:</a:t>
            </a:r>
          </a:p>
        </p:txBody>
      </p:sp>
      <p:sp>
        <p:nvSpPr>
          <p:cNvPr id="39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1E07537C-8583-F5E2-35CB-73C7FC251F50}"/>
              </a:ext>
            </a:extLst>
          </p:cNvPr>
          <p:cNvSpPr/>
          <p:nvPr/>
        </p:nvSpPr>
        <p:spPr>
          <a:xfrm>
            <a:off x="371214" y="3936163"/>
            <a:ext cx="11485824" cy="2264611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A812662F-49C9-0A37-1671-EE5E187C65D2}"/>
              </a:ext>
            </a:extLst>
          </p:cNvPr>
          <p:cNvSpPr txBox="1">
            <a:spLocks/>
          </p:cNvSpPr>
          <p:nvPr/>
        </p:nvSpPr>
        <p:spPr>
          <a:xfrm>
            <a:off x="641838" y="4743818"/>
            <a:ext cx="10990385" cy="12171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Основной сложностью для команды стало:</a:t>
            </a:r>
          </a:p>
          <a:p>
            <a:pPr marL="342900" indent="-342900">
              <a:buAutoNum type="arabicPeriod"/>
            </a:pPr>
            <a:r>
              <a:rPr lang="ru-RU" dirty="0"/>
              <a:t>Освоение нового пути алгоритмической отработки беспилотной системы в лице </a:t>
            </a:r>
            <a:r>
              <a:rPr lang="en-US" dirty="0"/>
              <a:t>Jupiter Notebook</a:t>
            </a:r>
            <a:r>
              <a:rPr lang="ru-RU" dirty="0"/>
              <a:t>, а не </a:t>
            </a:r>
            <a:r>
              <a:rPr lang="en-US" dirty="0"/>
              <a:t>Robot Operating System (ROS/ROS2)</a:t>
            </a:r>
          </a:p>
          <a:p>
            <a:pPr marL="342900" indent="-342900">
              <a:buAutoNum type="arabicPeriod"/>
            </a:pPr>
            <a:r>
              <a:rPr lang="ru-RU" dirty="0"/>
              <a:t> Работа в виртуальной среде</a:t>
            </a:r>
            <a:r>
              <a:rPr lang="en-US" dirty="0"/>
              <a:t> Jupiter Notebook</a:t>
            </a:r>
            <a:r>
              <a:rPr lang="ru-RU" dirty="0"/>
              <a:t>, а не на настоящем макете в реальных условиях</a:t>
            </a:r>
            <a:r>
              <a:rPr lang="en-US" dirty="0"/>
              <a:t> </a:t>
            </a:r>
            <a:r>
              <a:rPr lang="ru-RU" dirty="0"/>
              <a:t>или с помощью среды </a:t>
            </a:r>
            <a:r>
              <a:rPr lang="en-US" dirty="0"/>
              <a:t>Gazebo.</a:t>
            </a:r>
            <a:endParaRPr lang="ru-RU" dirty="0"/>
          </a:p>
        </p:txBody>
      </p:sp>
      <p:sp>
        <p:nvSpPr>
          <p:cNvPr id="41" name="Текст 8">
            <a:extLst>
              <a:ext uri="{FF2B5EF4-FFF2-40B4-BE49-F238E27FC236}">
                <a16:creationId xmlns:a16="http://schemas.microsoft.com/office/drawing/2014/main" id="{1AF2119E-43D8-37AF-C511-A59B0DD883B0}"/>
              </a:ext>
            </a:extLst>
          </p:cNvPr>
          <p:cNvSpPr txBox="1">
            <a:spLocks/>
          </p:cNvSpPr>
          <p:nvPr/>
        </p:nvSpPr>
        <p:spPr>
          <a:xfrm>
            <a:off x="716692" y="4176037"/>
            <a:ext cx="10824519" cy="5677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С какими основными сложностями или вызовами 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вы столкнулись и как их преодолели?</a:t>
            </a:r>
          </a:p>
        </p:txBody>
      </p:sp>
      <p:sp>
        <p:nvSpPr>
          <p:cNvPr id="42" name="Прямоугольник с двумя учесеченными противолежащими углами 41">
            <a:extLst>
              <a:ext uri="{FF2B5EF4-FFF2-40B4-BE49-F238E27FC236}">
                <a16:creationId xmlns:a16="http://schemas.microsoft.com/office/drawing/2014/main" id="{A3083F99-8301-BC13-38FA-1AC792139512}"/>
              </a:ext>
            </a:extLst>
          </p:cNvPr>
          <p:cNvSpPr/>
          <p:nvPr/>
        </p:nvSpPr>
        <p:spPr>
          <a:xfrm>
            <a:off x="6096000" y="1016000"/>
            <a:ext cx="5761038" cy="258170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819ADE62-86A0-41CF-FEBE-6AC207E6AB95}"/>
              </a:ext>
            </a:extLst>
          </p:cNvPr>
          <p:cNvSpPr txBox="1">
            <a:spLocks/>
          </p:cNvSpPr>
          <p:nvPr/>
        </p:nvSpPr>
        <p:spPr>
          <a:xfrm>
            <a:off x="6474783" y="1772154"/>
            <a:ext cx="4945565" cy="16568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/>
              <a:t>Капитан команды, Аллабирдин Амир, является начинающим специалистом в области программного и математического обеспечения беспилотных авиационных систем, а также преподавателем БАС. И идея мониторинга состояния автономного беспилотного воздушного судна зародилась ещё год назад, при потере </a:t>
            </a:r>
            <a:r>
              <a:rPr lang="en-US" dirty="0"/>
              <a:t>FPV</a:t>
            </a:r>
            <a:r>
              <a:rPr lang="ru-RU" dirty="0"/>
              <a:t>-дрона с ГНСС-приёмником из-за динамического </a:t>
            </a:r>
            <a:r>
              <a:rPr lang="ru-RU" dirty="0" err="1"/>
              <a:t>спуффинга</a:t>
            </a:r>
            <a:r>
              <a:rPr lang="ru-RU" dirty="0"/>
              <a:t>. </a:t>
            </a:r>
          </a:p>
        </p:txBody>
      </p:sp>
      <p:sp>
        <p:nvSpPr>
          <p:cNvPr id="44" name="Текст 8">
            <a:extLst>
              <a:ext uri="{FF2B5EF4-FFF2-40B4-BE49-F238E27FC236}">
                <a16:creationId xmlns:a16="http://schemas.microsoft.com/office/drawing/2014/main" id="{A0EBDB05-E223-F4C0-4AF4-743B80D718E1}"/>
              </a:ext>
            </a:extLst>
          </p:cNvPr>
          <p:cNvSpPr txBox="1">
            <a:spLocks/>
          </p:cNvSpPr>
          <p:nvPr/>
        </p:nvSpPr>
        <p:spPr>
          <a:xfrm>
            <a:off x="6163496" y="1243245"/>
            <a:ext cx="5629858" cy="528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Почему вы выбрали именно эту задачу из предложенных на хакатоне?</a:t>
            </a:r>
          </a:p>
        </p:txBody>
      </p:sp>
    </p:spTree>
    <p:extLst>
      <p:ext uri="{BB962C8B-B14F-4D97-AF65-F5344CB8AC3E}">
        <p14:creationId xmlns:p14="http://schemas.microsoft.com/office/powerpoint/2010/main" val="203551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EAAB83-DF67-4A10-A863-77C294117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E020B-BC7E-4AD9-B028-633A63C4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ПРЕДЛАГАЕМОЕ РЕШЕНИЕ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989FEC0-96D2-4D8E-882B-4D020E54F4A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7799" r="17799"/>
          <a:stretch/>
        </p:blipFill>
        <p:spPr/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941A08-D462-4F44-BF17-81598E0C3BA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97" t="-17158" r="-7097" b="-21819"/>
          <a:stretch/>
        </p:blipFill>
        <p:spPr>
          <a:xfrm>
            <a:off x="346075" y="3223949"/>
            <a:ext cx="6806142" cy="2976827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3849BF57-EB33-4692-98F6-8A1B9293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На основе опыта работы с беспилотными авиационными системами, капитан команды, принял решение, о разработке экспертной системы </a:t>
            </a:r>
            <a:r>
              <a:rPr lang="ru-RU" u="sng" dirty="0"/>
              <a:t>мониторинга состояния критически важных узлов БНС. </a:t>
            </a:r>
          </a:p>
          <a:p>
            <a:r>
              <a:rPr lang="ru-RU" dirty="0"/>
              <a:t>Такой выбор также связан с опытом разработки подобной системы для БАС с ГНСС-приёмником.</a:t>
            </a:r>
          </a:p>
          <a:p>
            <a:r>
              <a:rPr lang="ru-RU" dirty="0"/>
              <a:t>Преимуществом использования экспертной системы для автономных систем является снижение нагрузки на оператора.</a:t>
            </a:r>
          </a:p>
          <a:p>
            <a:endParaRPr lang="ru-RU" dirty="0"/>
          </a:p>
          <a:p>
            <a:endParaRPr lang="ru-RU" u="sng" dirty="0"/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9AF98E58-4717-4B8E-BF44-DBF76CF523D4}"/>
              </a:ext>
            </a:extLst>
          </p:cNvPr>
          <p:cNvSpPr txBox="1">
            <a:spLocks/>
          </p:cNvSpPr>
          <p:nvPr/>
        </p:nvSpPr>
        <p:spPr>
          <a:xfrm>
            <a:off x="7440147" y="4237722"/>
            <a:ext cx="4405778" cy="4746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Фрагмент испытаний автономного БВС с модулем безопасности, лето 2025 года</a:t>
            </a:r>
          </a:p>
          <a:p>
            <a:pPr algn="ctr"/>
            <a:endParaRPr lang="ru-RU" dirty="0"/>
          </a:p>
          <a:p>
            <a:pPr algn="ctr"/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38426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669682A0-CA38-40A8-94F2-47358000C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27E23EC9-2FC6-4D30-AF38-406CDD6EAFE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ru-RU" dirty="0">
                <a:solidFill>
                  <a:srgbClr val="F92571"/>
                </a:solidFill>
              </a:rPr>
              <a:t>Нагрузка на оператора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11F3D1-6A7C-417C-88B0-D92130FE955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ru-RU" dirty="0"/>
              <a:t>Снижение нагрузки на оператора БНС </a:t>
            </a:r>
            <a:r>
              <a:rPr lang="ru-RU" dirty="0" err="1"/>
              <a:t>засчёт</a:t>
            </a:r>
            <a:r>
              <a:rPr lang="ru-RU" dirty="0"/>
              <a:t> работы мониторинга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CFDA1A-32AF-41E1-A34D-F85A5B0EDD0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>
                <a:solidFill>
                  <a:srgbClr val="F92571"/>
                </a:solidFill>
              </a:rPr>
              <a:t>Универсальность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CF47ED-F081-41D2-846B-E1D156AA031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Засчет</a:t>
            </a:r>
            <a:r>
              <a:rPr lang="ru-RU" dirty="0"/>
              <a:t> простой логики «правило-действие», возможна обработка данных различного вида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9BEAF1A-2D42-4D98-AD35-7280D52BED8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467514" y="1224235"/>
            <a:ext cx="3866856" cy="403913"/>
          </a:xfrm>
        </p:spPr>
        <p:txBody>
          <a:bodyPr/>
          <a:lstStyle/>
          <a:p>
            <a:r>
              <a:rPr lang="ru-RU" dirty="0">
                <a:solidFill>
                  <a:srgbClr val="F92571"/>
                </a:solidFill>
              </a:rPr>
              <a:t>Масштабируемость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0E54373-F1CE-490F-A9AC-455CC1CA707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467514" y="1771974"/>
            <a:ext cx="3866856" cy="672075"/>
          </a:xfrm>
        </p:spPr>
        <p:txBody>
          <a:bodyPr/>
          <a:lstStyle/>
          <a:p>
            <a:r>
              <a:rPr lang="ru-RU" dirty="0"/>
              <a:t>В базу знаний возможно добавление новых правил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072020D-E8F8-4E9E-BBDB-08E0FF7D784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67514" y="2806825"/>
            <a:ext cx="3866856" cy="423628"/>
          </a:xfrm>
        </p:spPr>
        <p:txBody>
          <a:bodyPr/>
          <a:lstStyle/>
          <a:p>
            <a:r>
              <a:rPr lang="ru-RU" dirty="0">
                <a:solidFill>
                  <a:srgbClr val="F92571"/>
                </a:solidFill>
              </a:rPr>
              <a:t>Совместимость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21454E5-F292-4891-9D68-0D517469836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467517" y="3374436"/>
            <a:ext cx="3866856" cy="67207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Использование одноплатного компьютера в качестве вычислительного узла и отправки команд на автопилот</a:t>
            </a: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02C18390-040F-49C6-B99F-AFF6DA22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</p:spPr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83D68FBC-5A9C-4BE2-A173-8FBC9296615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ru-RU" dirty="0"/>
              <a:t>01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F7796DA3-237A-4B69-B5A0-A321BB471A9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02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01D31CD5-C50F-4F9F-AFD3-E6609DC7BFA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372466" y="1189510"/>
            <a:ext cx="771003" cy="403913"/>
          </a:xfrm>
        </p:spPr>
        <p:txBody>
          <a:bodyPr/>
          <a:lstStyle/>
          <a:p>
            <a:r>
              <a:rPr lang="ru-RU" dirty="0"/>
              <a:t>03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D87BAA27-328A-476A-8933-B54F5113B8B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372466" y="2772100"/>
            <a:ext cx="771003" cy="423628"/>
          </a:xfrm>
        </p:spPr>
        <p:txBody>
          <a:bodyPr/>
          <a:lstStyle/>
          <a:p>
            <a:r>
              <a:rPr lang="ru-RU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58870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46B550E-0CFF-4A79-B1FE-2EC1424EF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9C5FEE7-8855-4287-AE2D-52539F4D5F3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458075"/>
            <a:ext cx="2526079" cy="1476687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b="0" dirty="0"/>
              <a:t>Мониторинг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B2C021-BD44-4085-92C0-42B29CA7DD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814077"/>
            <a:ext cx="2526079" cy="1120685"/>
          </a:xfrm>
        </p:spPr>
        <p:txBody>
          <a:bodyPr/>
          <a:lstStyle/>
          <a:p>
            <a:r>
              <a:rPr lang="ru-RU" dirty="0"/>
              <a:t>Постоянный мониторинг поступающей телеметрии с датчиков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26F0F5-5C67-466D-943E-F4703B2F27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458075"/>
            <a:ext cx="2526079" cy="1476687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b="0" dirty="0"/>
              <a:t>Правило-действие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D4997F-BA2F-417E-957D-7B6FF608CC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814077"/>
            <a:ext cx="2526079" cy="1120685"/>
          </a:xfrm>
        </p:spPr>
        <p:txBody>
          <a:bodyPr/>
          <a:lstStyle/>
          <a:p>
            <a:r>
              <a:rPr lang="ru-RU" dirty="0"/>
              <a:t>Выполнение тех или иных действий при выполнении правила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04BBFFE-3199-451F-A356-405FEE6461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458075"/>
            <a:ext cx="2526079" cy="1476687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sz="1400" b="0" dirty="0"/>
              <a:t>Остановка движения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B529974-604C-48E2-AD6F-070B19225F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814077"/>
            <a:ext cx="2526079" cy="1120685"/>
          </a:xfrm>
        </p:spPr>
        <p:txBody>
          <a:bodyPr/>
          <a:lstStyle/>
          <a:p>
            <a:r>
              <a:rPr lang="ru-RU" dirty="0"/>
              <a:t>Остановка движения при продолжающихся поступающих условий правила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C425FA5-5D8B-4070-9FEA-743FFC23DC9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791290"/>
            <a:ext cx="2526079" cy="1476687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sz="1400" b="0" dirty="0"/>
              <a:t>Выполнение правил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E4BE6CF-D653-4C71-B520-8F640E846D6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5147292"/>
            <a:ext cx="2526079" cy="1120685"/>
          </a:xfrm>
        </p:spPr>
        <p:txBody>
          <a:bodyPr/>
          <a:lstStyle/>
          <a:p>
            <a:r>
              <a:rPr lang="ru-RU" dirty="0"/>
              <a:t>Выход параметров за пределы установленной нормы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FE93D78-FBF8-4CFA-B0D4-B21070DBC33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791290"/>
            <a:ext cx="2526079" cy="1476687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sz="1400" b="0" dirty="0"/>
              <a:t>Логирование действий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931BD573-963A-40B6-8E80-802A897ACB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5147292"/>
            <a:ext cx="2526079" cy="1120685"/>
          </a:xfrm>
        </p:spPr>
        <p:txBody>
          <a:bodyPr/>
          <a:lstStyle/>
          <a:p>
            <a:r>
              <a:rPr lang="ru-RU" dirty="0"/>
              <a:t>Журнал логов для дальнейшего анализа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26E01B7D-FD3B-440B-A235-2419581C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АЛГОРИТМ РАБОТЫ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FED623D4-5E7E-44FB-A655-80D9166ACECF}"/>
              </a:ext>
            </a:extLst>
          </p:cNvPr>
          <p:cNvCxnSpPr>
            <a:cxnSpLocks/>
          </p:cNvCxnSpPr>
          <p:nvPr/>
        </p:nvCxnSpPr>
        <p:spPr>
          <a:xfrm>
            <a:off x="2065940" y="3860224"/>
            <a:ext cx="133254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13BC568E-FCE4-46A3-933D-4F9F8325A813}"/>
              </a:ext>
            </a:extLst>
          </p:cNvPr>
          <p:cNvCxnSpPr>
            <a:cxnSpLocks/>
          </p:cNvCxnSpPr>
          <p:nvPr/>
        </p:nvCxnSpPr>
        <p:spPr>
          <a:xfrm>
            <a:off x="4312137" y="3862139"/>
            <a:ext cx="133254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043ABED0-AC0F-4D92-AB29-318DAE79D38B}"/>
              </a:ext>
            </a:extLst>
          </p:cNvPr>
          <p:cNvCxnSpPr>
            <a:cxnSpLocks/>
          </p:cNvCxnSpPr>
          <p:nvPr/>
        </p:nvCxnSpPr>
        <p:spPr>
          <a:xfrm>
            <a:off x="6558334" y="3862139"/>
            <a:ext cx="133254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836D684E-425A-4867-B96C-B1550D2326EC}"/>
              </a:ext>
            </a:extLst>
          </p:cNvPr>
          <p:cNvCxnSpPr>
            <a:cxnSpLocks/>
          </p:cNvCxnSpPr>
          <p:nvPr/>
        </p:nvCxnSpPr>
        <p:spPr>
          <a:xfrm>
            <a:off x="8780467" y="3862139"/>
            <a:ext cx="133254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1B30F67-B043-4D47-8D41-EA47E7D98286}"/>
              </a:ext>
            </a:extLst>
          </p:cNvPr>
          <p:cNvCxnSpPr>
            <a:cxnSpLocks/>
          </p:cNvCxnSpPr>
          <p:nvPr/>
        </p:nvCxnSpPr>
        <p:spPr>
          <a:xfrm>
            <a:off x="1609114" y="2934762"/>
            <a:ext cx="1" cy="5732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41E618C-6887-4F78-8BEC-4C2ABC30AC44}"/>
              </a:ext>
            </a:extLst>
          </p:cNvPr>
          <p:cNvCxnSpPr>
            <a:cxnSpLocks/>
          </p:cNvCxnSpPr>
          <p:nvPr/>
        </p:nvCxnSpPr>
        <p:spPr>
          <a:xfrm>
            <a:off x="3855312" y="4216228"/>
            <a:ext cx="1245" cy="57506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DE971D4E-B203-4B09-93F8-D53951540777}"/>
              </a:ext>
            </a:extLst>
          </p:cNvPr>
          <p:cNvCxnSpPr>
            <a:cxnSpLocks/>
          </p:cNvCxnSpPr>
          <p:nvPr/>
        </p:nvCxnSpPr>
        <p:spPr>
          <a:xfrm>
            <a:off x="6096000" y="2934762"/>
            <a:ext cx="5509" cy="5732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2BF27CC0-A85F-4C49-884A-649E718F232A}"/>
              </a:ext>
            </a:extLst>
          </p:cNvPr>
          <p:cNvCxnSpPr>
            <a:cxnSpLocks/>
          </p:cNvCxnSpPr>
          <p:nvPr/>
        </p:nvCxnSpPr>
        <p:spPr>
          <a:xfrm flipH="1">
            <a:off x="8343442" y="4216228"/>
            <a:ext cx="4264" cy="57506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8A19CF67-915F-4390-A30E-945C95016756}"/>
              </a:ext>
            </a:extLst>
          </p:cNvPr>
          <p:cNvCxnSpPr>
            <a:cxnSpLocks/>
          </p:cNvCxnSpPr>
          <p:nvPr/>
        </p:nvCxnSpPr>
        <p:spPr>
          <a:xfrm>
            <a:off x="10593901" y="2934762"/>
            <a:ext cx="1" cy="5732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с двумя учесеченными противолежащими углами 42">
            <a:extLst>
              <a:ext uri="{FF2B5EF4-FFF2-40B4-BE49-F238E27FC236}">
                <a16:creationId xmlns:a16="http://schemas.microsoft.com/office/drawing/2014/main" id="{4E8CC8D8-3B02-4108-71E4-BDF385E41A76}"/>
              </a:ext>
            </a:extLst>
          </p:cNvPr>
          <p:cNvSpPr/>
          <p:nvPr/>
        </p:nvSpPr>
        <p:spPr>
          <a:xfrm>
            <a:off x="1191126" y="3508049"/>
            <a:ext cx="874814" cy="708179"/>
          </a:xfrm>
          <a:prstGeom prst="snip2Diag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Прямоугольник с двумя учесеченными противолежащими углами 43">
            <a:extLst>
              <a:ext uri="{FF2B5EF4-FFF2-40B4-BE49-F238E27FC236}">
                <a16:creationId xmlns:a16="http://schemas.microsoft.com/office/drawing/2014/main" id="{219852BA-89EA-AEC0-D3BB-81E4FBB78FBF}"/>
              </a:ext>
            </a:extLst>
          </p:cNvPr>
          <p:cNvSpPr/>
          <p:nvPr/>
        </p:nvSpPr>
        <p:spPr>
          <a:xfrm>
            <a:off x="3412397" y="3506136"/>
            <a:ext cx="874814" cy="708179"/>
          </a:xfrm>
          <a:prstGeom prst="snip2Diag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Прямоугольник с двумя учесеченными противолежащими углами 44">
            <a:extLst>
              <a:ext uri="{FF2B5EF4-FFF2-40B4-BE49-F238E27FC236}">
                <a16:creationId xmlns:a16="http://schemas.microsoft.com/office/drawing/2014/main" id="{BEB80488-DBD5-60E2-7B94-2C03FD2F73EC}"/>
              </a:ext>
            </a:extLst>
          </p:cNvPr>
          <p:cNvSpPr/>
          <p:nvPr/>
        </p:nvSpPr>
        <p:spPr>
          <a:xfrm>
            <a:off x="5658594" y="3516255"/>
            <a:ext cx="874814" cy="708179"/>
          </a:xfrm>
          <a:prstGeom prst="snip2Diag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Прямоугольник с двумя учесеченными противолежащими углами 52">
            <a:extLst>
              <a:ext uri="{FF2B5EF4-FFF2-40B4-BE49-F238E27FC236}">
                <a16:creationId xmlns:a16="http://schemas.microsoft.com/office/drawing/2014/main" id="{41C3924C-4DE8-D413-3F15-F71BBA421983}"/>
              </a:ext>
            </a:extLst>
          </p:cNvPr>
          <p:cNvSpPr/>
          <p:nvPr/>
        </p:nvSpPr>
        <p:spPr>
          <a:xfrm>
            <a:off x="7889752" y="3506135"/>
            <a:ext cx="874814" cy="708179"/>
          </a:xfrm>
          <a:prstGeom prst="snip2Diag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4" name="Прямоугольник с двумя учесеченными противолежащими углами 53">
            <a:extLst>
              <a:ext uri="{FF2B5EF4-FFF2-40B4-BE49-F238E27FC236}">
                <a16:creationId xmlns:a16="http://schemas.microsoft.com/office/drawing/2014/main" id="{5040D480-3D0A-377D-EDA1-4B45E5CE44A4}"/>
              </a:ext>
            </a:extLst>
          </p:cNvPr>
          <p:cNvSpPr/>
          <p:nvPr/>
        </p:nvSpPr>
        <p:spPr>
          <a:xfrm>
            <a:off x="10113012" y="3538626"/>
            <a:ext cx="874814" cy="708179"/>
          </a:xfrm>
          <a:prstGeom prst="snip2Diag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9459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усеченным углом 16">
            <a:extLst>
              <a:ext uri="{FF2B5EF4-FFF2-40B4-BE49-F238E27FC236}">
                <a16:creationId xmlns:a16="http://schemas.microsoft.com/office/drawing/2014/main" id="{10651A50-CFFD-C440-F1DF-F703C14C9202}"/>
              </a:ext>
            </a:extLst>
          </p:cNvPr>
          <p:cNvSpPr/>
          <p:nvPr/>
        </p:nvSpPr>
        <p:spPr>
          <a:xfrm>
            <a:off x="5220993" y="1366572"/>
            <a:ext cx="1504594" cy="1401168"/>
          </a:xfrm>
          <a:prstGeom prst="snip1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7" name="Прямоугольник с одним усеченным углом 6">
            <a:extLst>
              <a:ext uri="{FF2B5EF4-FFF2-40B4-BE49-F238E27FC236}">
                <a16:creationId xmlns:a16="http://schemas.microsoft.com/office/drawing/2014/main" id="{2E5EC51C-6A42-A386-6730-F35F8E0CF56A}"/>
              </a:ext>
            </a:extLst>
          </p:cNvPr>
          <p:cNvSpPr/>
          <p:nvPr/>
        </p:nvSpPr>
        <p:spPr>
          <a:xfrm>
            <a:off x="1421749" y="1317683"/>
            <a:ext cx="1504594" cy="1401168"/>
          </a:xfrm>
          <a:prstGeom prst="snip1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C532ED-B059-4872-93FE-25291054D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CDA89-34E0-470F-800A-5D94F8D8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АППАРАТНАЯ СОСТАВЛЯЮЩАЯ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8DB357-2788-42D4-93E8-1AB12DB2EE4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4303" y="3810174"/>
            <a:ext cx="3264113" cy="2375115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dirty="0"/>
              <a:t>Бортовой компьютер, выбранный в зависимости от решаемых задач по обработке телеметрии: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Orange Pi 5 </a:t>
            </a:r>
            <a:r>
              <a:rPr lang="ru-RU" dirty="0"/>
              <a:t>(при необходимости отдельного </a:t>
            </a:r>
            <a:r>
              <a:rPr lang="en-US" dirty="0"/>
              <a:t>NPU</a:t>
            </a:r>
            <a:r>
              <a:rPr lang="ru-RU" dirty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NVIDIA Jetson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869BDE-34CE-47D5-B162-82211244B70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569892" y="4549028"/>
            <a:ext cx="3264113" cy="897406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dirty="0"/>
              <a:t>Стоимость решения зависит от выбранного бортового компьютера и дополнительной периферии к нему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F91A14-DF82-4BD9-95C1-96973CFF3F6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385481" y="4486018"/>
            <a:ext cx="3264113" cy="1023426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dirty="0"/>
              <a:t>Сравнительно простая интеграция в систему управления беспилотной системы с автопилотом при помощи протокола </a:t>
            </a:r>
            <a:r>
              <a:rPr lang="en-US" dirty="0" err="1"/>
              <a:t>MAVLink</a:t>
            </a:r>
            <a:endParaRPr lang="ru-RU" dirty="0"/>
          </a:p>
        </p:txBody>
      </p:sp>
      <p:cxnSp>
        <p:nvCxnSpPr>
          <p:cNvPr id="58" name="Google Shape;2799;p94">
            <a:extLst>
              <a:ext uri="{FF2B5EF4-FFF2-40B4-BE49-F238E27FC236}">
                <a16:creationId xmlns:a16="http://schemas.microsoft.com/office/drawing/2014/main" id="{567FA9A9-3099-4088-80A0-9601CEE4D42E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2926343" y="2018267"/>
            <a:ext cx="2289397" cy="51063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2802;p94">
            <a:extLst>
              <a:ext uri="{FF2B5EF4-FFF2-40B4-BE49-F238E27FC236}">
                <a16:creationId xmlns:a16="http://schemas.microsoft.com/office/drawing/2014/main" id="{FE9678CA-EDF7-4EBE-9703-D7B106AECBCE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>
            <a:off x="6725587" y="2067156"/>
            <a:ext cx="2492154" cy="30031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" name="Google Shape;2829;p94">
            <a:extLst>
              <a:ext uri="{FF2B5EF4-FFF2-40B4-BE49-F238E27FC236}">
                <a16:creationId xmlns:a16="http://schemas.microsoft.com/office/drawing/2014/main" id="{4C77747E-B18D-4A2B-BA4F-6DC51DACDF20}"/>
              </a:ext>
            </a:extLst>
          </p:cNvPr>
          <p:cNvGrpSpPr/>
          <p:nvPr/>
        </p:nvGrpSpPr>
        <p:grpSpPr>
          <a:xfrm>
            <a:off x="1779818" y="1753233"/>
            <a:ext cx="738531" cy="687909"/>
            <a:chOff x="3385734" y="2233242"/>
            <a:chExt cx="340504" cy="319542"/>
          </a:xfrm>
        </p:grpSpPr>
        <p:sp>
          <p:nvSpPr>
            <p:cNvPr id="63" name="Google Shape;2830;p94">
              <a:extLst>
                <a:ext uri="{FF2B5EF4-FFF2-40B4-BE49-F238E27FC236}">
                  <a16:creationId xmlns:a16="http://schemas.microsoft.com/office/drawing/2014/main" id="{F538E3A9-5C7B-406B-80D1-B9EEBFF33FF0}"/>
                </a:ext>
              </a:extLst>
            </p:cNvPr>
            <p:cNvSpPr/>
            <p:nvPr/>
          </p:nvSpPr>
          <p:spPr>
            <a:xfrm>
              <a:off x="3385734" y="2233242"/>
              <a:ext cx="340504" cy="319542"/>
            </a:xfrm>
            <a:custGeom>
              <a:avLst/>
              <a:gdLst/>
              <a:ahLst/>
              <a:cxnLst/>
              <a:rect l="l" t="t" r="r" b="b"/>
              <a:pathLst>
                <a:path w="10122" h="9289" extrusionOk="0">
                  <a:moveTo>
                    <a:pt x="9574" y="310"/>
                  </a:moveTo>
                  <a:cubicBezTo>
                    <a:pt x="9717" y="310"/>
                    <a:pt x="9812" y="406"/>
                    <a:pt x="9812" y="549"/>
                  </a:cubicBezTo>
                  <a:lnTo>
                    <a:pt x="9812" y="5669"/>
                  </a:lnTo>
                  <a:lnTo>
                    <a:pt x="8622" y="5669"/>
                  </a:lnTo>
                  <a:cubicBezTo>
                    <a:pt x="8550" y="5669"/>
                    <a:pt x="8479" y="5740"/>
                    <a:pt x="8479" y="5812"/>
                  </a:cubicBezTo>
                  <a:cubicBezTo>
                    <a:pt x="8479" y="5907"/>
                    <a:pt x="8550" y="5978"/>
                    <a:pt x="8622" y="5978"/>
                  </a:cubicBezTo>
                  <a:lnTo>
                    <a:pt x="9812" y="5978"/>
                  </a:lnTo>
                  <a:lnTo>
                    <a:pt x="9812" y="6455"/>
                  </a:lnTo>
                  <a:cubicBezTo>
                    <a:pt x="9812" y="6597"/>
                    <a:pt x="9717" y="6717"/>
                    <a:pt x="9574" y="6717"/>
                  </a:cubicBezTo>
                  <a:lnTo>
                    <a:pt x="549" y="6717"/>
                  </a:lnTo>
                  <a:cubicBezTo>
                    <a:pt x="406" y="6717"/>
                    <a:pt x="287" y="6597"/>
                    <a:pt x="287" y="6455"/>
                  </a:cubicBezTo>
                  <a:lnTo>
                    <a:pt x="287" y="5978"/>
                  </a:lnTo>
                  <a:lnTo>
                    <a:pt x="7979" y="5978"/>
                  </a:lnTo>
                  <a:cubicBezTo>
                    <a:pt x="8050" y="5978"/>
                    <a:pt x="8122" y="5907"/>
                    <a:pt x="8122" y="5812"/>
                  </a:cubicBezTo>
                  <a:cubicBezTo>
                    <a:pt x="8122" y="5740"/>
                    <a:pt x="8050" y="5669"/>
                    <a:pt x="7979" y="5669"/>
                  </a:cubicBezTo>
                  <a:lnTo>
                    <a:pt x="6216" y="5669"/>
                  </a:lnTo>
                  <a:lnTo>
                    <a:pt x="6216" y="310"/>
                  </a:lnTo>
                  <a:close/>
                  <a:moveTo>
                    <a:pt x="5335" y="7002"/>
                  </a:moveTo>
                  <a:lnTo>
                    <a:pt x="5335" y="7193"/>
                  </a:lnTo>
                  <a:cubicBezTo>
                    <a:pt x="5335" y="7360"/>
                    <a:pt x="5216" y="7479"/>
                    <a:pt x="5049" y="7479"/>
                  </a:cubicBezTo>
                  <a:cubicBezTo>
                    <a:pt x="4907" y="7479"/>
                    <a:pt x="4764" y="7360"/>
                    <a:pt x="4764" y="7193"/>
                  </a:cubicBezTo>
                  <a:lnTo>
                    <a:pt x="4764" y="7002"/>
                  </a:lnTo>
                  <a:close/>
                  <a:moveTo>
                    <a:pt x="6073" y="7002"/>
                  </a:moveTo>
                  <a:lnTo>
                    <a:pt x="6169" y="8241"/>
                  </a:lnTo>
                  <a:lnTo>
                    <a:pt x="3954" y="8241"/>
                  </a:lnTo>
                  <a:lnTo>
                    <a:pt x="4049" y="7002"/>
                  </a:lnTo>
                  <a:lnTo>
                    <a:pt x="4478" y="7002"/>
                  </a:lnTo>
                  <a:lnTo>
                    <a:pt x="4478" y="7193"/>
                  </a:lnTo>
                  <a:cubicBezTo>
                    <a:pt x="4478" y="7526"/>
                    <a:pt x="4740" y="7788"/>
                    <a:pt x="5049" y="7788"/>
                  </a:cubicBezTo>
                  <a:cubicBezTo>
                    <a:pt x="5383" y="7788"/>
                    <a:pt x="5645" y="7526"/>
                    <a:pt x="5645" y="7193"/>
                  </a:cubicBezTo>
                  <a:lnTo>
                    <a:pt x="5645" y="7002"/>
                  </a:lnTo>
                  <a:close/>
                  <a:moveTo>
                    <a:pt x="6859" y="8526"/>
                  </a:moveTo>
                  <a:cubicBezTo>
                    <a:pt x="6883" y="8526"/>
                    <a:pt x="6907" y="8550"/>
                    <a:pt x="6907" y="8574"/>
                  </a:cubicBezTo>
                  <a:lnTo>
                    <a:pt x="6907" y="8955"/>
                  </a:lnTo>
                  <a:cubicBezTo>
                    <a:pt x="6907" y="8979"/>
                    <a:pt x="6883" y="9003"/>
                    <a:pt x="6859" y="9003"/>
                  </a:cubicBezTo>
                  <a:lnTo>
                    <a:pt x="3263" y="9003"/>
                  </a:lnTo>
                  <a:cubicBezTo>
                    <a:pt x="3240" y="9003"/>
                    <a:pt x="3216" y="8979"/>
                    <a:pt x="3216" y="8955"/>
                  </a:cubicBezTo>
                  <a:lnTo>
                    <a:pt x="3216" y="8574"/>
                  </a:lnTo>
                  <a:cubicBezTo>
                    <a:pt x="3216" y="8550"/>
                    <a:pt x="3240" y="8526"/>
                    <a:pt x="3263" y="8526"/>
                  </a:cubicBezTo>
                  <a:close/>
                  <a:moveTo>
                    <a:pt x="549" y="1"/>
                  </a:moveTo>
                  <a:cubicBezTo>
                    <a:pt x="239" y="1"/>
                    <a:pt x="1" y="239"/>
                    <a:pt x="1" y="549"/>
                  </a:cubicBezTo>
                  <a:lnTo>
                    <a:pt x="1" y="1477"/>
                  </a:lnTo>
                  <a:cubicBezTo>
                    <a:pt x="1" y="1573"/>
                    <a:pt x="72" y="1644"/>
                    <a:pt x="144" y="1644"/>
                  </a:cubicBezTo>
                  <a:cubicBezTo>
                    <a:pt x="215" y="1644"/>
                    <a:pt x="287" y="1573"/>
                    <a:pt x="287" y="1477"/>
                  </a:cubicBezTo>
                  <a:lnTo>
                    <a:pt x="287" y="549"/>
                  </a:lnTo>
                  <a:cubicBezTo>
                    <a:pt x="287" y="406"/>
                    <a:pt x="406" y="310"/>
                    <a:pt x="549" y="310"/>
                  </a:cubicBezTo>
                  <a:lnTo>
                    <a:pt x="5907" y="310"/>
                  </a:lnTo>
                  <a:lnTo>
                    <a:pt x="5907" y="5669"/>
                  </a:lnTo>
                  <a:lnTo>
                    <a:pt x="287" y="5669"/>
                  </a:lnTo>
                  <a:lnTo>
                    <a:pt x="287" y="2144"/>
                  </a:lnTo>
                  <a:cubicBezTo>
                    <a:pt x="287" y="2049"/>
                    <a:pt x="239" y="2001"/>
                    <a:pt x="144" y="2001"/>
                  </a:cubicBezTo>
                  <a:cubicBezTo>
                    <a:pt x="72" y="2001"/>
                    <a:pt x="1" y="2049"/>
                    <a:pt x="1" y="2144"/>
                  </a:cubicBezTo>
                  <a:lnTo>
                    <a:pt x="1" y="6455"/>
                  </a:lnTo>
                  <a:cubicBezTo>
                    <a:pt x="1" y="6764"/>
                    <a:pt x="239" y="7002"/>
                    <a:pt x="549" y="7002"/>
                  </a:cubicBezTo>
                  <a:lnTo>
                    <a:pt x="3763" y="7002"/>
                  </a:lnTo>
                  <a:lnTo>
                    <a:pt x="3644" y="8241"/>
                  </a:lnTo>
                  <a:lnTo>
                    <a:pt x="3263" y="8241"/>
                  </a:lnTo>
                  <a:cubicBezTo>
                    <a:pt x="3073" y="8241"/>
                    <a:pt x="2930" y="8384"/>
                    <a:pt x="2930" y="8574"/>
                  </a:cubicBezTo>
                  <a:lnTo>
                    <a:pt x="2930" y="8955"/>
                  </a:lnTo>
                  <a:cubicBezTo>
                    <a:pt x="2930" y="9146"/>
                    <a:pt x="3073" y="9288"/>
                    <a:pt x="3263" y="9288"/>
                  </a:cubicBezTo>
                  <a:lnTo>
                    <a:pt x="6859" y="9288"/>
                  </a:lnTo>
                  <a:cubicBezTo>
                    <a:pt x="7050" y="9288"/>
                    <a:pt x="7193" y="9146"/>
                    <a:pt x="7193" y="8955"/>
                  </a:cubicBezTo>
                  <a:lnTo>
                    <a:pt x="7193" y="8574"/>
                  </a:lnTo>
                  <a:cubicBezTo>
                    <a:pt x="7193" y="8384"/>
                    <a:pt x="7050" y="8241"/>
                    <a:pt x="6859" y="8241"/>
                  </a:cubicBezTo>
                  <a:lnTo>
                    <a:pt x="6478" y="8241"/>
                  </a:lnTo>
                  <a:lnTo>
                    <a:pt x="6359" y="7002"/>
                  </a:lnTo>
                  <a:lnTo>
                    <a:pt x="9574" y="7002"/>
                  </a:lnTo>
                  <a:cubicBezTo>
                    <a:pt x="9860" y="7002"/>
                    <a:pt x="10122" y="6764"/>
                    <a:pt x="10122" y="6455"/>
                  </a:cubicBezTo>
                  <a:lnTo>
                    <a:pt x="10122" y="549"/>
                  </a:lnTo>
                  <a:cubicBezTo>
                    <a:pt x="10122" y="239"/>
                    <a:pt x="9884" y="1"/>
                    <a:pt x="9574" y="1"/>
                  </a:cubicBezTo>
                  <a:close/>
                </a:path>
              </a:pathLst>
            </a:custGeom>
            <a:solidFill>
              <a:srgbClr val="FD0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2831;p94">
              <a:extLst>
                <a:ext uri="{FF2B5EF4-FFF2-40B4-BE49-F238E27FC236}">
                  <a16:creationId xmlns:a16="http://schemas.microsoft.com/office/drawing/2014/main" id="{6A25AEAC-89F0-49CB-B7BE-42F11987AD9D}"/>
                </a:ext>
              </a:extLst>
            </p:cNvPr>
            <p:cNvSpPr/>
            <p:nvPr/>
          </p:nvSpPr>
          <p:spPr>
            <a:xfrm>
              <a:off x="3420989" y="2296022"/>
              <a:ext cx="143441" cy="113382"/>
            </a:xfrm>
            <a:custGeom>
              <a:avLst/>
              <a:gdLst/>
              <a:ahLst/>
              <a:cxnLst/>
              <a:rect l="l" t="t" r="r" b="b"/>
              <a:pathLst>
                <a:path w="4264" h="3296" extrusionOk="0">
                  <a:moveTo>
                    <a:pt x="3897" y="0"/>
                  </a:moveTo>
                  <a:cubicBezTo>
                    <a:pt x="3848" y="0"/>
                    <a:pt x="3805" y="22"/>
                    <a:pt x="3787" y="57"/>
                  </a:cubicBezTo>
                  <a:lnTo>
                    <a:pt x="2835" y="1176"/>
                  </a:lnTo>
                  <a:lnTo>
                    <a:pt x="2596" y="986"/>
                  </a:lnTo>
                  <a:cubicBezTo>
                    <a:pt x="2573" y="962"/>
                    <a:pt x="2537" y="950"/>
                    <a:pt x="2501" y="950"/>
                  </a:cubicBezTo>
                  <a:cubicBezTo>
                    <a:pt x="2465" y="950"/>
                    <a:pt x="2430" y="962"/>
                    <a:pt x="2406" y="986"/>
                  </a:cubicBezTo>
                  <a:lnTo>
                    <a:pt x="1811" y="1629"/>
                  </a:lnTo>
                  <a:lnTo>
                    <a:pt x="1096" y="1367"/>
                  </a:lnTo>
                  <a:cubicBezTo>
                    <a:pt x="1084" y="1355"/>
                    <a:pt x="1066" y="1349"/>
                    <a:pt x="1045" y="1349"/>
                  </a:cubicBezTo>
                  <a:cubicBezTo>
                    <a:pt x="1025" y="1349"/>
                    <a:pt x="1001" y="1355"/>
                    <a:pt x="977" y="1367"/>
                  </a:cubicBezTo>
                  <a:lnTo>
                    <a:pt x="286" y="1772"/>
                  </a:lnTo>
                  <a:lnTo>
                    <a:pt x="286" y="462"/>
                  </a:lnTo>
                  <a:cubicBezTo>
                    <a:pt x="286" y="391"/>
                    <a:pt x="239" y="319"/>
                    <a:pt x="144" y="319"/>
                  </a:cubicBezTo>
                  <a:cubicBezTo>
                    <a:pt x="72" y="319"/>
                    <a:pt x="1" y="391"/>
                    <a:pt x="1" y="462"/>
                  </a:cubicBezTo>
                  <a:lnTo>
                    <a:pt x="1" y="3153"/>
                  </a:lnTo>
                  <a:cubicBezTo>
                    <a:pt x="1" y="3225"/>
                    <a:pt x="72" y="3296"/>
                    <a:pt x="144" y="3296"/>
                  </a:cubicBezTo>
                  <a:lnTo>
                    <a:pt x="4121" y="3296"/>
                  </a:lnTo>
                  <a:cubicBezTo>
                    <a:pt x="4192" y="3296"/>
                    <a:pt x="4263" y="3225"/>
                    <a:pt x="4263" y="3153"/>
                  </a:cubicBezTo>
                  <a:cubicBezTo>
                    <a:pt x="4263" y="3082"/>
                    <a:pt x="4216" y="3010"/>
                    <a:pt x="4121" y="3010"/>
                  </a:cubicBezTo>
                  <a:lnTo>
                    <a:pt x="4049" y="3010"/>
                  </a:lnTo>
                  <a:lnTo>
                    <a:pt x="4049" y="2200"/>
                  </a:lnTo>
                  <a:cubicBezTo>
                    <a:pt x="4049" y="2105"/>
                    <a:pt x="3978" y="2034"/>
                    <a:pt x="3906" y="2034"/>
                  </a:cubicBezTo>
                  <a:cubicBezTo>
                    <a:pt x="3811" y="2034"/>
                    <a:pt x="3739" y="2105"/>
                    <a:pt x="3739" y="2200"/>
                  </a:cubicBezTo>
                  <a:lnTo>
                    <a:pt x="3739" y="3010"/>
                  </a:lnTo>
                  <a:lnTo>
                    <a:pt x="3382" y="3010"/>
                  </a:lnTo>
                  <a:lnTo>
                    <a:pt x="3382" y="2891"/>
                  </a:lnTo>
                  <a:cubicBezTo>
                    <a:pt x="3382" y="2820"/>
                    <a:pt x="3311" y="2748"/>
                    <a:pt x="3239" y="2748"/>
                  </a:cubicBezTo>
                  <a:cubicBezTo>
                    <a:pt x="3144" y="2748"/>
                    <a:pt x="3073" y="2796"/>
                    <a:pt x="3073" y="2891"/>
                  </a:cubicBezTo>
                  <a:lnTo>
                    <a:pt x="3073" y="3010"/>
                  </a:lnTo>
                  <a:lnTo>
                    <a:pt x="2573" y="3010"/>
                  </a:lnTo>
                  <a:lnTo>
                    <a:pt x="2573" y="2891"/>
                  </a:lnTo>
                  <a:cubicBezTo>
                    <a:pt x="2573" y="2820"/>
                    <a:pt x="2525" y="2748"/>
                    <a:pt x="2430" y="2748"/>
                  </a:cubicBezTo>
                  <a:cubicBezTo>
                    <a:pt x="2358" y="2748"/>
                    <a:pt x="2287" y="2796"/>
                    <a:pt x="2287" y="2891"/>
                  </a:cubicBezTo>
                  <a:lnTo>
                    <a:pt x="2287" y="3010"/>
                  </a:lnTo>
                  <a:lnTo>
                    <a:pt x="1787" y="3010"/>
                  </a:lnTo>
                  <a:lnTo>
                    <a:pt x="1787" y="2891"/>
                  </a:lnTo>
                  <a:cubicBezTo>
                    <a:pt x="1787" y="2820"/>
                    <a:pt x="1715" y="2748"/>
                    <a:pt x="1644" y="2748"/>
                  </a:cubicBezTo>
                  <a:cubicBezTo>
                    <a:pt x="1549" y="2748"/>
                    <a:pt x="1501" y="2796"/>
                    <a:pt x="1501" y="2891"/>
                  </a:cubicBezTo>
                  <a:lnTo>
                    <a:pt x="1501" y="3010"/>
                  </a:lnTo>
                  <a:lnTo>
                    <a:pt x="1001" y="3010"/>
                  </a:lnTo>
                  <a:lnTo>
                    <a:pt x="1001" y="2891"/>
                  </a:lnTo>
                  <a:cubicBezTo>
                    <a:pt x="1001" y="2820"/>
                    <a:pt x="929" y="2748"/>
                    <a:pt x="834" y="2748"/>
                  </a:cubicBezTo>
                  <a:cubicBezTo>
                    <a:pt x="763" y="2748"/>
                    <a:pt x="691" y="2796"/>
                    <a:pt x="691" y="2891"/>
                  </a:cubicBezTo>
                  <a:lnTo>
                    <a:pt x="691" y="3010"/>
                  </a:lnTo>
                  <a:lnTo>
                    <a:pt x="286" y="3010"/>
                  </a:lnTo>
                  <a:lnTo>
                    <a:pt x="286" y="2105"/>
                  </a:lnTo>
                  <a:lnTo>
                    <a:pt x="1048" y="1653"/>
                  </a:lnTo>
                  <a:lnTo>
                    <a:pt x="1811" y="1962"/>
                  </a:lnTo>
                  <a:cubicBezTo>
                    <a:pt x="1823" y="1969"/>
                    <a:pt x="1838" y="1972"/>
                    <a:pt x="1853" y="1972"/>
                  </a:cubicBezTo>
                  <a:cubicBezTo>
                    <a:pt x="1893" y="1972"/>
                    <a:pt x="1936" y="1950"/>
                    <a:pt x="1953" y="1915"/>
                  </a:cubicBezTo>
                  <a:lnTo>
                    <a:pt x="2525" y="1296"/>
                  </a:lnTo>
                  <a:lnTo>
                    <a:pt x="2763" y="1486"/>
                  </a:lnTo>
                  <a:cubicBezTo>
                    <a:pt x="2795" y="1518"/>
                    <a:pt x="2828" y="1531"/>
                    <a:pt x="2860" y="1531"/>
                  </a:cubicBezTo>
                  <a:cubicBezTo>
                    <a:pt x="2899" y="1531"/>
                    <a:pt x="2938" y="1512"/>
                    <a:pt x="2977" y="1486"/>
                  </a:cubicBezTo>
                  <a:lnTo>
                    <a:pt x="3739" y="557"/>
                  </a:lnTo>
                  <a:lnTo>
                    <a:pt x="3739" y="1534"/>
                  </a:lnTo>
                  <a:cubicBezTo>
                    <a:pt x="3739" y="1629"/>
                    <a:pt x="3811" y="1677"/>
                    <a:pt x="3882" y="1677"/>
                  </a:cubicBezTo>
                  <a:cubicBezTo>
                    <a:pt x="3978" y="1677"/>
                    <a:pt x="4049" y="1629"/>
                    <a:pt x="4049" y="1534"/>
                  </a:cubicBezTo>
                  <a:lnTo>
                    <a:pt x="4049" y="152"/>
                  </a:lnTo>
                  <a:cubicBezTo>
                    <a:pt x="4049" y="81"/>
                    <a:pt x="4001" y="33"/>
                    <a:pt x="3954" y="10"/>
                  </a:cubicBezTo>
                  <a:cubicBezTo>
                    <a:pt x="3935" y="3"/>
                    <a:pt x="3916" y="0"/>
                    <a:pt x="3897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2832;p94">
              <a:extLst>
                <a:ext uri="{FF2B5EF4-FFF2-40B4-BE49-F238E27FC236}">
                  <a16:creationId xmlns:a16="http://schemas.microsoft.com/office/drawing/2014/main" id="{3504136F-174E-465D-95D8-13EE2C34474F}"/>
                </a:ext>
              </a:extLst>
            </p:cNvPr>
            <p:cNvSpPr/>
            <p:nvPr/>
          </p:nvSpPr>
          <p:spPr>
            <a:xfrm>
              <a:off x="3451433" y="2319276"/>
              <a:ext cx="9655" cy="13966"/>
            </a:xfrm>
            <a:custGeom>
              <a:avLst/>
              <a:gdLst/>
              <a:ahLst/>
              <a:cxnLst/>
              <a:rect l="l" t="t" r="r" b="b"/>
              <a:pathLst>
                <a:path w="287" h="406" extrusionOk="0">
                  <a:moveTo>
                    <a:pt x="143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262"/>
                  </a:lnTo>
                  <a:cubicBezTo>
                    <a:pt x="1" y="358"/>
                    <a:pt x="72" y="405"/>
                    <a:pt x="143" y="405"/>
                  </a:cubicBezTo>
                  <a:cubicBezTo>
                    <a:pt x="239" y="405"/>
                    <a:pt x="286" y="358"/>
                    <a:pt x="286" y="262"/>
                  </a:cubicBezTo>
                  <a:lnTo>
                    <a:pt x="286" y="167"/>
                  </a:lnTo>
                  <a:cubicBezTo>
                    <a:pt x="286" y="72"/>
                    <a:pt x="239" y="0"/>
                    <a:pt x="143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2833;p94">
              <a:extLst>
                <a:ext uri="{FF2B5EF4-FFF2-40B4-BE49-F238E27FC236}">
                  <a16:creationId xmlns:a16="http://schemas.microsoft.com/office/drawing/2014/main" id="{1A03FD0C-7738-4A35-B44B-4D9C0E75CBAB}"/>
                </a:ext>
              </a:extLst>
            </p:cNvPr>
            <p:cNvSpPr/>
            <p:nvPr/>
          </p:nvSpPr>
          <p:spPr>
            <a:xfrm>
              <a:off x="3500312" y="2305344"/>
              <a:ext cx="10428" cy="13966"/>
            </a:xfrm>
            <a:custGeom>
              <a:avLst/>
              <a:gdLst/>
              <a:ahLst/>
              <a:cxnLst/>
              <a:rect l="l" t="t" r="r" b="b"/>
              <a:pathLst>
                <a:path w="310" h="406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262"/>
                  </a:lnTo>
                  <a:cubicBezTo>
                    <a:pt x="0" y="334"/>
                    <a:pt x="72" y="405"/>
                    <a:pt x="143" y="405"/>
                  </a:cubicBezTo>
                  <a:cubicBezTo>
                    <a:pt x="238" y="405"/>
                    <a:pt x="310" y="334"/>
                    <a:pt x="310" y="262"/>
                  </a:cubicBezTo>
                  <a:lnTo>
                    <a:pt x="310" y="143"/>
                  </a:lnTo>
                  <a:cubicBezTo>
                    <a:pt x="310" y="72"/>
                    <a:pt x="238" y="1"/>
                    <a:pt x="143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2834;p94">
              <a:extLst>
                <a:ext uri="{FF2B5EF4-FFF2-40B4-BE49-F238E27FC236}">
                  <a16:creationId xmlns:a16="http://schemas.microsoft.com/office/drawing/2014/main" id="{66009B1B-C6FD-49B8-8022-7BA95FBA9273}"/>
                </a:ext>
              </a:extLst>
            </p:cNvPr>
            <p:cNvSpPr/>
            <p:nvPr/>
          </p:nvSpPr>
          <p:spPr>
            <a:xfrm>
              <a:off x="3546769" y="2275038"/>
              <a:ext cx="10462" cy="13966"/>
            </a:xfrm>
            <a:custGeom>
              <a:avLst/>
              <a:gdLst/>
              <a:ahLst/>
              <a:cxnLst/>
              <a:rect l="l" t="t" r="r" b="b"/>
              <a:pathLst>
                <a:path w="311" h="406" extrusionOk="0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lnTo>
                    <a:pt x="0" y="239"/>
                  </a:lnTo>
                  <a:cubicBezTo>
                    <a:pt x="0" y="334"/>
                    <a:pt x="72" y="405"/>
                    <a:pt x="167" y="405"/>
                  </a:cubicBezTo>
                  <a:cubicBezTo>
                    <a:pt x="239" y="405"/>
                    <a:pt x="310" y="334"/>
                    <a:pt x="310" y="239"/>
                  </a:cubicBezTo>
                  <a:lnTo>
                    <a:pt x="310" y="143"/>
                  </a:lnTo>
                  <a:cubicBezTo>
                    <a:pt x="310" y="48"/>
                    <a:pt x="239" y="0"/>
                    <a:pt x="167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2835;p94">
              <a:extLst>
                <a:ext uri="{FF2B5EF4-FFF2-40B4-BE49-F238E27FC236}">
                  <a16:creationId xmlns:a16="http://schemas.microsoft.com/office/drawing/2014/main" id="{842A40FB-E85F-45B5-A562-0F31875BC8DD}"/>
                </a:ext>
              </a:extLst>
            </p:cNvPr>
            <p:cNvSpPr/>
            <p:nvPr/>
          </p:nvSpPr>
          <p:spPr>
            <a:xfrm>
              <a:off x="3420989" y="2260280"/>
              <a:ext cx="27282" cy="9873"/>
            </a:xfrm>
            <a:custGeom>
              <a:avLst/>
              <a:gdLst/>
              <a:ahLst/>
              <a:cxnLst/>
              <a:rect l="l" t="t" r="r" b="b"/>
              <a:pathLst>
                <a:path w="811" h="287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39"/>
                    <a:pt x="72" y="287"/>
                    <a:pt x="144" y="287"/>
                  </a:cubicBezTo>
                  <a:lnTo>
                    <a:pt x="667" y="287"/>
                  </a:lnTo>
                  <a:cubicBezTo>
                    <a:pt x="739" y="287"/>
                    <a:pt x="810" y="239"/>
                    <a:pt x="810" y="144"/>
                  </a:cubicBezTo>
                  <a:cubicBezTo>
                    <a:pt x="810" y="72"/>
                    <a:pt x="739" y="1"/>
                    <a:pt x="667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2836;p94">
              <a:extLst>
                <a:ext uri="{FF2B5EF4-FFF2-40B4-BE49-F238E27FC236}">
                  <a16:creationId xmlns:a16="http://schemas.microsoft.com/office/drawing/2014/main" id="{543973E7-B229-4280-95BA-F224FDE6583D}"/>
                </a:ext>
              </a:extLst>
            </p:cNvPr>
            <p:cNvSpPr/>
            <p:nvPr/>
          </p:nvSpPr>
          <p:spPr>
            <a:xfrm>
              <a:off x="3420989" y="2279131"/>
              <a:ext cx="47298" cy="10698"/>
            </a:xfrm>
            <a:custGeom>
              <a:avLst/>
              <a:gdLst/>
              <a:ahLst/>
              <a:cxnLst/>
              <a:rect l="l" t="t" r="r" b="b"/>
              <a:pathLst>
                <a:path w="1406" h="311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39"/>
                    <a:pt x="72" y="310"/>
                    <a:pt x="144" y="310"/>
                  </a:cubicBezTo>
                  <a:lnTo>
                    <a:pt x="1239" y="310"/>
                  </a:lnTo>
                  <a:cubicBezTo>
                    <a:pt x="1334" y="310"/>
                    <a:pt x="1406" y="239"/>
                    <a:pt x="1406" y="143"/>
                  </a:cubicBezTo>
                  <a:cubicBezTo>
                    <a:pt x="1406" y="72"/>
                    <a:pt x="1334" y="0"/>
                    <a:pt x="1239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2837;p94">
              <a:extLst>
                <a:ext uri="{FF2B5EF4-FFF2-40B4-BE49-F238E27FC236}">
                  <a16:creationId xmlns:a16="http://schemas.microsoft.com/office/drawing/2014/main" id="{41575783-12EF-40FC-B478-EC50906BBB87}"/>
                </a:ext>
              </a:extLst>
            </p:cNvPr>
            <p:cNvSpPr/>
            <p:nvPr/>
          </p:nvSpPr>
          <p:spPr>
            <a:xfrm>
              <a:off x="3640490" y="2276689"/>
              <a:ext cx="31285" cy="54077"/>
            </a:xfrm>
            <a:custGeom>
              <a:avLst/>
              <a:gdLst/>
              <a:ahLst/>
              <a:cxnLst/>
              <a:rect l="l" t="t" r="r" b="b"/>
              <a:pathLst>
                <a:path w="930" h="1572" extrusionOk="0">
                  <a:moveTo>
                    <a:pt x="453" y="0"/>
                  </a:moveTo>
                  <a:cubicBezTo>
                    <a:pt x="382" y="0"/>
                    <a:pt x="310" y="48"/>
                    <a:pt x="310" y="143"/>
                  </a:cubicBezTo>
                  <a:lnTo>
                    <a:pt x="310" y="167"/>
                  </a:lnTo>
                  <a:cubicBezTo>
                    <a:pt x="144" y="214"/>
                    <a:pt x="1" y="357"/>
                    <a:pt x="1" y="548"/>
                  </a:cubicBezTo>
                  <a:cubicBezTo>
                    <a:pt x="1" y="762"/>
                    <a:pt x="167" y="929"/>
                    <a:pt x="382" y="929"/>
                  </a:cubicBezTo>
                  <a:lnTo>
                    <a:pt x="525" y="929"/>
                  </a:lnTo>
                  <a:cubicBezTo>
                    <a:pt x="572" y="929"/>
                    <a:pt x="620" y="976"/>
                    <a:pt x="620" y="1024"/>
                  </a:cubicBezTo>
                  <a:cubicBezTo>
                    <a:pt x="620" y="1072"/>
                    <a:pt x="572" y="1119"/>
                    <a:pt x="525" y="1119"/>
                  </a:cubicBezTo>
                  <a:lnTo>
                    <a:pt x="382" y="1119"/>
                  </a:lnTo>
                  <a:cubicBezTo>
                    <a:pt x="358" y="1119"/>
                    <a:pt x="310" y="1095"/>
                    <a:pt x="310" y="1048"/>
                  </a:cubicBezTo>
                  <a:cubicBezTo>
                    <a:pt x="293" y="994"/>
                    <a:pt x="234" y="967"/>
                    <a:pt x="176" y="967"/>
                  </a:cubicBezTo>
                  <a:cubicBezTo>
                    <a:pt x="157" y="967"/>
                    <a:pt x="138" y="970"/>
                    <a:pt x="120" y="976"/>
                  </a:cubicBezTo>
                  <a:cubicBezTo>
                    <a:pt x="48" y="1024"/>
                    <a:pt x="1" y="1095"/>
                    <a:pt x="48" y="1167"/>
                  </a:cubicBezTo>
                  <a:cubicBezTo>
                    <a:pt x="96" y="1286"/>
                    <a:pt x="191" y="1381"/>
                    <a:pt x="310" y="1405"/>
                  </a:cubicBezTo>
                  <a:cubicBezTo>
                    <a:pt x="310" y="1500"/>
                    <a:pt x="382" y="1572"/>
                    <a:pt x="453" y="1572"/>
                  </a:cubicBezTo>
                  <a:cubicBezTo>
                    <a:pt x="549" y="1572"/>
                    <a:pt x="620" y="1500"/>
                    <a:pt x="620" y="1405"/>
                  </a:cubicBezTo>
                  <a:cubicBezTo>
                    <a:pt x="787" y="1357"/>
                    <a:pt x="930" y="1215"/>
                    <a:pt x="930" y="1024"/>
                  </a:cubicBezTo>
                  <a:cubicBezTo>
                    <a:pt x="930" y="810"/>
                    <a:pt x="739" y="643"/>
                    <a:pt x="525" y="643"/>
                  </a:cubicBezTo>
                  <a:lnTo>
                    <a:pt x="382" y="643"/>
                  </a:lnTo>
                  <a:cubicBezTo>
                    <a:pt x="334" y="643"/>
                    <a:pt x="310" y="595"/>
                    <a:pt x="310" y="548"/>
                  </a:cubicBezTo>
                  <a:cubicBezTo>
                    <a:pt x="310" y="500"/>
                    <a:pt x="334" y="453"/>
                    <a:pt x="382" y="453"/>
                  </a:cubicBezTo>
                  <a:lnTo>
                    <a:pt x="525" y="453"/>
                  </a:lnTo>
                  <a:cubicBezTo>
                    <a:pt x="572" y="453"/>
                    <a:pt x="596" y="476"/>
                    <a:pt x="620" y="500"/>
                  </a:cubicBezTo>
                  <a:cubicBezTo>
                    <a:pt x="635" y="546"/>
                    <a:pt x="681" y="573"/>
                    <a:pt x="730" y="573"/>
                  </a:cubicBezTo>
                  <a:cubicBezTo>
                    <a:pt x="757" y="573"/>
                    <a:pt x="785" y="565"/>
                    <a:pt x="810" y="548"/>
                  </a:cubicBezTo>
                  <a:cubicBezTo>
                    <a:pt x="882" y="500"/>
                    <a:pt x="906" y="405"/>
                    <a:pt x="858" y="333"/>
                  </a:cubicBezTo>
                  <a:cubicBezTo>
                    <a:pt x="787" y="238"/>
                    <a:pt x="715" y="191"/>
                    <a:pt x="620" y="167"/>
                  </a:cubicBezTo>
                  <a:lnTo>
                    <a:pt x="620" y="143"/>
                  </a:lnTo>
                  <a:cubicBezTo>
                    <a:pt x="620" y="48"/>
                    <a:pt x="549" y="0"/>
                    <a:pt x="453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2838;p94">
              <a:extLst>
                <a:ext uri="{FF2B5EF4-FFF2-40B4-BE49-F238E27FC236}">
                  <a16:creationId xmlns:a16="http://schemas.microsoft.com/office/drawing/2014/main" id="{6F0CCC03-3E72-49CA-80F0-A626E2390658}"/>
                </a:ext>
              </a:extLst>
            </p:cNvPr>
            <p:cNvSpPr/>
            <p:nvPr/>
          </p:nvSpPr>
          <p:spPr>
            <a:xfrm>
              <a:off x="3614049" y="2260280"/>
              <a:ext cx="84167" cy="86069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1239" y="287"/>
                  </a:moveTo>
                  <a:cubicBezTo>
                    <a:pt x="1763" y="287"/>
                    <a:pt x="2216" y="715"/>
                    <a:pt x="2216" y="1263"/>
                  </a:cubicBezTo>
                  <a:cubicBezTo>
                    <a:pt x="2216" y="1787"/>
                    <a:pt x="1787" y="2215"/>
                    <a:pt x="1239" y="2215"/>
                  </a:cubicBezTo>
                  <a:cubicBezTo>
                    <a:pt x="715" y="2215"/>
                    <a:pt x="287" y="1787"/>
                    <a:pt x="287" y="1263"/>
                  </a:cubicBezTo>
                  <a:cubicBezTo>
                    <a:pt x="287" y="715"/>
                    <a:pt x="715" y="287"/>
                    <a:pt x="1239" y="287"/>
                  </a:cubicBezTo>
                  <a:close/>
                  <a:moveTo>
                    <a:pt x="1239" y="1"/>
                  </a:moveTo>
                  <a:cubicBezTo>
                    <a:pt x="549" y="1"/>
                    <a:pt x="1" y="548"/>
                    <a:pt x="1" y="1239"/>
                  </a:cubicBezTo>
                  <a:cubicBezTo>
                    <a:pt x="1" y="1954"/>
                    <a:pt x="549" y="2501"/>
                    <a:pt x="1239" y="2501"/>
                  </a:cubicBezTo>
                  <a:cubicBezTo>
                    <a:pt x="1930" y="2501"/>
                    <a:pt x="2501" y="1954"/>
                    <a:pt x="2501" y="1239"/>
                  </a:cubicBezTo>
                  <a:cubicBezTo>
                    <a:pt x="2501" y="572"/>
                    <a:pt x="1930" y="1"/>
                    <a:pt x="1239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2839;p94">
              <a:extLst>
                <a:ext uri="{FF2B5EF4-FFF2-40B4-BE49-F238E27FC236}">
                  <a16:creationId xmlns:a16="http://schemas.microsoft.com/office/drawing/2014/main" id="{18635451-A733-4CC9-B50F-300CE78CFF2E}"/>
                </a:ext>
              </a:extLst>
            </p:cNvPr>
            <p:cNvSpPr/>
            <p:nvPr/>
          </p:nvSpPr>
          <p:spPr>
            <a:xfrm>
              <a:off x="3610046" y="2358595"/>
              <a:ext cx="45717" cy="10698"/>
            </a:xfrm>
            <a:custGeom>
              <a:avLst/>
              <a:gdLst/>
              <a:ahLst/>
              <a:cxnLst/>
              <a:rect l="l" t="t" r="r" b="b"/>
              <a:pathLst>
                <a:path w="1359" h="311" extrusionOk="0">
                  <a:moveTo>
                    <a:pt x="144" y="0"/>
                  </a:moveTo>
                  <a:cubicBezTo>
                    <a:pt x="48" y="0"/>
                    <a:pt x="1" y="72"/>
                    <a:pt x="1" y="143"/>
                  </a:cubicBezTo>
                  <a:cubicBezTo>
                    <a:pt x="1" y="239"/>
                    <a:pt x="48" y="310"/>
                    <a:pt x="144" y="310"/>
                  </a:cubicBezTo>
                  <a:lnTo>
                    <a:pt x="1215" y="310"/>
                  </a:lnTo>
                  <a:cubicBezTo>
                    <a:pt x="1287" y="310"/>
                    <a:pt x="1358" y="239"/>
                    <a:pt x="1358" y="143"/>
                  </a:cubicBezTo>
                  <a:cubicBezTo>
                    <a:pt x="1358" y="72"/>
                    <a:pt x="1311" y="0"/>
                    <a:pt x="1215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2840;p94">
              <a:extLst>
                <a:ext uri="{FF2B5EF4-FFF2-40B4-BE49-F238E27FC236}">
                  <a16:creationId xmlns:a16="http://schemas.microsoft.com/office/drawing/2014/main" id="{26780036-310A-4D31-A416-A5EB695F5FF5}"/>
                </a:ext>
              </a:extLst>
            </p:cNvPr>
            <p:cNvSpPr/>
            <p:nvPr/>
          </p:nvSpPr>
          <p:spPr>
            <a:xfrm>
              <a:off x="3671742" y="2379063"/>
              <a:ext cx="25667" cy="9873"/>
            </a:xfrm>
            <a:custGeom>
              <a:avLst/>
              <a:gdLst/>
              <a:ahLst/>
              <a:cxnLst/>
              <a:rect l="l" t="t" r="r" b="b"/>
              <a:pathLst>
                <a:path w="763" h="287" extrusionOk="0">
                  <a:moveTo>
                    <a:pt x="143" y="1"/>
                  </a:moveTo>
                  <a:cubicBezTo>
                    <a:pt x="48" y="1"/>
                    <a:pt x="1" y="48"/>
                    <a:pt x="1" y="144"/>
                  </a:cubicBezTo>
                  <a:cubicBezTo>
                    <a:pt x="1" y="215"/>
                    <a:pt x="48" y="287"/>
                    <a:pt x="143" y="287"/>
                  </a:cubicBezTo>
                  <a:lnTo>
                    <a:pt x="596" y="287"/>
                  </a:lnTo>
                  <a:cubicBezTo>
                    <a:pt x="691" y="287"/>
                    <a:pt x="763" y="215"/>
                    <a:pt x="763" y="144"/>
                  </a:cubicBezTo>
                  <a:cubicBezTo>
                    <a:pt x="763" y="72"/>
                    <a:pt x="691" y="1"/>
                    <a:pt x="596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2841;p94">
              <a:extLst>
                <a:ext uri="{FF2B5EF4-FFF2-40B4-BE49-F238E27FC236}">
                  <a16:creationId xmlns:a16="http://schemas.microsoft.com/office/drawing/2014/main" id="{76A8C9FE-70F9-46C6-890D-45DD60BFE8B2}"/>
                </a:ext>
              </a:extLst>
            </p:cNvPr>
            <p:cNvSpPr/>
            <p:nvPr/>
          </p:nvSpPr>
          <p:spPr>
            <a:xfrm>
              <a:off x="3610046" y="2379063"/>
              <a:ext cx="28897" cy="9873"/>
            </a:xfrm>
            <a:custGeom>
              <a:avLst/>
              <a:gdLst/>
              <a:ahLst/>
              <a:cxnLst/>
              <a:rect l="l" t="t" r="r" b="b"/>
              <a:pathLst>
                <a:path w="859" h="287" extrusionOk="0">
                  <a:moveTo>
                    <a:pt x="144" y="1"/>
                  </a:moveTo>
                  <a:cubicBezTo>
                    <a:pt x="48" y="1"/>
                    <a:pt x="1" y="48"/>
                    <a:pt x="1" y="144"/>
                  </a:cubicBezTo>
                  <a:cubicBezTo>
                    <a:pt x="1" y="215"/>
                    <a:pt x="48" y="287"/>
                    <a:pt x="144" y="287"/>
                  </a:cubicBezTo>
                  <a:lnTo>
                    <a:pt x="715" y="287"/>
                  </a:lnTo>
                  <a:cubicBezTo>
                    <a:pt x="787" y="287"/>
                    <a:pt x="858" y="215"/>
                    <a:pt x="858" y="144"/>
                  </a:cubicBezTo>
                  <a:cubicBezTo>
                    <a:pt x="858" y="72"/>
                    <a:pt x="811" y="1"/>
                    <a:pt x="715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2842;p94">
              <a:extLst>
                <a:ext uri="{FF2B5EF4-FFF2-40B4-BE49-F238E27FC236}">
                  <a16:creationId xmlns:a16="http://schemas.microsoft.com/office/drawing/2014/main" id="{97FED165-3DBA-426F-92BB-B0C3DB516285}"/>
                </a:ext>
              </a:extLst>
            </p:cNvPr>
            <p:cNvSpPr/>
            <p:nvPr/>
          </p:nvSpPr>
          <p:spPr>
            <a:xfrm>
              <a:off x="3646108" y="2379063"/>
              <a:ext cx="19276" cy="9873"/>
            </a:xfrm>
            <a:custGeom>
              <a:avLst/>
              <a:gdLst/>
              <a:ahLst/>
              <a:cxnLst/>
              <a:rect l="l" t="t" r="r" b="b"/>
              <a:pathLst>
                <a:path w="573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429" y="287"/>
                  </a:lnTo>
                  <a:cubicBezTo>
                    <a:pt x="501" y="287"/>
                    <a:pt x="572" y="215"/>
                    <a:pt x="572" y="144"/>
                  </a:cubicBezTo>
                  <a:cubicBezTo>
                    <a:pt x="572" y="72"/>
                    <a:pt x="501" y="1"/>
                    <a:pt x="429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2843;p94">
              <a:extLst>
                <a:ext uri="{FF2B5EF4-FFF2-40B4-BE49-F238E27FC236}">
                  <a16:creationId xmlns:a16="http://schemas.microsoft.com/office/drawing/2014/main" id="{386E4A42-856C-4795-ABCB-63A7928B33C3}"/>
                </a:ext>
              </a:extLst>
            </p:cNvPr>
            <p:cNvSpPr/>
            <p:nvPr/>
          </p:nvSpPr>
          <p:spPr>
            <a:xfrm>
              <a:off x="3610046" y="2398740"/>
              <a:ext cx="86556" cy="10664"/>
            </a:xfrm>
            <a:custGeom>
              <a:avLst/>
              <a:gdLst/>
              <a:ahLst/>
              <a:cxnLst/>
              <a:rect l="l" t="t" r="r" b="b"/>
              <a:pathLst>
                <a:path w="2573" h="310" extrusionOk="0">
                  <a:moveTo>
                    <a:pt x="144" y="0"/>
                  </a:moveTo>
                  <a:cubicBezTo>
                    <a:pt x="48" y="0"/>
                    <a:pt x="1" y="72"/>
                    <a:pt x="1" y="143"/>
                  </a:cubicBezTo>
                  <a:cubicBezTo>
                    <a:pt x="1" y="239"/>
                    <a:pt x="48" y="310"/>
                    <a:pt x="144" y="310"/>
                  </a:cubicBezTo>
                  <a:lnTo>
                    <a:pt x="2430" y="310"/>
                  </a:lnTo>
                  <a:cubicBezTo>
                    <a:pt x="2525" y="310"/>
                    <a:pt x="2573" y="239"/>
                    <a:pt x="2573" y="143"/>
                  </a:cubicBezTo>
                  <a:cubicBezTo>
                    <a:pt x="2573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" name="Google Shape;2818;p94">
            <a:extLst>
              <a:ext uri="{FF2B5EF4-FFF2-40B4-BE49-F238E27FC236}">
                <a16:creationId xmlns:a16="http://schemas.microsoft.com/office/drawing/2014/main" id="{C0241749-B161-4D51-AE4A-9F151E800A9E}"/>
              </a:ext>
            </a:extLst>
          </p:cNvPr>
          <p:cNvGrpSpPr/>
          <p:nvPr/>
        </p:nvGrpSpPr>
        <p:grpSpPr>
          <a:xfrm>
            <a:off x="5591219" y="1722647"/>
            <a:ext cx="738531" cy="731528"/>
            <a:chOff x="4078718" y="2222819"/>
            <a:chExt cx="340504" cy="339803"/>
          </a:xfrm>
        </p:grpSpPr>
        <p:sp>
          <p:nvSpPr>
            <p:cNvPr id="84" name="Google Shape;2819;p94">
              <a:extLst>
                <a:ext uri="{FF2B5EF4-FFF2-40B4-BE49-F238E27FC236}">
                  <a16:creationId xmlns:a16="http://schemas.microsoft.com/office/drawing/2014/main" id="{148574C2-EBD4-4199-9829-8DFDEA9C78B4}"/>
                </a:ext>
              </a:extLst>
            </p:cNvPr>
            <p:cNvSpPr/>
            <p:nvPr/>
          </p:nvSpPr>
          <p:spPr>
            <a:xfrm>
              <a:off x="4267775" y="2311674"/>
              <a:ext cx="17661" cy="13382"/>
            </a:xfrm>
            <a:custGeom>
              <a:avLst/>
              <a:gdLst/>
              <a:ahLst/>
              <a:cxnLst/>
              <a:rect l="l" t="t" r="r" b="b"/>
              <a:pathLst>
                <a:path w="525" h="389" extrusionOk="0">
                  <a:moveTo>
                    <a:pt x="348" y="1"/>
                  </a:moveTo>
                  <a:cubicBezTo>
                    <a:pt x="335" y="1"/>
                    <a:pt x="323" y="3"/>
                    <a:pt x="310" y="7"/>
                  </a:cubicBezTo>
                  <a:lnTo>
                    <a:pt x="96" y="102"/>
                  </a:lnTo>
                  <a:cubicBezTo>
                    <a:pt x="24" y="126"/>
                    <a:pt x="1" y="221"/>
                    <a:pt x="24" y="293"/>
                  </a:cubicBezTo>
                  <a:cubicBezTo>
                    <a:pt x="48" y="340"/>
                    <a:pt x="96" y="388"/>
                    <a:pt x="143" y="388"/>
                  </a:cubicBezTo>
                  <a:cubicBezTo>
                    <a:pt x="167" y="388"/>
                    <a:pt x="191" y="388"/>
                    <a:pt x="215" y="364"/>
                  </a:cubicBezTo>
                  <a:lnTo>
                    <a:pt x="405" y="293"/>
                  </a:lnTo>
                  <a:cubicBezTo>
                    <a:pt x="477" y="269"/>
                    <a:pt x="524" y="174"/>
                    <a:pt x="501" y="102"/>
                  </a:cubicBezTo>
                  <a:cubicBezTo>
                    <a:pt x="461" y="44"/>
                    <a:pt x="406" y="1"/>
                    <a:pt x="348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2820;p94">
              <a:extLst>
                <a:ext uri="{FF2B5EF4-FFF2-40B4-BE49-F238E27FC236}">
                  <a16:creationId xmlns:a16="http://schemas.microsoft.com/office/drawing/2014/main" id="{57E0AF51-B6FC-41BD-911C-FDDBED10DCD6}"/>
                </a:ext>
              </a:extLst>
            </p:cNvPr>
            <p:cNvSpPr/>
            <p:nvPr/>
          </p:nvSpPr>
          <p:spPr>
            <a:xfrm>
              <a:off x="4257347" y="2292719"/>
              <a:ext cx="16080" cy="15927"/>
            </a:xfrm>
            <a:custGeom>
              <a:avLst/>
              <a:gdLst/>
              <a:ahLst/>
              <a:cxnLst/>
              <a:rect l="l" t="t" r="r" b="b"/>
              <a:pathLst>
                <a:path w="478" h="463" extrusionOk="0">
                  <a:moveTo>
                    <a:pt x="298" y="1"/>
                  </a:moveTo>
                  <a:cubicBezTo>
                    <a:pt x="258" y="1"/>
                    <a:pt x="218" y="19"/>
                    <a:pt x="191" y="58"/>
                  </a:cubicBezTo>
                  <a:lnTo>
                    <a:pt x="49" y="225"/>
                  </a:lnTo>
                  <a:cubicBezTo>
                    <a:pt x="1" y="296"/>
                    <a:pt x="25" y="391"/>
                    <a:pt x="96" y="439"/>
                  </a:cubicBezTo>
                  <a:cubicBezTo>
                    <a:pt x="120" y="463"/>
                    <a:pt x="144" y="463"/>
                    <a:pt x="168" y="463"/>
                  </a:cubicBezTo>
                  <a:cubicBezTo>
                    <a:pt x="215" y="463"/>
                    <a:pt x="263" y="439"/>
                    <a:pt x="287" y="415"/>
                  </a:cubicBezTo>
                  <a:lnTo>
                    <a:pt x="430" y="225"/>
                  </a:lnTo>
                  <a:cubicBezTo>
                    <a:pt x="477" y="177"/>
                    <a:pt x="453" y="82"/>
                    <a:pt x="382" y="34"/>
                  </a:cubicBezTo>
                  <a:cubicBezTo>
                    <a:pt x="361" y="13"/>
                    <a:pt x="330" y="1"/>
                    <a:pt x="298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2821;p94">
              <a:extLst>
                <a:ext uri="{FF2B5EF4-FFF2-40B4-BE49-F238E27FC236}">
                  <a16:creationId xmlns:a16="http://schemas.microsoft.com/office/drawing/2014/main" id="{57B8954A-C826-4A9B-B657-89922358B024}"/>
                </a:ext>
              </a:extLst>
            </p:cNvPr>
            <p:cNvSpPr/>
            <p:nvPr/>
          </p:nvSpPr>
          <p:spPr>
            <a:xfrm>
              <a:off x="4271778" y="2333208"/>
              <a:ext cx="17661" cy="11490"/>
            </a:xfrm>
            <a:custGeom>
              <a:avLst/>
              <a:gdLst/>
              <a:ahLst/>
              <a:cxnLst/>
              <a:rect l="l" t="t" r="r" b="b"/>
              <a:pathLst>
                <a:path w="525" h="334" extrusionOk="0">
                  <a:moveTo>
                    <a:pt x="191" y="0"/>
                  </a:moveTo>
                  <a:cubicBezTo>
                    <a:pt x="96" y="0"/>
                    <a:pt x="24" y="48"/>
                    <a:pt x="24" y="119"/>
                  </a:cubicBezTo>
                  <a:cubicBezTo>
                    <a:pt x="1" y="215"/>
                    <a:pt x="48" y="286"/>
                    <a:pt x="143" y="286"/>
                  </a:cubicBezTo>
                  <a:lnTo>
                    <a:pt x="358" y="334"/>
                  </a:lnTo>
                  <a:lnTo>
                    <a:pt x="382" y="334"/>
                  </a:lnTo>
                  <a:cubicBezTo>
                    <a:pt x="453" y="334"/>
                    <a:pt x="501" y="286"/>
                    <a:pt x="525" y="215"/>
                  </a:cubicBezTo>
                  <a:cubicBezTo>
                    <a:pt x="525" y="119"/>
                    <a:pt x="477" y="48"/>
                    <a:pt x="405" y="4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2822;p94">
              <a:extLst>
                <a:ext uri="{FF2B5EF4-FFF2-40B4-BE49-F238E27FC236}">
                  <a16:creationId xmlns:a16="http://schemas.microsoft.com/office/drawing/2014/main" id="{0E034DD0-4B55-4B91-A037-3246A0A29407}"/>
                </a:ext>
              </a:extLst>
            </p:cNvPr>
            <p:cNvSpPr/>
            <p:nvPr/>
          </p:nvSpPr>
          <p:spPr>
            <a:xfrm>
              <a:off x="4078718" y="2222819"/>
              <a:ext cx="340504" cy="339803"/>
            </a:xfrm>
            <a:custGeom>
              <a:avLst/>
              <a:gdLst/>
              <a:ahLst/>
              <a:cxnLst/>
              <a:rect l="l" t="t" r="r" b="b"/>
              <a:pathLst>
                <a:path w="10122" h="9878" extrusionOk="0">
                  <a:moveTo>
                    <a:pt x="4787" y="423"/>
                  </a:moveTo>
                  <a:lnTo>
                    <a:pt x="6168" y="994"/>
                  </a:lnTo>
                  <a:lnTo>
                    <a:pt x="5240" y="1376"/>
                  </a:lnTo>
                  <a:cubicBezTo>
                    <a:pt x="5233" y="1382"/>
                    <a:pt x="5226" y="1385"/>
                    <a:pt x="5219" y="1385"/>
                  </a:cubicBezTo>
                  <a:cubicBezTo>
                    <a:pt x="5202" y="1385"/>
                    <a:pt x="5185" y="1369"/>
                    <a:pt x="5168" y="1352"/>
                  </a:cubicBezTo>
                  <a:lnTo>
                    <a:pt x="4787" y="423"/>
                  </a:lnTo>
                  <a:close/>
                  <a:moveTo>
                    <a:pt x="8216" y="2066"/>
                  </a:moveTo>
                  <a:cubicBezTo>
                    <a:pt x="8264" y="2066"/>
                    <a:pt x="8312" y="2090"/>
                    <a:pt x="8312" y="2138"/>
                  </a:cubicBezTo>
                  <a:lnTo>
                    <a:pt x="8312" y="2566"/>
                  </a:lnTo>
                  <a:cubicBezTo>
                    <a:pt x="8312" y="2614"/>
                    <a:pt x="8264" y="2661"/>
                    <a:pt x="8216" y="2661"/>
                  </a:cubicBezTo>
                  <a:lnTo>
                    <a:pt x="7407" y="2661"/>
                  </a:lnTo>
                  <a:lnTo>
                    <a:pt x="7168" y="2066"/>
                  </a:lnTo>
                  <a:close/>
                  <a:moveTo>
                    <a:pt x="8788" y="1280"/>
                  </a:moveTo>
                  <a:cubicBezTo>
                    <a:pt x="8931" y="1280"/>
                    <a:pt x="9050" y="1399"/>
                    <a:pt x="9050" y="1542"/>
                  </a:cubicBezTo>
                  <a:lnTo>
                    <a:pt x="9050" y="3924"/>
                  </a:lnTo>
                  <a:lnTo>
                    <a:pt x="7954" y="3924"/>
                  </a:lnTo>
                  <a:lnTo>
                    <a:pt x="7550" y="2947"/>
                  </a:lnTo>
                  <a:lnTo>
                    <a:pt x="8216" y="2947"/>
                  </a:lnTo>
                  <a:cubicBezTo>
                    <a:pt x="8431" y="2947"/>
                    <a:pt x="8597" y="2781"/>
                    <a:pt x="8597" y="2566"/>
                  </a:cubicBezTo>
                  <a:lnTo>
                    <a:pt x="8597" y="2138"/>
                  </a:lnTo>
                  <a:cubicBezTo>
                    <a:pt x="8597" y="1923"/>
                    <a:pt x="8431" y="1757"/>
                    <a:pt x="8216" y="1757"/>
                  </a:cubicBezTo>
                  <a:lnTo>
                    <a:pt x="7049" y="1757"/>
                  </a:lnTo>
                  <a:lnTo>
                    <a:pt x="6835" y="1280"/>
                  </a:lnTo>
                  <a:close/>
                  <a:moveTo>
                    <a:pt x="4430" y="352"/>
                  </a:moveTo>
                  <a:lnTo>
                    <a:pt x="4906" y="1471"/>
                  </a:lnTo>
                  <a:cubicBezTo>
                    <a:pt x="4954" y="1614"/>
                    <a:pt x="5073" y="1685"/>
                    <a:pt x="5216" y="1685"/>
                  </a:cubicBezTo>
                  <a:cubicBezTo>
                    <a:pt x="5263" y="1685"/>
                    <a:pt x="5311" y="1685"/>
                    <a:pt x="5359" y="1661"/>
                  </a:cubicBezTo>
                  <a:lnTo>
                    <a:pt x="6478" y="1185"/>
                  </a:lnTo>
                  <a:lnTo>
                    <a:pt x="7621" y="3947"/>
                  </a:lnTo>
                  <a:lnTo>
                    <a:pt x="6907" y="3947"/>
                  </a:lnTo>
                  <a:cubicBezTo>
                    <a:pt x="6835" y="3947"/>
                    <a:pt x="6764" y="3995"/>
                    <a:pt x="6764" y="4090"/>
                  </a:cubicBezTo>
                  <a:cubicBezTo>
                    <a:pt x="6764" y="4162"/>
                    <a:pt x="6835" y="4233"/>
                    <a:pt x="6907" y="4233"/>
                  </a:cubicBezTo>
                  <a:lnTo>
                    <a:pt x="9574" y="4233"/>
                  </a:lnTo>
                  <a:cubicBezTo>
                    <a:pt x="9717" y="4233"/>
                    <a:pt x="9812" y="4352"/>
                    <a:pt x="9812" y="4471"/>
                  </a:cubicBezTo>
                  <a:lnTo>
                    <a:pt x="9812" y="8972"/>
                  </a:lnTo>
                  <a:cubicBezTo>
                    <a:pt x="9812" y="9330"/>
                    <a:pt x="9550" y="9591"/>
                    <a:pt x="9193" y="9591"/>
                  </a:cubicBezTo>
                  <a:lnTo>
                    <a:pt x="1596" y="9591"/>
                  </a:lnTo>
                  <a:cubicBezTo>
                    <a:pt x="1739" y="9425"/>
                    <a:pt x="1834" y="9210"/>
                    <a:pt x="1834" y="8972"/>
                  </a:cubicBezTo>
                  <a:lnTo>
                    <a:pt x="1834" y="7353"/>
                  </a:lnTo>
                  <a:cubicBezTo>
                    <a:pt x="1834" y="7281"/>
                    <a:pt x="1763" y="7210"/>
                    <a:pt x="1667" y="7210"/>
                  </a:cubicBezTo>
                  <a:cubicBezTo>
                    <a:pt x="1596" y="7210"/>
                    <a:pt x="1524" y="7281"/>
                    <a:pt x="1524" y="7353"/>
                  </a:cubicBezTo>
                  <a:lnTo>
                    <a:pt x="1524" y="8972"/>
                  </a:lnTo>
                  <a:cubicBezTo>
                    <a:pt x="1524" y="9330"/>
                    <a:pt x="1262" y="9591"/>
                    <a:pt x="905" y="9591"/>
                  </a:cubicBezTo>
                  <a:cubicBezTo>
                    <a:pt x="572" y="9591"/>
                    <a:pt x="286" y="9330"/>
                    <a:pt x="286" y="8972"/>
                  </a:cubicBezTo>
                  <a:lnTo>
                    <a:pt x="286" y="2590"/>
                  </a:lnTo>
                  <a:cubicBezTo>
                    <a:pt x="286" y="2447"/>
                    <a:pt x="405" y="2328"/>
                    <a:pt x="548" y="2328"/>
                  </a:cubicBezTo>
                  <a:lnTo>
                    <a:pt x="834" y="2328"/>
                  </a:lnTo>
                  <a:lnTo>
                    <a:pt x="1120" y="3066"/>
                  </a:lnTo>
                  <a:cubicBezTo>
                    <a:pt x="1155" y="3120"/>
                    <a:pt x="1204" y="3147"/>
                    <a:pt x="1257" y="3147"/>
                  </a:cubicBezTo>
                  <a:cubicBezTo>
                    <a:pt x="1274" y="3147"/>
                    <a:pt x="1292" y="3144"/>
                    <a:pt x="1310" y="3138"/>
                  </a:cubicBezTo>
                  <a:cubicBezTo>
                    <a:pt x="1382" y="3114"/>
                    <a:pt x="1429" y="3019"/>
                    <a:pt x="1405" y="2947"/>
                  </a:cubicBezTo>
                  <a:lnTo>
                    <a:pt x="953" y="1876"/>
                  </a:lnTo>
                  <a:cubicBezTo>
                    <a:pt x="929" y="1852"/>
                    <a:pt x="953" y="1804"/>
                    <a:pt x="977" y="1804"/>
                  </a:cubicBezTo>
                  <a:lnTo>
                    <a:pt x="4430" y="352"/>
                  </a:lnTo>
                  <a:close/>
                  <a:moveTo>
                    <a:pt x="4513" y="0"/>
                  </a:moveTo>
                  <a:cubicBezTo>
                    <a:pt x="4495" y="0"/>
                    <a:pt x="4477" y="6"/>
                    <a:pt x="4454" y="18"/>
                  </a:cubicBezTo>
                  <a:lnTo>
                    <a:pt x="858" y="1518"/>
                  </a:lnTo>
                  <a:cubicBezTo>
                    <a:pt x="691" y="1590"/>
                    <a:pt x="596" y="1804"/>
                    <a:pt x="667" y="1971"/>
                  </a:cubicBezTo>
                  <a:lnTo>
                    <a:pt x="691" y="2042"/>
                  </a:lnTo>
                  <a:lnTo>
                    <a:pt x="548" y="2042"/>
                  </a:lnTo>
                  <a:cubicBezTo>
                    <a:pt x="238" y="2042"/>
                    <a:pt x="0" y="2280"/>
                    <a:pt x="0" y="2590"/>
                  </a:cubicBezTo>
                  <a:lnTo>
                    <a:pt x="0" y="8972"/>
                  </a:lnTo>
                  <a:cubicBezTo>
                    <a:pt x="0" y="9472"/>
                    <a:pt x="405" y="9877"/>
                    <a:pt x="905" y="9877"/>
                  </a:cubicBezTo>
                  <a:lnTo>
                    <a:pt x="9193" y="9877"/>
                  </a:lnTo>
                  <a:cubicBezTo>
                    <a:pt x="9717" y="9877"/>
                    <a:pt x="10121" y="9472"/>
                    <a:pt x="10121" y="8972"/>
                  </a:cubicBezTo>
                  <a:lnTo>
                    <a:pt x="10121" y="4471"/>
                  </a:lnTo>
                  <a:cubicBezTo>
                    <a:pt x="10121" y="4162"/>
                    <a:pt x="9860" y="3924"/>
                    <a:pt x="9574" y="3924"/>
                  </a:cubicBezTo>
                  <a:lnTo>
                    <a:pt x="9336" y="3924"/>
                  </a:lnTo>
                  <a:lnTo>
                    <a:pt x="9336" y="1542"/>
                  </a:lnTo>
                  <a:cubicBezTo>
                    <a:pt x="9336" y="1233"/>
                    <a:pt x="9097" y="994"/>
                    <a:pt x="8788" y="994"/>
                  </a:cubicBezTo>
                  <a:lnTo>
                    <a:pt x="6716" y="994"/>
                  </a:lnTo>
                  <a:lnTo>
                    <a:pt x="6692" y="923"/>
                  </a:lnTo>
                  <a:cubicBezTo>
                    <a:pt x="6668" y="899"/>
                    <a:pt x="6645" y="852"/>
                    <a:pt x="6621" y="852"/>
                  </a:cubicBezTo>
                  <a:lnTo>
                    <a:pt x="4573" y="18"/>
                  </a:lnTo>
                  <a:cubicBezTo>
                    <a:pt x="4549" y="6"/>
                    <a:pt x="4531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2823;p94">
              <a:extLst>
                <a:ext uri="{FF2B5EF4-FFF2-40B4-BE49-F238E27FC236}">
                  <a16:creationId xmlns:a16="http://schemas.microsoft.com/office/drawing/2014/main" id="{06B94662-6FE6-4CF5-B934-EE5CBA83D325}"/>
                </a:ext>
              </a:extLst>
            </p:cNvPr>
            <p:cNvSpPr/>
            <p:nvPr/>
          </p:nvSpPr>
          <p:spPr>
            <a:xfrm>
              <a:off x="4123561" y="2296744"/>
              <a:ext cx="170689" cy="161818"/>
            </a:xfrm>
            <a:custGeom>
              <a:avLst/>
              <a:gdLst/>
              <a:ahLst/>
              <a:cxnLst/>
              <a:rect l="l" t="t" r="r" b="b"/>
              <a:pathLst>
                <a:path w="5074" h="4704" extrusionOk="0">
                  <a:moveTo>
                    <a:pt x="2760" y="301"/>
                  </a:moveTo>
                  <a:cubicBezTo>
                    <a:pt x="2892" y="301"/>
                    <a:pt x="3021" y="325"/>
                    <a:pt x="3144" y="370"/>
                  </a:cubicBezTo>
                  <a:cubicBezTo>
                    <a:pt x="3430" y="489"/>
                    <a:pt x="3645" y="703"/>
                    <a:pt x="3740" y="965"/>
                  </a:cubicBezTo>
                  <a:cubicBezTo>
                    <a:pt x="3859" y="1227"/>
                    <a:pt x="3859" y="1513"/>
                    <a:pt x="3764" y="1775"/>
                  </a:cubicBezTo>
                  <a:lnTo>
                    <a:pt x="3287" y="1775"/>
                  </a:lnTo>
                  <a:cubicBezTo>
                    <a:pt x="3335" y="1679"/>
                    <a:pt x="3359" y="1560"/>
                    <a:pt x="3311" y="1441"/>
                  </a:cubicBezTo>
                  <a:cubicBezTo>
                    <a:pt x="3264" y="1346"/>
                    <a:pt x="3168" y="1275"/>
                    <a:pt x="3073" y="1227"/>
                  </a:cubicBezTo>
                  <a:cubicBezTo>
                    <a:pt x="3025" y="1203"/>
                    <a:pt x="2972" y="1191"/>
                    <a:pt x="2918" y="1191"/>
                  </a:cubicBezTo>
                  <a:cubicBezTo>
                    <a:pt x="2865" y="1191"/>
                    <a:pt x="2811" y="1203"/>
                    <a:pt x="2763" y="1227"/>
                  </a:cubicBezTo>
                  <a:lnTo>
                    <a:pt x="2621" y="1298"/>
                  </a:lnTo>
                  <a:cubicBezTo>
                    <a:pt x="2607" y="1303"/>
                    <a:pt x="2594" y="1305"/>
                    <a:pt x="2581" y="1305"/>
                  </a:cubicBezTo>
                  <a:cubicBezTo>
                    <a:pt x="2524" y="1305"/>
                    <a:pt x="2473" y="1266"/>
                    <a:pt x="2454" y="1227"/>
                  </a:cubicBezTo>
                  <a:cubicBezTo>
                    <a:pt x="2430" y="1155"/>
                    <a:pt x="2478" y="1108"/>
                    <a:pt x="2525" y="1084"/>
                  </a:cubicBezTo>
                  <a:lnTo>
                    <a:pt x="2668" y="1013"/>
                  </a:lnTo>
                  <a:cubicBezTo>
                    <a:pt x="2692" y="1001"/>
                    <a:pt x="2710" y="995"/>
                    <a:pt x="2728" y="995"/>
                  </a:cubicBezTo>
                  <a:cubicBezTo>
                    <a:pt x="2746" y="995"/>
                    <a:pt x="2763" y="1001"/>
                    <a:pt x="2787" y="1013"/>
                  </a:cubicBezTo>
                  <a:cubicBezTo>
                    <a:pt x="2815" y="1031"/>
                    <a:pt x="2842" y="1039"/>
                    <a:pt x="2868" y="1039"/>
                  </a:cubicBezTo>
                  <a:cubicBezTo>
                    <a:pt x="2910" y="1039"/>
                    <a:pt x="2948" y="1018"/>
                    <a:pt x="2978" y="989"/>
                  </a:cubicBezTo>
                  <a:cubicBezTo>
                    <a:pt x="3025" y="917"/>
                    <a:pt x="3002" y="822"/>
                    <a:pt x="2954" y="774"/>
                  </a:cubicBezTo>
                  <a:cubicBezTo>
                    <a:pt x="2892" y="728"/>
                    <a:pt x="2821" y="702"/>
                    <a:pt x="2746" y="702"/>
                  </a:cubicBezTo>
                  <a:cubicBezTo>
                    <a:pt x="2705" y="702"/>
                    <a:pt x="2663" y="710"/>
                    <a:pt x="2621" y="727"/>
                  </a:cubicBezTo>
                  <a:lnTo>
                    <a:pt x="2597" y="679"/>
                  </a:lnTo>
                  <a:cubicBezTo>
                    <a:pt x="2577" y="620"/>
                    <a:pt x="2509" y="578"/>
                    <a:pt x="2446" y="578"/>
                  </a:cubicBezTo>
                  <a:cubicBezTo>
                    <a:pt x="2432" y="578"/>
                    <a:pt x="2419" y="580"/>
                    <a:pt x="2406" y="584"/>
                  </a:cubicBezTo>
                  <a:cubicBezTo>
                    <a:pt x="2335" y="632"/>
                    <a:pt x="2311" y="703"/>
                    <a:pt x="2335" y="774"/>
                  </a:cubicBezTo>
                  <a:lnTo>
                    <a:pt x="2359" y="822"/>
                  </a:lnTo>
                  <a:cubicBezTo>
                    <a:pt x="2192" y="941"/>
                    <a:pt x="2120" y="1155"/>
                    <a:pt x="2192" y="1346"/>
                  </a:cubicBezTo>
                  <a:cubicBezTo>
                    <a:pt x="2264" y="1490"/>
                    <a:pt x="2418" y="1594"/>
                    <a:pt x="2582" y="1594"/>
                  </a:cubicBezTo>
                  <a:cubicBezTo>
                    <a:pt x="2635" y="1594"/>
                    <a:pt x="2688" y="1583"/>
                    <a:pt x="2740" y="1560"/>
                  </a:cubicBezTo>
                  <a:lnTo>
                    <a:pt x="2882" y="1489"/>
                  </a:lnTo>
                  <a:lnTo>
                    <a:pt x="2978" y="1489"/>
                  </a:lnTo>
                  <a:cubicBezTo>
                    <a:pt x="3002" y="1513"/>
                    <a:pt x="3025" y="1537"/>
                    <a:pt x="3025" y="1560"/>
                  </a:cubicBezTo>
                  <a:cubicBezTo>
                    <a:pt x="3049" y="1608"/>
                    <a:pt x="3025" y="1679"/>
                    <a:pt x="2978" y="1703"/>
                  </a:cubicBezTo>
                  <a:lnTo>
                    <a:pt x="2811" y="1775"/>
                  </a:lnTo>
                  <a:lnTo>
                    <a:pt x="2763" y="1775"/>
                  </a:lnTo>
                  <a:cubicBezTo>
                    <a:pt x="2740" y="1775"/>
                    <a:pt x="2716" y="1775"/>
                    <a:pt x="2692" y="1751"/>
                  </a:cubicBezTo>
                  <a:cubicBezTo>
                    <a:pt x="2668" y="1715"/>
                    <a:pt x="2632" y="1697"/>
                    <a:pt x="2594" y="1697"/>
                  </a:cubicBezTo>
                  <a:cubicBezTo>
                    <a:pt x="2555" y="1697"/>
                    <a:pt x="2513" y="1715"/>
                    <a:pt x="2478" y="1751"/>
                  </a:cubicBezTo>
                  <a:cubicBezTo>
                    <a:pt x="2478" y="1751"/>
                    <a:pt x="2478" y="1775"/>
                    <a:pt x="2454" y="1775"/>
                  </a:cubicBezTo>
                  <a:lnTo>
                    <a:pt x="1739" y="1775"/>
                  </a:lnTo>
                  <a:cubicBezTo>
                    <a:pt x="1620" y="1513"/>
                    <a:pt x="1620" y="1227"/>
                    <a:pt x="1739" y="965"/>
                  </a:cubicBezTo>
                  <a:cubicBezTo>
                    <a:pt x="1835" y="703"/>
                    <a:pt x="2049" y="489"/>
                    <a:pt x="2311" y="393"/>
                  </a:cubicBezTo>
                  <a:cubicBezTo>
                    <a:pt x="2462" y="331"/>
                    <a:pt x="2613" y="301"/>
                    <a:pt x="2760" y="301"/>
                  </a:cubicBezTo>
                  <a:close/>
                  <a:moveTo>
                    <a:pt x="2740" y="0"/>
                  </a:moveTo>
                  <a:cubicBezTo>
                    <a:pt x="2561" y="0"/>
                    <a:pt x="2382" y="36"/>
                    <a:pt x="2216" y="108"/>
                  </a:cubicBezTo>
                  <a:cubicBezTo>
                    <a:pt x="1858" y="251"/>
                    <a:pt x="1596" y="512"/>
                    <a:pt x="1454" y="846"/>
                  </a:cubicBezTo>
                  <a:cubicBezTo>
                    <a:pt x="1335" y="1155"/>
                    <a:pt x="1311" y="1489"/>
                    <a:pt x="1406" y="1775"/>
                  </a:cubicBezTo>
                  <a:lnTo>
                    <a:pt x="739" y="1775"/>
                  </a:lnTo>
                  <a:cubicBezTo>
                    <a:pt x="644" y="1775"/>
                    <a:pt x="572" y="1798"/>
                    <a:pt x="501" y="1822"/>
                  </a:cubicBezTo>
                  <a:lnTo>
                    <a:pt x="311" y="1394"/>
                  </a:lnTo>
                  <a:cubicBezTo>
                    <a:pt x="293" y="1342"/>
                    <a:pt x="239" y="1303"/>
                    <a:pt x="183" y="1303"/>
                  </a:cubicBezTo>
                  <a:cubicBezTo>
                    <a:pt x="162" y="1303"/>
                    <a:pt x="140" y="1309"/>
                    <a:pt x="120" y="1322"/>
                  </a:cubicBezTo>
                  <a:cubicBezTo>
                    <a:pt x="49" y="1346"/>
                    <a:pt x="1" y="1441"/>
                    <a:pt x="49" y="1513"/>
                  </a:cubicBezTo>
                  <a:lnTo>
                    <a:pt x="263" y="2037"/>
                  </a:lnTo>
                  <a:cubicBezTo>
                    <a:pt x="215" y="2132"/>
                    <a:pt x="191" y="2227"/>
                    <a:pt x="191" y="2322"/>
                  </a:cubicBezTo>
                  <a:lnTo>
                    <a:pt x="191" y="4537"/>
                  </a:lnTo>
                  <a:cubicBezTo>
                    <a:pt x="191" y="4632"/>
                    <a:pt x="263" y="4704"/>
                    <a:pt x="334" y="4704"/>
                  </a:cubicBezTo>
                  <a:cubicBezTo>
                    <a:pt x="430" y="4704"/>
                    <a:pt x="501" y="4632"/>
                    <a:pt x="501" y="4537"/>
                  </a:cubicBezTo>
                  <a:lnTo>
                    <a:pt x="501" y="2322"/>
                  </a:lnTo>
                  <a:cubicBezTo>
                    <a:pt x="501" y="2179"/>
                    <a:pt x="596" y="2084"/>
                    <a:pt x="739" y="2084"/>
                  </a:cubicBezTo>
                  <a:lnTo>
                    <a:pt x="4907" y="2084"/>
                  </a:lnTo>
                  <a:cubicBezTo>
                    <a:pt x="5002" y="2084"/>
                    <a:pt x="5073" y="2013"/>
                    <a:pt x="5073" y="1918"/>
                  </a:cubicBezTo>
                  <a:cubicBezTo>
                    <a:pt x="5073" y="1846"/>
                    <a:pt x="5002" y="1775"/>
                    <a:pt x="4907" y="1775"/>
                  </a:cubicBezTo>
                  <a:lnTo>
                    <a:pt x="4073" y="1775"/>
                  </a:lnTo>
                  <a:cubicBezTo>
                    <a:pt x="4168" y="1465"/>
                    <a:pt x="4145" y="1155"/>
                    <a:pt x="4026" y="846"/>
                  </a:cubicBezTo>
                  <a:cubicBezTo>
                    <a:pt x="3883" y="512"/>
                    <a:pt x="3597" y="251"/>
                    <a:pt x="3264" y="108"/>
                  </a:cubicBezTo>
                  <a:cubicBezTo>
                    <a:pt x="3097" y="36"/>
                    <a:pt x="2918" y="0"/>
                    <a:pt x="2740" y="0"/>
                  </a:cubicBezTo>
                  <a:close/>
                </a:path>
              </a:pathLst>
            </a:custGeom>
            <a:solidFill>
              <a:srgbClr val="FD0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2824;p94">
              <a:extLst>
                <a:ext uri="{FF2B5EF4-FFF2-40B4-BE49-F238E27FC236}">
                  <a16:creationId xmlns:a16="http://schemas.microsoft.com/office/drawing/2014/main" id="{02B037F2-DC45-4341-8A79-CB3209AED39D}"/>
                </a:ext>
              </a:extLst>
            </p:cNvPr>
            <p:cNvSpPr/>
            <p:nvPr/>
          </p:nvSpPr>
          <p:spPr>
            <a:xfrm>
              <a:off x="4130793" y="2276448"/>
              <a:ext cx="47298" cy="25662"/>
            </a:xfrm>
            <a:custGeom>
              <a:avLst/>
              <a:gdLst/>
              <a:ahLst/>
              <a:cxnLst/>
              <a:rect l="l" t="t" r="r" b="b"/>
              <a:pathLst>
                <a:path w="1406" h="746" extrusionOk="0">
                  <a:moveTo>
                    <a:pt x="1207" y="1"/>
                  </a:moveTo>
                  <a:cubicBezTo>
                    <a:pt x="1193" y="1"/>
                    <a:pt x="1180" y="3"/>
                    <a:pt x="1167" y="7"/>
                  </a:cubicBezTo>
                  <a:lnTo>
                    <a:pt x="119" y="460"/>
                  </a:lnTo>
                  <a:cubicBezTo>
                    <a:pt x="48" y="483"/>
                    <a:pt x="0" y="579"/>
                    <a:pt x="24" y="650"/>
                  </a:cubicBezTo>
                  <a:cubicBezTo>
                    <a:pt x="48" y="721"/>
                    <a:pt x="119" y="745"/>
                    <a:pt x="167" y="745"/>
                  </a:cubicBezTo>
                  <a:lnTo>
                    <a:pt x="215" y="745"/>
                  </a:lnTo>
                  <a:lnTo>
                    <a:pt x="1286" y="293"/>
                  </a:lnTo>
                  <a:cubicBezTo>
                    <a:pt x="1358" y="269"/>
                    <a:pt x="1405" y="174"/>
                    <a:pt x="1358" y="102"/>
                  </a:cubicBezTo>
                  <a:cubicBezTo>
                    <a:pt x="1338" y="44"/>
                    <a:pt x="1270" y="1"/>
                    <a:pt x="1207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2825;p94">
              <a:extLst>
                <a:ext uri="{FF2B5EF4-FFF2-40B4-BE49-F238E27FC236}">
                  <a16:creationId xmlns:a16="http://schemas.microsoft.com/office/drawing/2014/main" id="{C50B4741-907E-42DE-BA0B-3176B42ED322}"/>
                </a:ext>
              </a:extLst>
            </p:cNvPr>
            <p:cNvSpPr/>
            <p:nvPr/>
          </p:nvSpPr>
          <p:spPr>
            <a:xfrm>
              <a:off x="4137992" y="2301423"/>
              <a:ext cx="25667" cy="16237"/>
            </a:xfrm>
            <a:custGeom>
              <a:avLst/>
              <a:gdLst/>
              <a:ahLst/>
              <a:cxnLst/>
              <a:rect l="l" t="t" r="r" b="b"/>
              <a:pathLst>
                <a:path w="763" h="472" extrusionOk="0">
                  <a:moveTo>
                    <a:pt x="599" y="0"/>
                  </a:moveTo>
                  <a:cubicBezTo>
                    <a:pt x="576" y="0"/>
                    <a:pt x="551" y="6"/>
                    <a:pt x="525" y="19"/>
                  </a:cubicBezTo>
                  <a:lnTo>
                    <a:pt x="96" y="186"/>
                  </a:lnTo>
                  <a:cubicBezTo>
                    <a:pt x="24" y="234"/>
                    <a:pt x="1" y="305"/>
                    <a:pt x="24" y="376"/>
                  </a:cubicBezTo>
                  <a:cubicBezTo>
                    <a:pt x="48" y="448"/>
                    <a:pt x="96" y="472"/>
                    <a:pt x="167" y="472"/>
                  </a:cubicBezTo>
                  <a:lnTo>
                    <a:pt x="215" y="472"/>
                  </a:lnTo>
                  <a:lnTo>
                    <a:pt x="644" y="281"/>
                  </a:lnTo>
                  <a:cubicBezTo>
                    <a:pt x="715" y="257"/>
                    <a:pt x="763" y="162"/>
                    <a:pt x="739" y="91"/>
                  </a:cubicBezTo>
                  <a:cubicBezTo>
                    <a:pt x="705" y="39"/>
                    <a:pt x="658" y="0"/>
                    <a:pt x="599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2826;p94">
              <a:extLst>
                <a:ext uri="{FF2B5EF4-FFF2-40B4-BE49-F238E27FC236}">
                  <a16:creationId xmlns:a16="http://schemas.microsoft.com/office/drawing/2014/main" id="{36AB534A-DCD7-4445-B575-A5862273CEB8}"/>
                </a:ext>
              </a:extLst>
            </p:cNvPr>
            <p:cNvSpPr/>
            <p:nvPr/>
          </p:nvSpPr>
          <p:spPr>
            <a:xfrm>
              <a:off x="4161237" y="2507685"/>
              <a:ext cx="35288" cy="9873"/>
            </a:xfrm>
            <a:custGeom>
              <a:avLst/>
              <a:gdLst/>
              <a:ahLst/>
              <a:cxnLst/>
              <a:rect l="l" t="t" r="r" b="b"/>
              <a:pathLst>
                <a:path w="1049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6"/>
                    <a:pt x="143" y="286"/>
                  </a:cubicBezTo>
                  <a:lnTo>
                    <a:pt x="905" y="286"/>
                  </a:lnTo>
                  <a:cubicBezTo>
                    <a:pt x="977" y="286"/>
                    <a:pt x="1048" y="215"/>
                    <a:pt x="1048" y="144"/>
                  </a:cubicBezTo>
                  <a:cubicBezTo>
                    <a:pt x="1048" y="48"/>
                    <a:pt x="977" y="1"/>
                    <a:pt x="905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2827;p94">
              <a:extLst>
                <a:ext uri="{FF2B5EF4-FFF2-40B4-BE49-F238E27FC236}">
                  <a16:creationId xmlns:a16="http://schemas.microsoft.com/office/drawing/2014/main" id="{B5DD2815-B50D-4491-A04C-6F99AB0237E5}"/>
                </a:ext>
              </a:extLst>
            </p:cNvPr>
            <p:cNvSpPr/>
            <p:nvPr/>
          </p:nvSpPr>
          <p:spPr>
            <a:xfrm>
              <a:off x="4161237" y="2525711"/>
              <a:ext cx="81745" cy="10698"/>
            </a:xfrm>
            <a:custGeom>
              <a:avLst/>
              <a:gdLst/>
              <a:ahLst/>
              <a:cxnLst/>
              <a:rect l="l" t="t" r="r" b="b"/>
              <a:pathLst>
                <a:path w="2430" h="311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310"/>
                    <a:pt x="143" y="310"/>
                  </a:cubicBezTo>
                  <a:lnTo>
                    <a:pt x="2286" y="310"/>
                  </a:lnTo>
                  <a:cubicBezTo>
                    <a:pt x="2358" y="310"/>
                    <a:pt x="2429" y="239"/>
                    <a:pt x="2429" y="143"/>
                  </a:cubicBezTo>
                  <a:cubicBezTo>
                    <a:pt x="2429" y="72"/>
                    <a:pt x="2358" y="1"/>
                    <a:pt x="2286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" name="Google Shape;2805;p94">
            <a:extLst>
              <a:ext uri="{FF2B5EF4-FFF2-40B4-BE49-F238E27FC236}">
                <a16:creationId xmlns:a16="http://schemas.microsoft.com/office/drawing/2014/main" id="{5E434E9D-30AC-45F0-A79E-53D93704F0BF}"/>
              </a:ext>
            </a:extLst>
          </p:cNvPr>
          <p:cNvGrpSpPr/>
          <p:nvPr/>
        </p:nvGrpSpPr>
        <p:grpSpPr>
          <a:xfrm>
            <a:off x="9638055" y="1749715"/>
            <a:ext cx="738604" cy="694944"/>
            <a:chOff x="4754041" y="2231625"/>
            <a:chExt cx="340538" cy="322810"/>
          </a:xfrm>
        </p:grpSpPr>
        <p:sp>
          <p:nvSpPr>
            <p:cNvPr id="98" name="Google Shape;2806;p94">
              <a:extLst>
                <a:ext uri="{FF2B5EF4-FFF2-40B4-BE49-F238E27FC236}">
                  <a16:creationId xmlns:a16="http://schemas.microsoft.com/office/drawing/2014/main" id="{DF5EB72A-9714-47B1-AA38-FD4B1CF31477}"/>
                </a:ext>
              </a:extLst>
            </p:cNvPr>
            <p:cNvSpPr/>
            <p:nvPr/>
          </p:nvSpPr>
          <p:spPr>
            <a:xfrm>
              <a:off x="4754041" y="2231625"/>
              <a:ext cx="340538" cy="322810"/>
            </a:xfrm>
            <a:custGeom>
              <a:avLst/>
              <a:gdLst/>
              <a:ahLst/>
              <a:cxnLst/>
              <a:rect l="l" t="t" r="r" b="b"/>
              <a:pathLst>
                <a:path w="10123" h="9384" extrusionOk="0">
                  <a:moveTo>
                    <a:pt x="5073" y="8550"/>
                  </a:moveTo>
                  <a:cubicBezTo>
                    <a:pt x="5216" y="8550"/>
                    <a:pt x="5335" y="8669"/>
                    <a:pt x="5335" y="8812"/>
                  </a:cubicBezTo>
                  <a:cubicBezTo>
                    <a:pt x="5335" y="8954"/>
                    <a:pt x="5216" y="9097"/>
                    <a:pt x="5073" y="9097"/>
                  </a:cubicBezTo>
                  <a:cubicBezTo>
                    <a:pt x="4907" y="9097"/>
                    <a:pt x="4788" y="8954"/>
                    <a:pt x="4788" y="8812"/>
                  </a:cubicBezTo>
                  <a:cubicBezTo>
                    <a:pt x="4788" y="8669"/>
                    <a:pt x="4907" y="8550"/>
                    <a:pt x="5073" y="8550"/>
                  </a:cubicBezTo>
                  <a:close/>
                  <a:moveTo>
                    <a:pt x="358" y="0"/>
                  </a:moveTo>
                  <a:cubicBezTo>
                    <a:pt x="168" y="0"/>
                    <a:pt x="1" y="167"/>
                    <a:pt x="1" y="357"/>
                  </a:cubicBezTo>
                  <a:lnTo>
                    <a:pt x="1" y="953"/>
                  </a:lnTo>
                  <a:cubicBezTo>
                    <a:pt x="1" y="1143"/>
                    <a:pt x="144" y="1286"/>
                    <a:pt x="334" y="1286"/>
                  </a:cubicBezTo>
                  <a:lnTo>
                    <a:pt x="334" y="5168"/>
                  </a:lnTo>
                  <a:cubicBezTo>
                    <a:pt x="334" y="5239"/>
                    <a:pt x="406" y="5311"/>
                    <a:pt x="477" y="5311"/>
                  </a:cubicBezTo>
                  <a:cubicBezTo>
                    <a:pt x="572" y="5311"/>
                    <a:pt x="644" y="5263"/>
                    <a:pt x="644" y="5168"/>
                  </a:cubicBezTo>
                  <a:lnTo>
                    <a:pt x="644" y="1286"/>
                  </a:lnTo>
                  <a:lnTo>
                    <a:pt x="7741" y="1286"/>
                  </a:lnTo>
                  <a:cubicBezTo>
                    <a:pt x="7812" y="1286"/>
                    <a:pt x="7884" y="1239"/>
                    <a:pt x="7884" y="1143"/>
                  </a:cubicBezTo>
                  <a:cubicBezTo>
                    <a:pt x="7884" y="1072"/>
                    <a:pt x="7812" y="1000"/>
                    <a:pt x="7741" y="1000"/>
                  </a:cubicBezTo>
                  <a:lnTo>
                    <a:pt x="358" y="1000"/>
                  </a:lnTo>
                  <a:cubicBezTo>
                    <a:pt x="334" y="1000"/>
                    <a:pt x="311" y="977"/>
                    <a:pt x="311" y="953"/>
                  </a:cubicBezTo>
                  <a:lnTo>
                    <a:pt x="311" y="357"/>
                  </a:lnTo>
                  <a:cubicBezTo>
                    <a:pt x="311" y="310"/>
                    <a:pt x="334" y="286"/>
                    <a:pt x="358" y="286"/>
                  </a:cubicBezTo>
                  <a:lnTo>
                    <a:pt x="9789" y="286"/>
                  </a:lnTo>
                  <a:cubicBezTo>
                    <a:pt x="9812" y="286"/>
                    <a:pt x="9836" y="334"/>
                    <a:pt x="9836" y="357"/>
                  </a:cubicBezTo>
                  <a:lnTo>
                    <a:pt x="9836" y="953"/>
                  </a:lnTo>
                  <a:cubicBezTo>
                    <a:pt x="9836" y="977"/>
                    <a:pt x="9812" y="1000"/>
                    <a:pt x="9789" y="1000"/>
                  </a:cubicBezTo>
                  <a:lnTo>
                    <a:pt x="8407" y="1000"/>
                  </a:lnTo>
                  <a:cubicBezTo>
                    <a:pt x="8312" y="1000"/>
                    <a:pt x="8241" y="1072"/>
                    <a:pt x="8241" y="1143"/>
                  </a:cubicBezTo>
                  <a:cubicBezTo>
                    <a:pt x="8241" y="1239"/>
                    <a:pt x="8312" y="1286"/>
                    <a:pt x="8407" y="1286"/>
                  </a:cubicBezTo>
                  <a:lnTo>
                    <a:pt x="9503" y="1286"/>
                  </a:lnTo>
                  <a:lnTo>
                    <a:pt x="9503" y="7335"/>
                  </a:lnTo>
                  <a:cubicBezTo>
                    <a:pt x="9503" y="7359"/>
                    <a:pt x="9479" y="7383"/>
                    <a:pt x="9455" y="7383"/>
                  </a:cubicBezTo>
                  <a:lnTo>
                    <a:pt x="692" y="7383"/>
                  </a:lnTo>
                  <a:cubicBezTo>
                    <a:pt x="668" y="7383"/>
                    <a:pt x="644" y="7359"/>
                    <a:pt x="644" y="7335"/>
                  </a:cubicBezTo>
                  <a:lnTo>
                    <a:pt x="644" y="5835"/>
                  </a:lnTo>
                  <a:cubicBezTo>
                    <a:pt x="644" y="5740"/>
                    <a:pt x="572" y="5692"/>
                    <a:pt x="477" y="5692"/>
                  </a:cubicBezTo>
                  <a:cubicBezTo>
                    <a:pt x="406" y="5692"/>
                    <a:pt x="334" y="5740"/>
                    <a:pt x="334" y="5835"/>
                  </a:cubicBezTo>
                  <a:lnTo>
                    <a:pt x="334" y="7335"/>
                  </a:lnTo>
                  <a:cubicBezTo>
                    <a:pt x="334" y="7526"/>
                    <a:pt x="501" y="7668"/>
                    <a:pt x="692" y="7668"/>
                  </a:cubicBezTo>
                  <a:lnTo>
                    <a:pt x="4907" y="7668"/>
                  </a:lnTo>
                  <a:lnTo>
                    <a:pt x="4907" y="8264"/>
                  </a:lnTo>
                  <a:cubicBezTo>
                    <a:pt x="4669" y="8335"/>
                    <a:pt x="4502" y="8550"/>
                    <a:pt x="4502" y="8812"/>
                  </a:cubicBezTo>
                  <a:cubicBezTo>
                    <a:pt x="4502" y="9121"/>
                    <a:pt x="4740" y="9383"/>
                    <a:pt x="5073" y="9383"/>
                  </a:cubicBezTo>
                  <a:cubicBezTo>
                    <a:pt x="5383" y="9383"/>
                    <a:pt x="5621" y="9121"/>
                    <a:pt x="5621" y="8812"/>
                  </a:cubicBezTo>
                  <a:cubicBezTo>
                    <a:pt x="5621" y="8550"/>
                    <a:pt x="5454" y="8335"/>
                    <a:pt x="5216" y="8264"/>
                  </a:cubicBezTo>
                  <a:lnTo>
                    <a:pt x="5216" y="7668"/>
                  </a:lnTo>
                  <a:lnTo>
                    <a:pt x="9431" y="7668"/>
                  </a:lnTo>
                  <a:cubicBezTo>
                    <a:pt x="9622" y="7668"/>
                    <a:pt x="9789" y="7526"/>
                    <a:pt x="9789" y="7335"/>
                  </a:cubicBezTo>
                  <a:lnTo>
                    <a:pt x="9789" y="1286"/>
                  </a:lnTo>
                  <a:cubicBezTo>
                    <a:pt x="9979" y="1286"/>
                    <a:pt x="10122" y="1143"/>
                    <a:pt x="10122" y="953"/>
                  </a:cubicBezTo>
                  <a:lnTo>
                    <a:pt x="10122" y="357"/>
                  </a:lnTo>
                  <a:cubicBezTo>
                    <a:pt x="10122" y="167"/>
                    <a:pt x="9979" y="0"/>
                    <a:pt x="9789" y="0"/>
                  </a:cubicBezTo>
                  <a:close/>
                </a:path>
              </a:pathLst>
            </a:custGeom>
            <a:solidFill>
              <a:srgbClr val="FD0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2807;p94">
              <a:extLst>
                <a:ext uri="{FF2B5EF4-FFF2-40B4-BE49-F238E27FC236}">
                  <a16:creationId xmlns:a16="http://schemas.microsoft.com/office/drawing/2014/main" id="{03D26D72-6983-4EF2-8819-908F4C3C60E4}"/>
                </a:ext>
              </a:extLst>
            </p:cNvPr>
            <p:cNvSpPr/>
            <p:nvPr/>
          </p:nvSpPr>
          <p:spPr>
            <a:xfrm>
              <a:off x="5011219" y="2437234"/>
              <a:ext cx="45683" cy="9873"/>
            </a:xfrm>
            <a:custGeom>
              <a:avLst/>
              <a:gdLst/>
              <a:ahLst/>
              <a:cxnLst/>
              <a:rect l="l" t="t" r="r" b="b"/>
              <a:pathLst>
                <a:path w="1358" h="287" extrusionOk="0">
                  <a:moveTo>
                    <a:pt x="167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39"/>
                    <a:pt x="72" y="286"/>
                    <a:pt x="167" y="286"/>
                  </a:cubicBezTo>
                  <a:lnTo>
                    <a:pt x="1191" y="286"/>
                  </a:lnTo>
                  <a:cubicBezTo>
                    <a:pt x="1286" y="286"/>
                    <a:pt x="1358" y="239"/>
                    <a:pt x="1358" y="144"/>
                  </a:cubicBezTo>
                  <a:cubicBezTo>
                    <a:pt x="1334" y="72"/>
                    <a:pt x="1286" y="1"/>
                    <a:pt x="1191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2808;p94">
              <a:extLst>
                <a:ext uri="{FF2B5EF4-FFF2-40B4-BE49-F238E27FC236}">
                  <a16:creationId xmlns:a16="http://schemas.microsoft.com/office/drawing/2014/main" id="{F73A84BD-EA2A-4D95-A6B3-BA2F7CC3FA17}"/>
                </a:ext>
              </a:extLst>
            </p:cNvPr>
            <p:cNvSpPr/>
            <p:nvPr/>
          </p:nvSpPr>
          <p:spPr>
            <a:xfrm>
              <a:off x="4976772" y="2455259"/>
              <a:ext cx="80130" cy="10698"/>
            </a:xfrm>
            <a:custGeom>
              <a:avLst/>
              <a:gdLst/>
              <a:ahLst/>
              <a:cxnLst/>
              <a:rect l="l" t="t" r="r" b="b"/>
              <a:pathLst>
                <a:path w="2382" h="311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310"/>
                    <a:pt x="143" y="310"/>
                  </a:cubicBezTo>
                  <a:lnTo>
                    <a:pt x="2215" y="310"/>
                  </a:lnTo>
                  <a:cubicBezTo>
                    <a:pt x="2310" y="310"/>
                    <a:pt x="2382" y="239"/>
                    <a:pt x="2382" y="143"/>
                  </a:cubicBezTo>
                  <a:cubicBezTo>
                    <a:pt x="2382" y="72"/>
                    <a:pt x="2310" y="1"/>
                    <a:pt x="2215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2809;p94">
              <a:extLst>
                <a:ext uri="{FF2B5EF4-FFF2-40B4-BE49-F238E27FC236}">
                  <a16:creationId xmlns:a16="http://schemas.microsoft.com/office/drawing/2014/main" id="{790C7646-D6B3-419D-BDF3-09F1AA2B3135}"/>
                </a:ext>
              </a:extLst>
            </p:cNvPr>
            <p:cNvSpPr/>
            <p:nvPr/>
          </p:nvSpPr>
          <p:spPr>
            <a:xfrm>
              <a:off x="4976772" y="2302902"/>
              <a:ext cx="16854" cy="10664"/>
            </a:xfrm>
            <a:custGeom>
              <a:avLst/>
              <a:gdLst/>
              <a:ahLst/>
              <a:cxnLst/>
              <a:rect l="l" t="t" r="r" b="b"/>
              <a:pathLst>
                <a:path w="501" h="310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38"/>
                    <a:pt x="72" y="310"/>
                    <a:pt x="143" y="310"/>
                  </a:cubicBezTo>
                  <a:lnTo>
                    <a:pt x="334" y="310"/>
                  </a:lnTo>
                  <a:cubicBezTo>
                    <a:pt x="429" y="310"/>
                    <a:pt x="500" y="238"/>
                    <a:pt x="500" y="143"/>
                  </a:cubicBezTo>
                  <a:cubicBezTo>
                    <a:pt x="500" y="72"/>
                    <a:pt x="429" y="0"/>
                    <a:pt x="334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2810;p94">
              <a:extLst>
                <a:ext uri="{FF2B5EF4-FFF2-40B4-BE49-F238E27FC236}">
                  <a16:creationId xmlns:a16="http://schemas.microsoft.com/office/drawing/2014/main" id="{8FB3E07A-5D5E-4301-807A-B5A2E27785E1}"/>
                </a:ext>
              </a:extLst>
            </p:cNvPr>
            <p:cNvSpPr/>
            <p:nvPr/>
          </p:nvSpPr>
          <p:spPr>
            <a:xfrm>
              <a:off x="5001598" y="2302902"/>
              <a:ext cx="55304" cy="10664"/>
            </a:xfrm>
            <a:custGeom>
              <a:avLst/>
              <a:gdLst/>
              <a:ahLst/>
              <a:cxnLst/>
              <a:rect l="l" t="t" r="r" b="b"/>
              <a:pathLst>
                <a:path w="1644" h="310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38"/>
                    <a:pt x="72" y="310"/>
                    <a:pt x="143" y="310"/>
                  </a:cubicBezTo>
                  <a:lnTo>
                    <a:pt x="1477" y="310"/>
                  </a:lnTo>
                  <a:cubicBezTo>
                    <a:pt x="1572" y="310"/>
                    <a:pt x="1644" y="238"/>
                    <a:pt x="1644" y="143"/>
                  </a:cubicBezTo>
                  <a:cubicBezTo>
                    <a:pt x="1644" y="72"/>
                    <a:pt x="1572" y="0"/>
                    <a:pt x="1477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2811;p94">
              <a:extLst>
                <a:ext uri="{FF2B5EF4-FFF2-40B4-BE49-F238E27FC236}">
                  <a16:creationId xmlns:a16="http://schemas.microsoft.com/office/drawing/2014/main" id="{EC9E0779-D157-4AE3-A4AE-1572197E3A61}"/>
                </a:ext>
              </a:extLst>
            </p:cNvPr>
            <p:cNvSpPr/>
            <p:nvPr/>
          </p:nvSpPr>
          <p:spPr>
            <a:xfrm>
              <a:off x="4976772" y="2321719"/>
              <a:ext cx="80130" cy="9873"/>
            </a:xfrm>
            <a:custGeom>
              <a:avLst/>
              <a:gdLst/>
              <a:ahLst/>
              <a:cxnLst/>
              <a:rect l="l" t="t" r="r" b="b"/>
              <a:pathLst>
                <a:path w="2382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2215" y="287"/>
                  </a:lnTo>
                  <a:cubicBezTo>
                    <a:pt x="2310" y="287"/>
                    <a:pt x="2382" y="215"/>
                    <a:pt x="2382" y="144"/>
                  </a:cubicBezTo>
                  <a:cubicBezTo>
                    <a:pt x="2382" y="48"/>
                    <a:pt x="2310" y="1"/>
                    <a:pt x="2215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2812;p94">
              <a:extLst>
                <a:ext uri="{FF2B5EF4-FFF2-40B4-BE49-F238E27FC236}">
                  <a16:creationId xmlns:a16="http://schemas.microsoft.com/office/drawing/2014/main" id="{BCFE82E2-ACAF-448C-87DF-5498486058B1}"/>
                </a:ext>
              </a:extLst>
            </p:cNvPr>
            <p:cNvSpPr/>
            <p:nvPr/>
          </p:nvSpPr>
          <p:spPr>
            <a:xfrm>
              <a:off x="4976772" y="2352025"/>
              <a:ext cx="80130" cy="65601"/>
            </a:xfrm>
            <a:custGeom>
              <a:avLst/>
              <a:gdLst/>
              <a:ahLst/>
              <a:cxnLst/>
              <a:rect l="l" t="t" r="r" b="b"/>
              <a:pathLst>
                <a:path w="2382" h="1907" extrusionOk="0">
                  <a:moveTo>
                    <a:pt x="143" y="1"/>
                  </a:moveTo>
                  <a:cubicBezTo>
                    <a:pt x="48" y="1"/>
                    <a:pt x="0" y="49"/>
                    <a:pt x="0" y="144"/>
                  </a:cubicBezTo>
                  <a:lnTo>
                    <a:pt x="0" y="1763"/>
                  </a:lnTo>
                  <a:cubicBezTo>
                    <a:pt x="0" y="1835"/>
                    <a:pt x="72" y="1906"/>
                    <a:pt x="143" y="1906"/>
                  </a:cubicBezTo>
                  <a:lnTo>
                    <a:pt x="2215" y="1906"/>
                  </a:lnTo>
                  <a:cubicBezTo>
                    <a:pt x="2310" y="1906"/>
                    <a:pt x="2382" y="1835"/>
                    <a:pt x="2382" y="1763"/>
                  </a:cubicBezTo>
                  <a:cubicBezTo>
                    <a:pt x="2382" y="1668"/>
                    <a:pt x="2310" y="1597"/>
                    <a:pt x="2215" y="1597"/>
                  </a:cubicBezTo>
                  <a:lnTo>
                    <a:pt x="1858" y="1597"/>
                  </a:lnTo>
                  <a:lnTo>
                    <a:pt x="1858" y="311"/>
                  </a:lnTo>
                  <a:cubicBezTo>
                    <a:pt x="1858" y="239"/>
                    <a:pt x="1786" y="168"/>
                    <a:pt x="1715" y="168"/>
                  </a:cubicBezTo>
                  <a:cubicBezTo>
                    <a:pt x="1644" y="168"/>
                    <a:pt x="1572" y="239"/>
                    <a:pt x="1572" y="311"/>
                  </a:cubicBezTo>
                  <a:lnTo>
                    <a:pt x="1572" y="1597"/>
                  </a:lnTo>
                  <a:lnTo>
                    <a:pt x="1334" y="1597"/>
                  </a:lnTo>
                  <a:lnTo>
                    <a:pt x="1334" y="1120"/>
                  </a:lnTo>
                  <a:cubicBezTo>
                    <a:pt x="1334" y="1049"/>
                    <a:pt x="1263" y="977"/>
                    <a:pt x="1191" y="977"/>
                  </a:cubicBezTo>
                  <a:cubicBezTo>
                    <a:pt x="1096" y="977"/>
                    <a:pt x="1024" y="1049"/>
                    <a:pt x="1024" y="1120"/>
                  </a:cubicBezTo>
                  <a:lnTo>
                    <a:pt x="1024" y="1597"/>
                  </a:lnTo>
                  <a:lnTo>
                    <a:pt x="786" y="1597"/>
                  </a:lnTo>
                  <a:lnTo>
                    <a:pt x="786" y="763"/>
                  </a:lnTo>
                  <a:cubicBezTo>
                    <a:pt x="786" y="668"/>
                    <a:pt x="739" y="596"/>
                    <a:pt x="643" y="596"/>
                  </a:cubicBezTo>
                  <a:cubicBezTo>
                    <a:pt x="572" y="596"/>
                    <a:pt x="500" y="668"/>
                    <a:pt x="500" y="763"/>
                  </a:cubicBezTo>
                  <a:lnTo>
                    <a:pt x="500" y="1597"/>
                  </a:lnTo>
                  <a:lnTo>
                    <a:pt x="286" y="1597"/>
                  </a:lnTo>
                  <a:lnTo>
                    <a:pt x="286" y="144"/>
                  </a:lnTo>
                  <a:cubicBezTo>
                    <a:pt x="286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2813;p94">
              <a:extLst>
                <a:ext uri="{FF2B5EF4-FFF2-40B4-BE49-F238E27FC236}">
                  <a16:creationId xmlns:a16="http://schemas.microsoft.com/office/drawing/2014/main" id="{FC69A224-7204-4F13-827A-8F6CFF13CA93}"/>
                </a:ext>
              </a:extLst>
            </p:cNvPr>
            <p:cNvSpPr/>
            <p:nvPr/>
          </p:nvSpPr>
          <p:spPr>
            <a:xfrm>
              <a:off x="4789296" y="2294680"/>
              <a:ext cx="168267" cy="172069"/>
            </a:xfrm>
            <a:custGeom>
              <a:avLst/>
              <a:gdLst/>
              <a:ahLst/>
              <a:cxnLst/>
              <a:rect l="l" t="t" r="r" b="b"/>
              <a:pathLst>
                <a:path w="5002" h="5002" extrusionOk="0">
                  <a:moveTo>
                    <a:pt x="2501" y="1215"/>
                  </a:moveTo>
                  <a:cubicBezTo>
                    <a:pt x="3216" y="1215"/>
                    <a:pt x="3811" y="1787"/>
                    <a:pt x="3811" y="2501"/>
                  </a:cubicBezTo>
                  <a:cubicBezTo>
                    <a:pt x="3811" y="3240"/>
                    <a:pt x="3216" y="3811"/>
                    <a:pt x="2501" y="3811"/>
                  </a:cubicBezTo>
                  <a:cubicBezTo>
                    <a:pt x="1787" y="3811"/>
                    <a:pt x="1215" y="3216"/>
                    <a:pt x="1215" y="2501"/>
                  </a:cubicBezTo>
                  <a:cubicBezTo>
                    <a:pt x="1215" y="1787"/>
                    <a:pt x="1787" y="1215"/>
                    <a:pt x="2501" y="1215"/>
                  </a:cubicBezTo>
                  <a:close/>
                  <a:moveTo>
                    <a:pt x="4692" y="2668"/>
                  </a:moveTo>
                  <a:cubicBezTo>
                    <a:pt x="4668" y="3121"/>
                    <a:pt x="4502" y="3549"/>
                    <a:pt x="4216" y="3883"/>
                  </a:cubicBezTo>
                  <a:lnTo>
                    <a:pt x="3787" y="3454"/>
                  </a:lnTo>
                  <a:cubicBezTo>
                    <a:pt x="3954" y="3216"/>
                    <a:pt x="4073" y="2954"/>
                    <a:pt x="4097" y="2668"/>
                  </a:cubicBezTo>
                  <a:close/>
                  <a:moveTo>
                    <a:pt x="2358" y="311"/>
                  </a:moveTo>
                  <a:lnTo>
                    <a:pt x="2358" y="930"/>
                  </a:lnTo>
                  <a:cubicBezTo>
                    <a:pt x="1549" y="1001"/>
                    <a:pt x="906" y="1692"/>
                    <a:pt x="906" y="2501"/>
                  </a:cubicBezTo>
                  <a:cubicBezTo>
                    <a:pt x="906" y="3383"/>
                    <a:pt x="1620" y="4097"/>
                    <a:pt x="2501" y="4097"/>
                  </a:cubicBezTo>
                  <a:cubicBezTo>
                    <a:pt x="2930" y="4097"/>
                    <a:pt x="3311" y="3954"/>
                    <a:pt x="3597" y="3668"/>
                  </a:cubicBezTo>
                  <a:cubicBezTo>
                    <a:pt x="3740" y="3811"/>
                    <a:pt x="3883" y="3954"/>
                    <a:pt x="4025" y="4097"/>
                  </a:cubicBezTo>
                  <a:cubicBezTo>
                    <a:pt x="3644" y="4478"/>
                    <a:pt x="3097" y="4716"/>
                    <a:pt x="2501" y="4716"/>
                  </a:cubicBezTo>
                  <a:cubicBezTo>
                    <a:pt x="1287" y="4716"/>
                    <a:pt x="310" y="3716"/>
                    <a:pt x="310" y="2501"/>
                  </a:cubicBezTo>
                  <a:cubicBezTo>
                    <a:pt x="310" y="1335"/>
                    <a:pt x="1215" y="382"/>
                    <a:pt x="2358" y="311"/>
                  </a:cubicBezTo>
                  <a:close/>
                  <a:moveTo>
                    <a:pt x="2501" y="1"/>
                  </a:moveTo>
                  <a:cubicBezTo>
                    <a:pt x="1120" y="1"/>
                    <a:pt x="1" y="1144"/>
                    <a:pt x="1" y="2501"/>
                  </a:cubicBezTo>
                  <a:cubicBezTo>
                    <a:pt x="1" y="3883"/>
                    <a:pt x="1120" y="5002"/>
                    <a:pt x="2501" y="5002"/>
                  </a:cubicBezTo>
                  <a:cubicBezTo>
                    <a:pt x="3883" y="5002"/>
                    <a:pt x="5002" y="3883"/>
                    <a:pt x="5002" y="2501"/>
                  </a:cubicBezTo>
                  <a:cubicBezTo>
                    <a:pt x="5002" y="1978"/>
                    <a:pt x="4835" y="1477"/>
                    <a:pt x="4526" y="1049"/>
                  </a:cubicBezTo>
                  <a:cubicBezTo>
                    <a:pt x="4499" y="1009"/>
                    <a:pt x="4459" y="992"/>
                    <a:pt x="4415" y="992"/>
                  </a:cubicBezTo>
                  <a:cubicBezTo>
                    <a:pt x="4380" y="992"/>
                    <a:pt x="4343" y="1004"/>
                    <a:pt x="4311" y="1025"/>
                  </a:cubicBezTo>
                  <a:cubicBezTo>
                    <a:pt x="4264" y="1073"/>
                    <a:pt x="4240" y="1144"/>
                    <a:pt x="4287" y="1215"/>
                  </a:cubicBezTo>
                  <a:cubicBezTo>
                    <a:pt x="4526" y="1549"/>
                    <a:pt x="4668" y="1954"/>
                    <a:pt x="4692" y="2359"/>
                  </a:cubicBezTo>
                  <a:lnTo>
                    <a:pt x="4097" y="2359"/>
                  </a:lnTo>
                  <a:cubicBezTo>
                    <a:pt x="4025" y="1597"/>
                    <a:pt x="3406" y="1001"/>
                    <a:pt x="2644" y="930"/>
                  </a:cubicBezTo>
                  <a:lnTo>
                    <a:pt x="2644" y="311"/>
                  </a:lnTo>
                  <a:cubicBezTo>
                    <a:pt x="3097" y="334"/>
                    <a:pt x="3501" y="501"/>
                    <a:pt x="3859" y="787"/>
                  </a:cubicBezTo>
                  <a:cubicBezTo>
                    <a:pt x="3886" y="805"/>
                    <a:pt x="3917" y="813"/>
                    <a:pt x="3947" y="813"/>
                  </a:cubicBezTo>
                  <a:cubicBezTo>
                    <a:pt x="3996" y="813"/>
                    <a:pt x="4044" y="792"/>
                    <a:pt x="4073" y="763"/>
                  </a:cubicBezTo>
                  <a:cubicBezTo>
                    <a:pt x="4121" y="692"/>
                    <a:pt x="4121" y="596"/>
                    <a:pt x="4049" y="549"/>
                  </a:cubicBezTo>
                  <a:cubicBezTo>
                    <a:pt x="3597" y="191"/>
                    <a:pt x="3073" y="1"/>
                    <a:pt x="2501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2814;p94">
              <a:extLst>
                <a:ext uri="{FF2B5EF4-FFF2-40B4-BE49-F238E27FC236}">
                  <a16:creationId xmlns:a16="http://schemas.microsoft.com/office/drawing/2014/main" id="{CC942708-1EED-4719-A7AB-15E25B610BA4}"/>
                </a:ext>
              </a:extLst>
            </p:cNvPr>
            <p:cNvSpPr/>
            <p:nvPr/>
          </p:nvSpPr>
          <p:spPr>
            <a:xfrm>
              <a:off x="4794107" y="2453402"/>
              <a:ext cx="24086" cy="17475"/>
            </a:xfrm>
            <a:custGeom>
              <a:avLst/>
              <a:gdLst/>
              <a:ahLst/>
              <a:cxnLst/>
              <a:rect l="l" t="t" r="r" b="b"/>
              <a:pathLst>
                <a:path w="716" h="508" extrusionOk="0">
                  <a:moveTo>
                    <a:pt x="167" y="1"/>
                  </a:moveTo>
                  <a:cubicBezTo>
                    <a:pt x="132" y="1"/>
                    <a:pt x="96" y="19"/>
                    <a:pt x="72" y="55"/>
                  </a:cubicBezTo>
                  <a:cubicBezTo>
                    <a:pt x="1" y="102"/>
                    <a:pt x="1" y="197"/>
                    <a:pt x="72" y="245"/>
                  </a:cubicBezTo>
                  <a:lnTo>
                    <a:pt x="263" y="459"/>
                  </a:lnTo>
                  <a:cubicBezTo>
                    <a:pt x="286" y="483"/>
                    <a:pt x="334" y="507"/>
                    <a:pt x="358" y="507"/>
                  </a:cubicBezTo>
                  <a:cubicBezTo>
                    <a:pt x="405" y="507"/>
                    <a:pt x="429" y="483"/>
                    <a:pt x="477" y="459"/>
                  </a:cubicBezTo>
                  <a:lnTo>
                    <a:pt x="667" y="245"/>
                  </a:lnTo>
                  <a:cubicBezTo>
                    <a:pt x="715" y="197"/>
                    <a:pt x="715" y="102"/>
                    <a:pt x="667" y="55"/>
                  </a:cubicBezTo>
                  <a:cubicBezTo>
                    <a:pt x="632" y="19"/>
                    <a:pt x="590" y="1"/>
                    <a:pt x="551" y="1"/>
                  </a:cubicBezTo>
                  <a:cubicBezTo>
                    <a:pt x="513" y="1"/>
                    <a:pt x="477" y="19"/>
                    <a:pt x="453" y="55"/>
                  </a:cubicBezTo>
                  <a:lnTo>
                    <a:pt x="358" y="150"/>
                  </a:lnTo>
                  <a:lnTo>
                    <a:pt x="263" y="55"/>
                  </a:lnTo>
                  <a:cubicBezTo>
                    <a:pt x="239" y="19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2815;p94">
              <a:extLst>
                <a:ext uri="{FF2B5EF4-FFF2-40B4-BE49-F238E27FC236}">
                  <a16:creationId xmlns:a16="http://schemas.microsoft.com/office/drawing/2014/main" id="{75757593-004B-4B1D-8138-0CAB416ECD5D}"/>
                </a:ext>
              </a:extLst>
            </p:cNvPr>
            <p:cNvSpPr/>
            <p:nvPr/>
          </p:nvSpPr>
          <p:spPr>
            <a:xfrm>
              <a:off x="4883051" y="2382744"/>
              <a:ext cx="24053" cy="16856"/>
            </a:xfrm>
            <a:custGeom>
              <a:avLst/>
              <a:gdLst/>
              <a:ahLst/>
              <a:cxnLst/>
              <a:rect l="l" t="t" r="r" b="b"/>
              <a:pathLst>
                <a:path w="715" h="490" extrusionOk="0">
                  <a:moveTo>
                    <a:pt x="164" y="1"/>
                  </a:moveTo>
                  <a:cubicBezTo>
                    <a:pt x="125" y="1"/>
                    <a:pt x="83" y="13"/>
                    <a:pt x="48" y="37"/>
                  </a:cubicBezTo>
                  <a:cubicBezTo>
                    <a:pt x="0" y="84"/>
                    <a:pt x="0" y="180"/>
                    <a:pt x="48" y="251"/>
                  </a:cubicBezTo>
                  <a:lnTo>
                    <a:pt x="238" y="442"/>
                  </a:lnTo>
                  <a:cubicBezTo>
                    <a:pt x="286" y="465"/>
                    <a:pt x="310" y="489"/>
                    <a:pt x="357" y="489"/>
                  </a:cubicBezTo>
                  <a:cubicBezTo>
                    <a:pt x="381" y="489"/>
                    <a:pt x="429" y="465"/>
                    <a:pt x="453" y="442"/>
                  </a:cubicBezTo>
                  <a:lnTo>
                    <a:pt x="667" y="251"/>
                  </a:lnTo>
                  <a:cubicBezTo>
                    <a:pt x="714" y="180"/>
                    <a:pt x="714" y="84"/>
                    <a:pt x="667" y="37"/>
                  </a:cubicBezTo>
                  <a:cubicBezTo>
                    <a:pt x="631" y="13"/>
                    <a:pt x="589" y="1"/>
                    <a:pt x="551" y="1"/>
                  </a:cubicBezTo>
                  <a:cubicBezTo>
                    <a:pt x="512" y="1"/>
                    <a:pt x="476" y="13"/>
                    <a:pt x="453" y="37"/>
                  </a:cubicBezTo>
                  <a:lnTo>
                    <a:pt x="357" y="132"/>
                  </a:lnTo>
                  <a:lnTo>
                    <a:pt x="262" y="37"/>
                  </a:lnTo>
                  <a:cubicBezTo>
                    <a:pt x="238" y="13"/>
                    <a:pt x="202" y="1"/>
                    <a:pt x="164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2816;p94">
              <a:extLst>
                <a:ext uri="{FF2B5EF4-FFF2-40B4-BE49-F238E27FC236}">
                  <a16:creationId xmlns:a16="http://schemas.microsoft.com/office/drawing/2014/main" id="{E064EA9E-2DFD-4EA3-B711-1609C3E46F7B}"/>
                </a:ext>
              </a:extLst>
            </p:cNvPr>
            <p:cNvSpPr/>
            <p:nvPr/>
          </p:nvSpPr>
          <p:spPr>
            <a:xfrm>
              <a:off x="4935899" y="2304106"/>
              <a:ext cx="24086" cy="16856"/>
            </a:xfrm>
            <a:custGeom>
              <a:avLst/>
              <a:gdLst/>
              <a:ahLst/>
              <a:cxnLst/>
              <a:rect l="l" t="t" r="r" b="b"/>
              <a:pathLst>
                <a:path w="716" h="490" extrusionOk="0">
                  <a:moveTo>
                    <a:pt x="168" y="1"/>
                  </a:moveTo>
                  <a:cubicBezTo>
                    <a:pt x="132" y="1"/>
                    <a:pt x="96" y="13"/>
                    <a:pt x="72" y="37"/>
                  </a:cubicBezTo>
                  <a:cubicBezTo>
                    <a:pt x="1" y="84"/>
                    <a:pt x="1" y="179"/>
                    <a:pt x="72" y="251"/>
                  </a:cubicBezTo>
                  <a:lnTo>
                    <a:pt x="263" y="441"/>
                  </a:lnTo>
                  <a:cubicBezTo>
                    <a:pt x="287" y="465"/>
                    <a:pt x="310" y="489"/>
                    <a:pt x="358" y="489"/>
                  </a:cubicBezTo>
                  <a:cubicBezTo>
                    <a:pt x="406" y="489"/>
                    <a:pt x="429" y="465"/>
                    <a:pt x="453" y="441"/>
                  </a:cubicBezTo>
                  <a:lnTo>
                    <a:pt x="668" y="251"/>
                  </a:lnTo>
                  <a:cubicBezTo>
                    <a:pt x="715" y="179"/>
                    <a:pt x="715" y="84"/>
                    <a:pt x="668" y="37"/>
                  </a:cubicBezTo>
                  <a:cubicBezTo>
                    <a:pt x="632" y="13"/>
                    <a:pt x="590" y="1"/>
                    <a:pt x="552" y="1"/>
                  </a:cubicBezTo>
                  <a:cubicBezTo>
                    <a:pt x="513" y="1"/>
                    <a:pt x="477" y="13"/>
                    <a:pt x="453" y="37"/>
                  </a:cubicBezTo>
                  <a:lnTo>
                    <a:pt x="358" y="132"/>
                  </a:lnTo>
                  <a:lnTo>
                    <a:pt x="263" y="37"/>
                  </a:lnTo>
                  <a:cubicBezTo>
                    <a:pt x="239" y="13"/>
                    <a:pt x="203" y="1"/>
                    <a:pt x="168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" name="Прямоугольник с одним усеченным углом 17">
            <a:extLst>
              <a:ext uri="{FF2B5EF4-FFF2-40B4-BE49-F238E27FC236}">
                <a16:creationId xmlns:a16="http://schemas.microsoft.com/office/drawing/2014/main" id="{4E66C5A3-A3C5-30B4-C393-E9B38DD05805}"/>
              </a:ext>
            </a:extLst>
          </p:cNvPr>
          <p:cNvSpPr/>
          <p:nvPr/>
        </p:nvSpPr>
        <p:spPr>
          <a:xfrm>
            <a:off x="9217741" y="1396603"/>
            <a:ext cx="1504594" cy="1401168"/>
          </a:xfrm>
          <a:prstGeom prst="snip1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4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2D283-FCC2-40D9-9CEA-EF1BD359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74006CB4-BD4D-EF41-3DCA-EDB126B84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F7DE1A9-1AD8-0498-5446-8F5D4091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ПРОГРАММНЫЕ ОСОБЕННОСТИ И ВЫВОДЫ</a:t>
            </a:r>
          </a:p>
        </p:txBody>
      </p:sp>
      <p:sp>
        <p:nvSpPr>
          <p:cNvPr id="35" name="Прямоугольник с двумя учесеченными противолежащими углами 34">
            <a:extLst>
              <a:ext uri="{FF2B5EF4-FFF2-40B4-BE49-F238E27FC236}">
                <a16:creationId xmlns:a16="http://schemas.microsoft.com/office/drawing/2014/main" id="{3982CAB9-CDEF-3A8E-5FFE-F886E7DC8FAC}"/>
              </a:ext>
            </a:extLst>
          </p:cNvPr>
          <p:cNvSpPr/>
          <p:nvPr/>
        </p:nvSpPr>
        <p:spPr>
          <a:xfrm>
            <a:off x="371214" y="1016000"/>
            <a:ext cx="5364424" cy="2581700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7" name="Текст 8">
            <a:extLst>
              <a:ext uri="{FF2B5EF4-FFF2-40B4-BE49-F238E27FC236}">
                <a16:creationId xmlns:a16="http://schemas.microsoft.com/office/drawing/2014/main" id="{C7B87D78-5037-F48A-F05C-8E80D4A5A4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1838" y="1708397"/>
            <a:ext cx="4783016" cy="18085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Python</a:t>
            </a:r>
            <a:r>
              <a:rPr lang="ru-RU" dirty="0"/>
              <a:t>, библиотека </a:t>
            </a:r>
            <a:r>
              <a:rPr lang="en-US" dirty="0" err="1"/>
              <a:t>Experta</a:t>
            </a:r>
            <a:r>
              <a:rPr lang="ru-RU" dirty="0"/>
              <a:t>, реализующая классы </a:t>
            </a:r>
            <a:r>
              <a:rPr lang="en-US" dirty="0" err="1"/>
              <a:t>KnowledgeEngine</a:t>
            </a:r>
            <a:r>
              <a:rPr lang="ru-RU" dirty="0"/>
              <a:t>, </a:t>
            </a:r>
            <a:r>
              <a:rPr lang="en-US" dirty="0"/>
              <a:t>Fact</a:t>
            </a:r>
            <a:r>
              <a:rPr lang="ru-RU" dirty="0"/>
              <a:t> и </a:t>
            </a:r>
            <a:r>
              <a:rPr lang="en-US" dirty="0"/>
              <a:t>Rule</a:t>
            </a:r>
            <a:r>
              <a:rPr lang="ru-RU" dirty="0"/>
              <a:t>. </a:t>
            </a:r>
            <a:br>
              <a:rPr lang="ru-RU" dirty="0"/>
            </a:br>
            <a:endParaRPr lang="ru-RU" dirty="0"/>
          </a:p>
        </p:txBody>
      </p:sp>
      <p:sp>
        <p:nvSpPr>
          <p:cNvPr id="38" name="Текст 8">
            <a:extLst>
              <a:ext uri="{FF2B5EF4-FFF2-40B4-BE49-F238E27FC236}">
                <a16:creationId xmlns:a16="http://schemas.microsoft.com/office/drawing/2014/main" id="{BAD76A99-219B-023F-35AA-74EDFF6A51FC}"/>
              </a:ext>
            </a:extLst>
          </p:cNvPr>
          <p:cNvSpPr txBox="1">
            <a:spLocks/>
          </p:cNvSpPr>
          <p:nvPr/>
        </p:nvSpPr>
        <p:spPr>
          <a:xfrm>
            <a:off x="1247657" y="1273685"/>
            <a:ext cx="3611538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b="1" dirty="0">
                <a:solidFill>
                  <a:schemeClr val="accent2"/>
                </a:solidFill>
              </a:rPr>
              <a:t>Используемый стек технологий</a:t>
            </a:r>
            <a:r>
              <a:rPr lang="ru-RU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39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1E07537C-8583-F5E2-35CB-73C7FC251F50}"/>
              </a:ext>
            </a:extLst>
          </p:cNvPr>
          <p:cNvSpPr/>
          <p:nvPr/>
        </p:nvSpPr>
        <p:spPr>
          <a:xfrm>
            <a:off x="371214" y="3936163"/>
            <a:ext cx="11485824" cy="2264611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A812662F-49C9-0A37-1671-EE5E187C65D2}"/>
              </a:ext>
            </a:extLst>
          </p:cNvPr>
          <p:cNvSpPr txBox="1">
            <a:spLocks/>
          </p:cNvSpPr>
          <p:nvPr/>
        </p:nvSpPr>
        <p:spPr>
          <a:xfrm>
            <a:off x="641838" y="4743818"/>
            <a:ext cx="10990385" cy="12171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Разработанный прототип не в полной мере реализует перечень защитных мер к БНС, однако концепция, отработанная на БАС, показывает, что подобное решение имеет место в области дальнейшего развития беспилотных систем. И может быть доработано во втором туре конкурса ЛЦТ.</a:t>
            </a:r>
          </a:p>
        </p:txBody>
      </p:sp>
      <p:sp>
        <p:nvSpPr>
          <p:cNvPr id="41" name="Текст 8">
            <a:extLst>
              <a:ext uri="{FF2B5EF4-FFF2-40B4-BE49-F238E27FC236}">
                <a16:creationId xmlns:a16="http://schemas.microsoft.com/office/drawing/2014/main" id="{1AF2119E-43D8-37AF-C511-A59B0DD883B0}"/>
              </a:ext>
            </a:extLst>
          </p:cNvPr>
          <p:cNvSpPr txBox="1">
            <a:spLocks/>
          </p:cNvSpPr>
          <p:nvPr/>
        </p:nvSpPr>
        <p:spPr>
          <a:xfrm>
            <a:off x="716692" y="4176037"/>
            <a:ext cx="10824519" cy="3279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Выводы</a:t>
            </a:r>
          </a:p>
        </p:txBody>
      </p:sp>
      <p:sp>
        <p:nvSpPr>
          <p:cNvPr id="42" name="Прямоугольник с двумя учесеченными противолежащими углами 41">
            <a:extLst>
              <a:ext uri="{FF2B5EF4-FFF2-40B4-BE49-F238E27FC236}">
                <a16:creationId xmlns:a16="http://schemas.microsoft.com/office/drawing/2014/main" id="{A3083F99-8301-BC13-38FA-1AC792139512}"/>
              </a:ext>
            </a:extLst>
          </p:cNvPr>
          <p:cNvSpPr/>
          <p:nvPr/>
        </p:nvSpPr>
        <p:spPr>
          <a:xfrm>
            <a:off x="6096000" y="1016000"/>
            <a:ext cx="5761038" cy="258170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819ADE62-86A0-41CF-FEBE-6AC207E6AB95}"/>
              </a:ext>
            </a:extLst>
          </p:cNvPr>
          <p:cNvSpPr txBox="1">
            <a:spLocks/>
          </p:cNvSpPr>
          <p:nvPr/>
        </p:nvSpPr>
        <p:spPr>
          <a:xfrm>
            <a:off x="6474783" y="1772154"/>
            <a:ext cx="4945565" cy="16568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/>
              <a:t>Команда реализовала бы проект в полной мере в фреймворке для разработки робототехники </a:t>
            </a:r>
            <a:r>
              <a:rPr lang="en-US" dirty="0"/>
              <a:t>ROS;</a:t>
            </a:r>
          </a:p>
          <a:p>
            <a:pPr marL="0" indent="0" algn="just">
              <a:buNone/>
            </a:pPr>
            <a:r>
              <a:rPr lang="ru-RU" dirty="0"/>
              <a:t>Отсутствие данных с датчиков низкого уровня (</a:t>
            </a:r>
            <a:r>
              <a:rPr lang="en-US" dirty="0"/>
              <a:t>IMU</a:t>
            </a:r>
            <a:r>
              <a:rPr lang="ru-RU" dirty="0"/>
              <a:t>);</a:t>
            </a:r>
          </a:p>
          <a:p>
            <a:pPr marL="0" indent="0" algn="just">
              <a:buNone/>
            </a:pPr>
            <a:r>
              <a:rPr lang="ru-RU" dirty="0"/>
              <a:t>Сложность перехода от БАС к БНС и отсутствие опыта работы с последними</a:t>
            </a:r>
            <a:endParaRPr lang="en-US" dirty="0"/>
          </a:p>
        </p:txBody>
      </p:sp>
      <p:sp>
        <p:nvSpPr>
          <p:cNvPr id="44" name="Текст 8">
            <a:extLst>
              <a:ext uri="{FF2B5EF4-FFF2-40B4-BE49-F238E27FC236}">
                <a16:creationId xmlns:a16="http://schemas.microsoft.com/office/drawing/2014/main" id="{A0EBDB05-E223-F4C0-4AF4-743B80D718E1}"/>
              </a:ext>
            </a:extLst>
          </p:cNvPr>
          <p:cNvSpPr txBox="1">
            <a:spLocks/>
          </p:cNvSpPr>
          <p:nvPr/>
        </p:nvSpPr>
        <p:spPr>
          <a:xfrm>
            <a:off x="6163496" y="1243245"/>
            <a:ext cx="5629858" cy="528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Ограничения:</a:t>
            </a:r>
          </a:p>
        </p:txBody>
      </p:sp>
    </p:spTree>
    <p:extLst>
      <p:ext uri="{BB962C8B-B14F-4D97-AF65-F5344CB8AC3E}">
        <p14:creationId xmlns:p14="http://schemas.microsoft.com/office/powerpoint/2010/main" val="882950175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1">
      <a:dk1>
        <a:srgbClr val="000000"/>
      </a:dk1>
      <a:lt1>
        <a:srgbClr val="FFFFFF"/>
      </a:lt1>
      <a:dk2>
        <a:srgbClr val="1C1D22"/>
      </a:dk2>
      <a:lt2>
        <a:srgbClr val="E5E7E9"/>
      </a:lt2>
      <a:accent1>
        <a:srgbClr val="FF0053"/>
      </a:accent1>
      <a:accent2>
        <a:srgbClr val="FFD6E3"/>
      </a:accent2>
      <a:accent3>
        <a:srgbClr val="FC3777"/>
      </a:accent3>
      <a:accent4>
        <a:srgbClr val="8A83D1"/>
      </a:accent4>
      <a:accent5>
        <a:srgbClr val="8226E2"/>
      </a:accent5>
      <a:accent6>
        <a:srgbClr val="2D1451"/>
      </a:accent6>
      <a:hlink>
        <a:srgbClr val="FF0053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0"/>
          </a:schemeClr>
        </a:solidFill>
        <a:ln w="19050">
          <a:solidFill>
            <a:schemeClr val="bg1">
              <a:alpha val="47000"/>
            </a:schemeClr>
          </a:solidFill>
        </a:ln>
      </a:spPr>
      <a:bodyPr rtlCol="0" anchor="t"/>
      <a:lstStyle>
        <a:defPPr algn="ctr">
          <a:defRPr b="1" dirty="0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10436</TotalTime>
  <Words>646</Words>
  <Application>Microsoft Office PowerPoint</Application>
  <PresentationFormat>Широкоэкранный</PresentationFormat>
  <Paragraphs>92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</vt:lpstr>
      <vt:lpstr>Wingdings</vt:lpstr>
      <vt:lpstr>Для Академия инноваторов 16_9</vt:lpstr>
      <vt:lpstr>КАРМАСКАЛЫ</vt:lpstr>
      <vt:lpstr>Презентация PowerPoint</vt:lpstr>
      <vt:lpstr>КОМАНДА «КАРМАСКАЛЫ»</vt:lpstr>
      <vt:lpstr>КОМАНДА «КАРМАСКАЛЫ»</vt:lpstr>
      <vt:lpstr>ПРЕДЛАГАЕМОЕ РЕШЕНИЕ</vt:lpstr>
      <vt:lpstr>ПРЕИМУЩЕСТВА</vt:lpstr>
      <vt:lpstr>АЛГОРИТМ РАБОТЫ</vt:lpstr>
      <vt:lpstr>АППАРАТНАЯ СОСТАВЛЯЮЩАЯ</vt:lpstr>
      <vt:lpstr>ПРОГРАММНЫЕ ОСОБЕННОСТИ И 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Амир Аллабирдин</cp:lastModifiedBy>
  <cp:revision>85</cp:revision>
  <dcterms:created xsi:type="dcterms:W3CDTF">2023-05-15T07:36:23Z</dcterms:created>
  <dcterms:modified xsi:type="dcterms:W3CDTF">2025-10-02T19:18:24Z</dcterms:modified>
</cp:coreProperties>
</file>