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59" r:id="rId5"/>
    <p:sldId id="265"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9C7EC1-48DA-044E-A5F5-2B9DE5E4F12C}" type="datetimeFigureOut">
              <a:rPr lang="en-US" smtClean="0"/>
              <a:t>12/27/24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96178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9C7EC1-48DA-044E-A5F5-2B9DE5E4F12C}" type="datetimeFigureOut">
              <a:rPr lang="en-US" smtClean="0"/>
              <a:t>12/27/24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318298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D9C7EC1-48DA-044E-A5F5-2B9DE5E4F12C}" type="datetimeFigureOut">
              <a:rPr lang="en-US" smtClean="0"/>
              <a:t>12/27/24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395918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D9C7EC1-48DA-044E-A5F5-2B9DE5E4F12C}" type="datetimeFigureOut">
              <a:rPr lang="en-US" smtClean="0"/>
              <a:t>12/27/24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562103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C7EC1-48DA-044E-A5F5-2B9DE5E4F12C}" type="datetimeFigureOut">
              <a:rPr lang="en-US" smtClean="0"/>
              <a:t>12/27/24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1563212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C7EC1-48DA-044E-A5F5-2B9DE5E4F12C}" type="datetimeFigureOut">
              <a:rPr lang="en-US" smtClean="0"/>
              <a:t>12/27/24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20122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C7EC1-48DA-044E-A5F5-2B9DE5E4F12C}" type="datetimeFigureOut">
              <a:rPr lang="en-US" smtClean="0"/>
              <a:t>12/27/24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224956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C7EC1-48DA-044E-A5F5-2B9DE5E4F12C}" type="datetimeFigureOut">
              <a:rPr lang="en-US" smtClean="0"/>
              <a:t>12/27/24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389551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9C7EC1-48DA-044E-A5F5-2B9DE5E4F12C}" type="datetimeFigureOut">
              <a:rPr lang="en-US" smtClean="0"/>
              <a:t>12/27/24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79639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9C7EC1-48DA-044E-A5F5-2B9DE5E4F12C}" type="datetimeFigureOut">
              <a:rPr lang="en-US" smtClean="0"/>
              <a:t>12/27/24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223488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C7EC1-48DA-044E-A5F5-2B9DE5E4F12C}" type="datetimeFigureOut">
              <a:rPr lang="en-US" smtClean="0"/>
              <a:t>12/27/24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398804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C7EC1-48DA-044E-A5F5-2B9DE5E4F12C}" type="datetimeFigureOut">
              <a:rPr lang="en-US" smtClean="0"/>
              <a:t>12/27/24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305340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9C7EC1-48DA-044E-A5F5-2B9DE5E4F12C}" type="datetimeFigureOut">
              <a:rPr lang="en-US" smtClean="0"/>
              <a:t>12/27/24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380675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D9C7EC1-48DA-044E-A5F5-2B9DE5E4F12C}" type="datetimeFigureOut">
              <a:rPr lang="en-US" smtClean="0"/>
              <a:t>12/27/24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54CEA85-2B54-3D4B-805A-843897600BCC}" type="slidenum">
              <a:rPr lang="en-US" smtClean="0"/>
              <a:t>‹#›</a:t>
            </a:fld>
            <a:endParaRPr lang="en-US"/>
          </a:p>
        </p:txBody>
      </p:sp>
    </p:spTree>
    <p:extLst>
      <p:ext uri="{BB962C8B-B14F-4D97-AF65-F5344CB8AC3E}">
        <p14:creationId xmlns:p14="http://schemas.microsoft.com/office/powerpoint/2010/main" val="392059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D9C7EC1-48DA-044E-A5F5-2B9DE5E4F12C}" type="datetimeFigureOut">
              <a:rPr lang="en-US" smtClean="0"/>
              <a:t>12/27/24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54CEA85-2B54-3D4B-805A-843897600BCC}" type="slidenum">
              <a:rPr lang="en-US" smtClean="0"/>
              <a:t>‹#›</a:t>
            </a:fld>
            <a:endParaRPr lang="en-US"/>
          </a:p>
        </p:txBody>
      </p:sp>
    </p:spTree>
    <p:extLst>
      <p:ext uri="{BB962C8B-B14F-4D97-AF65-F5344CB8AC3E}">
        <p14:creationId xmlns:p14="http://schemas.microsoft.com/office/powerpoint/2010/main" val="78865104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BB5A-4F75-D75A-A543-4F7428ACC30E}"/>
              </a:ext>
            </a:extLst>
          </p:cNvPr>
          <p:cNvSpPr>
            <a:spLocks noGrp="1"/>
          </p:cNvSpPr>
          <p:nvPr>
            <p:ph type="ctrTitle"/>
          </p:nvPr>
        </p:nvSpPr>
        <p:spPr/>
        <p:txBody>
          <a:bodyPr/>
          <a:lstStyle/>
          <a:p>
            <a:r>
              <a:rPr lang="en-US" dirty="0"/>
              <a:t>Music Popularity Analysis</a:t>
            </a:r>
          </a:p>
        </p:txBody>
      </p:sp>
      <p:sp>
        <p:nvSpPr>
          <p:cNvPr id="3" name="Subtitle 2">
            <a:extLst>
              <a:ext uri="{FF2B5EF4-FFF2-40B4-BE49-F238E27FC236}">
                <a16:creationId xmlns:a16="http://schemas.microsoft.com/office/drawing/2014/main" id="{2A219413-F837-07E5-2135-D494AD84DE91}"/>
              </a:ext>
            </a:extLst>
          </p:cNvPr>
          <p:cNvSpPr>
            <a:spLocks noGrp="1"/>
          </p:cNvSpPr>
          <p:nvPr>
            <p:ph type="subTitle" idx="1"/>
          </p:nvPr>
        </p:nvSpPr>
        <p:spPr/>
        <p:txBody>
          <a:bodyPr>
            <a:normAutofit/>
          </a:bodyPr>
          <a:lstStyle/>
          <a:p>
            <a:r>
              <a:rPr lang="en-US" dirty="0"/>
              <a:t>Exploring factors influencing track popularity using Excel, SQL, Python, and Tableau</a:t>
            </a:r>
          </a:p>
        </p:txBody>
      </p:sp>
    </p:spTree>
    <p:extLst>
      <p:ext uri="{BB962C8B-B14F-4D97-AF65-F5344CB8AC3E}">
        <p14:creationId xmlns:p14="http://schemas.microsoft.com/office/powerpoint/2010/main" val="335363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D516-E25C-0571-CC37-D6EF6B16E97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A23B52D-BC09-5C83-BA9F-10760B47F066}"/>
              </a:ext>
            </a:extLst>
          </p:cNvPr>
          <p:cNvSpPr>
            <a:spLocks noGrp="1"/>
          </p:cNvSpPr>
          <p:nvPr>
            <p:ph idx="1"/>
          </p:nvPr>
        </p:nvSpPr>
        <p:spPr/>
        <p:txBody>
          <a:bodyPr>
            <a:normAutofit fontScale="85000" lnSpcReduction="20000"/>
          </a:bodyPr>
          <a:lstStyle/>
          <a:p>
            <a:r>
              <a:rPr lang="en-US" b="1" dirty="0"/>
              <a:t>Objective:</a:t>
            </a:r>
            <a:br>
              <a:rPr lang="en-US" dirty="0"/>
            </a:br>
            <a:r>
              <a:rPr lang="en-US" dirty="0"/>
              <a:t>This project explores the factors that impact the popularity of music tracks. By analyzing variables such as genre, duration, tempo, and explicit content, we aim to uncover trends and actionable insights.</a:t>
            </a:r>
          </a:p>
          <a:p>
            <a:r>
              <a:rPr lang="en-US" b="1" dirty="0"/>
              <a:t>Tools Used:</a:t>
            </a:r>
            <a:endParaRPr lang="en-US" dirty="0"/>
          </a:p>
          <a:p>
            <a:pPr>
              <a:buFont typeface="Arial" panose="020B0604020202020204" pitchFamily="34" charset="0"/>
              <a:buChar char="•"/>
            </a:pPr>
            <a:r>
              <a:rPr lang="en-US" b="1" dirty="0"/>
              <a:t>SQL:</a:t>
            </a:r>
            <a:r>
              <a:rPr lang="en-US" dirty="0"/>
              <a:t> For database creation, querying, and cleaning.</a:t>
            </a:r>
          </a:p>
          <a:p>
            <a:pPr>
              <a:buFont typeface="Arial" panose="020B0604020202020204" pitchFamily="34" charset="0"/>
              <a:buChar char="•"/>
            </a:pPr>
            <a:r>
              <a:rPr lang="en-US" b="1" dirty="0"/>
              <a:t>Python:</a:t>
            </a:r>
            <a:r>
              <a:rPr lang="en-US" dirty="0"/>
              <a:t> For advanced data analysis and hypothesis testing.</a:t>
            </a:r>
          </a:p>
          <a:p>
            <a:pPr>
              <a:buFont typeface="Arial" panose="020B0604020202020204" pitchFamily="34" charset="0"/>
              <a:buChar char="•"/>
            </a:pPr>
            <a:r>
              <a:rPr lang="en-US" b="1" dirty="0"/>
              <a:t>Tableau:</a:t>
            </a:r>
            <a:r>
              <a:rPr lang="en-US" dirty="0"/>
              <a:t> For data visualization and dashboard creation.</a:t>
            </a:r>
          </a:p>
          <a:p>
            <a:pPr>
              <a:buFont typeface="Arial" panose="020B0604020202020204" pitchFamily="34" charset="0"/>
              <a:buChar char="•"/>
            </a:pPr>
            <a:r>
              <a:rPr lang="en-US" b="1" dirty="0"/>
              <a:t>Excel:</a:t>
            </a:r>
            <a:r>
              <a:rPr lang="en-US" dirty="0"/>
              <a:t> For initial data preparation and normalization.</a:t>
            </a:r>
          </a:p>
          <a:p>
            <a:r>
              <a:rPr lang="en-US" b="1" dirty="0"/>
              <a:t>Dataset Overview:</a:t>
            </a:r>
            <a:endParaRPr lang="en-US" dirty="0"/>
          </a:p>
          <a:p>
            <a:pPr>
              <a:buFont typeface="Arial" panose="020B0604020202020204" pitchFamily="34" charset="0"/>
              <a:buChar char="•"/>
            </a:pPr>
            <a:r>
              <a:rPr lang="en-US" b="1" dirty="0"/>
              <a:t>Source:</a:t>
            </a:r>
            <a:r>
              <a:rPr lang="en-US" dirty="0"/>
              <a:t> Spotify Tracks Dataset</a:t>
            </a:r>
          </a:p>
          <a:p>
            <a:pPr>
              <a:buFont typeface="Arial" panose="020B0604020202020204" pitchFamily="34" charset="0"/>
              <a:buChar char="•"/>
            </a:pPr>
            <a:r>
              <a:rPr lang="en-US" b="1" dirty="0"/>
              <a:t>Size:</a:t>
            </a:r>
            <a:r>
              <a:rPr lang="en-US" dirty="0"/>
              <a:t> 50,000+ tracks with attributes including genre, duration, tempo, explicit content, and popularity.</a:t>
            </a:r>
          </a:p>
          <a:p>
            <a:pPr>
              <a:buFont typeface="Arial" panose="020B0604020202020204" pitchFamily="34" charset="0"/>
              <a:buChar char="•"/>
            </a:pPr>
            <a:r>
              <a:rPr lang="en-US" b="1" dirty="0"/>
              <a:t>Goal:</a:t>
            </a:r>
            <a:r>
              <a:rPr lang="en-US" dirty="0"/>
              <a:t> Understand what influences track popularity.</a:t>
            </a:r>
          </a:p>
        </p:txBody>
      </p:sp>
    </p:spTree>
    <p:extLst>
      <p:ext uri="{BB962C8B-B14F-4D97-AF65-F5344CB8AC3E}">
        <p14:creationId xmlns:p14="http://schemas.microsoft.com/office/powerpoint/2010/main" val="8082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DEC9-D907-82E2-9460-D421153F1849}"/>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1389C466-437E-BA6F-4057-543FAC775348}"/>
              </a:ext>
            </a:extLst>
          </p:cNvPr>
          <p:cNvSpPr>
            <a:spLocks noGrp="1"/>
          </p:cNvSpPr>
          <p:nvPr>
            <p:ph idx="1"/>
          </p:nvPr>
        </p:nvSpPr>
        <p:spPr>
          <a:xfrm>
            <a:off x="266592" y="2464184"/>
            <a:ext cx="10554574" cy="3636511"/>
          </a:xfrm>
        </p:spPr>
        <p:txBody>
          <a:bodyPr>
            <a:normAutofit fontScale="85000" lnSpcReduction="20000"/>
          </a:bodyPr>
          <a:lstStyle/>
          <a:p>
            <a:r>
              <a:rPr lang="en-US" b="1" dirty="0"/>
              <a:t>Initial Data Challenges:</a:t>
            </a:r>
            <a:endParaRPr lang="en-US" dirty="0"/>
          </a:p>
          <a:p>
            <a:pPr>
              <a:buFont typeface="Arial" panose="020B0604020202020204" pitchFamily="34" charset="0"/>
              <a:buChar char="•"/>
            </a:pPr>
            <a:r>
              <a:rPr lang="en-US" dirty="0"/>
              <a:t>Duplicate tracks with similar attributes.</a:t>
            </a:r>
          </a:p>
          <a:p>
            <a:pPr>
              <a:buFont typeface="Arial" panose="020B0604020202020204" pitchFamily="34" charset="0"/>
              <a:buChar char="•"/>
            </a:pPr>
            <a:r>
              <a:rPr lang="en-US" dirty="0"/>
              <a:t>Multiple artists in a single field.</a:t>
            </a:r>
          </a:p>
          <a:p>
            <a:pPr>
              <a:buFont typeface="Arial" panose="020B0604020202020204" pitchFamily="34" charset="0"/>
              <a:buChar char="•"/>
            </a:pPr>
            <a:r>
              <a:rPr lang="en-US" dirty="0"/>
              <a:t>Missing values and inconsistent formatting.</a:t>
            </a:r>
          </a:p>
          <a:p>
            <a:r>
              <a:rPr lang="en-US" b="1" dirty="0"/>
              <a:t>Normalization Process:</a:t>
            </a:r>
            <a:endParaRPr lang="en-US" dirty="0"/>
          </a:p>
          <a:p>
            <a:pPr>
              <a:buFont typeface="Arial" panose="020B0604020202020204" pitchFamily="34" charset="0"/>
              <a:buChar char="•"/>
            </a:pPr>
            <a:r>
              <a:rPr lang="en-US" dirty="0"/>
              <a:t>Split data into three tables: Tracks, Artists, and Track-Artist relationships.</a:t>
            </a:r>
          </a:p>
          <a:p>
            <a:pPr>
              <a:buFont typeface="Arial" panose="020B0604020202020204" pitchFamily="34" charset="0"/>
              <a:buChar char="•"/>
            </a:pPr>
            <a:r>
              <a:rPr lang="en-US" dirty="0"/>
              <a:t>Defined primary and foreign keys for relational integrity.</a:t>
            </a:r>
          </a:p>
          <a:p>
            <a:r>
              <a:rPr lang="en-US" b="1" dirty="0"/>
              <a:t>Key Cleaning Steps:</a:t>
            </a:r>
            <a:endParaRPr lang="en-US" dirty="0"/>
          </a:p>
          <a:p>
            <a:pPr>
              <a:buFont typeface="Arial" panose="020B0604020202020204" pitchFamily="34" charset="0"/>
              <a:buChar char="•"/>
            </a:pPr>
            <a:r>
              <a:rPr lang="en-US" dirty="0"/>
              <a:t>Removed duplicate tracks.</a:t>
            </a:r>
          </a:p>
          <a:p>
            <a:pPr>
              <a:buFont typeface="Arial" panose="020B0604020202020204" pitchFamily="34" charset="0"/>
              <a:buChar char="•"/>
            </a:pPr>
            <a:r>
              <a:rPr lang="en-US" dirty="0"/>
              <a:t>Categorized tempo into slow, moderate, and fast.</a:t>
            </a:r>
          </a:p>
          <a:p>
            <a:pPr>
              <a:buFont typeface="Arial" panose="020B0604020202020204" pitchFamily="34" charset="0"/>
              <a:buChar char="•"/>
            </a:pPr>
            <a:r>
              <a:rPr lang="en-US" dirty="0"/>
              <a:t>Categorized duration into short, moderate, and long.</a:t>
            </a:r>
          </a:p>
          <a:p>
            <a:endParaRPr lang="en-US" dirty="0"/>
          </a:p>
        </p:txBody>
      </p:sp>
      <p:pic>
        <p:nvPicPr>
          <p:cNvPr id="5" name="Picture 4" descr="A diagram of a music album&#10;&#10;Description automatically generated with medium confidence">
            <a:extLst>
              <a:ext uri="{FF2B5EF4-FFF2-40B4-BE49-F238E27FC236}">
                <a16:creationId xmlns:a16="http://schemas.microsoft.com/office/drawing/2014/main" id="{596E5873-93E4-DE76-288F-9D292A0AED90}"/>
              </a:ext>
            </a:extLst>
          </p:cNvPr>
          <p:cNvPicPr>
            <a:picLocks noChangeAspect="1"/>
          </p:cNvPicPr>
          <p:nvPr/>
        </p:nvPicPr>
        <p:blipFill>
          <a:blip r:embed="rId2"/>
          <a:stretch>
            <a:fillRect/>
          </a:stretch>
        </p:blipFill>
        <p:spPr>
          <a:xfrm>
            <a:off x="7338822" y="5039834"/>
            <a:ext cx="4853178" cy="1818166"/>
          </a:xfrm>
          <a:prstGeom prst="rect">
            <a:avLst/>
          </a:prstGeom>
        </p:spPr>
      </p:pic>
    </p:spTree>
    <p:extLst>
      <p:ext uri="{BB962C8B-B14F-4D97-AF65-F5344CB8AC3E}">
        <p14:creationId xmlns:p14="http://schemas.microsoft.com/office/powerpoint/2010/main" val="315290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B34-CA81-3F55-C39B-80C80609ED75}"/>
              </a:ext>
            </a:extLst>
          </p:cNvPr>
          <p:cNvSpPr>
            <a:spLocks noGrp="1"/>
          </p:cNvSpPr>
          <p:nvPr>
            <p:ph type="title"/>
          </p:nvPr>
        </p:nvSpPr>
        <p:spPr/>
        <p:txBody>
          <a:bodyPr/>
          <a:lstStyle/>
          <a:p>
            <a:r>
              <a:rPr lang="en-US" dirty="0"/>
              <a:t>SQL Analysis</a:t>
            </a:r>
          </a:p>
        </p:txBody>
      </p:sp>
      <p:sp>
        <p:nvSpPr>
          <p:cNvPr id="3" name="Content Placeholder 2">
            <a:extLst>
              <a:ext uri="{FF2B5EF4-FFF2-40B4-BE49-F238E27FC236}">
                <a16:creationId xmlns:a16="http://schemas.microsoft.com/office/drawing/2014/main" id="{099A8CD5-D359-838F-4017-724984013E5F}"/>
              </a:ext>
            </a:extLst>
          </p:cNvPr>
          <p:cNvSpPr>
            <a:spLocks noGrp="1"/>
          </p:cNvSpPr>
          <p:nvPr>
            <p:ph idx="1"/>
          </p:nvPr>
        </p:nvSpPr>
        <p:spPr/>
        <p:txBody>
          <a:bodyPr>
            <a:normAutofit fontScale="85000" lnSpcReduction="20000"/>
          </a:bodyPr>
          <a:lstStyle/>
          <a:p>
            <a:r>
              <a:rPr lang="en-US" b="1" dirty="0"/>
              <a:t>Query Examples: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Key Findings:</a:t>
            </a:r>
            <a:endParaRPr lang="en-US" dirty="0"/>
          </a:p>
          <a:p>
            <a:pPr>
              <a:buFont typeface="Arial" panose="020B0604020202020204" pitchFamily="34" charset="0"/>
              <a:buChar char="•"/>
            </a:pPr>
            <a:r>
              <a:rPr lang="en-US" dirty="0"/>
              <a:t>Explicit songs are more popular on average than non-explicit songs.</a:t>
            </a:r>
          </a:p>
          <a:p>
            <a:pPr>
              <a:buFont typeface="Arial" panose="020B0604020202020204" pitchFamily="34" charset="0"/>
              <a:buChar char="•"/>
            </a:pPr>
            <a:r>
              <a:rPr lang="en-US" dirty="0"/>
              <a:t>Genres like Pop and Hip-Hop dominate the popularity rankings.</a:t>
            </a:r>
          </a:p>
          <a:p>
            <a:pPr>
              <a:buFont typeface="Arial" panose="020B0604020202020204" pitchFamily="34" charset="0"/>
              <a:buChar char="•"/>
            </a:pPr>
            <a:r>
              <a:rPr lang="en-US" dirty="0"/>
              <a:t>Medium duration songs are the most popular on average.</a:t>
            </a:r>
          </a:p>
          <a:p>
            <a:endParaRPr lang="en-US" dirty="0"/>
          </a:p>
        </p:txBody>
      </p:sp>
      <p:pic>
        <p:nvPicPr>
          <p:cNvPr id="5" name="Picture 4" descr="A computer screen with white and orange text&#10;&#10;Description automatically generated">
            <a:extLst>
              <a:ext uri="{FF2B5EF4-FFF2-40B4-BE49-F238E27FC236}">
                <a16:creationId xmlns:a16="http://schemas.microsoft.com/office/drawing/2014/main" id="{9ACB222E-83FF-ABC4-E7E8-FDDE4039D567}"/>
              </a:ext>
            </a:extLst>
          </p:cNvPr>
          <p:cNvPicPr>
            <a:picLocks noChangeAspect="1"/>
          </p:cNvPicPr>
          <p:nvPr/>
        </p:nvPicPr>
        <p:blipFill>
          <a:blip r:embed="rId2"/>
          <a:stretch>
            <a:fillRect/>
          </a:stretch>
        </p:blipFill>
        <p:spPr>
          <a:xfrm>
            <a:off x="1146620" y="2721299"/>
            <a:ext cx="3974020" cy="157641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10D5CF1-C2B4-2185-CB38-9CE50C7D16E9}"/>
              </a:ext>
            </a:extLst>
          </p:cNvPr>
          <p:cNvPicPr>
            <a:picLocks noChangeAspect="1"/>
          </p:cNvPicPr>
          <p:nvPr/>
        </p:nvPicPr>
        <p:blipFill>
          <a:blip r:embed="rId3"/>
          <a:stretch>
            <a:fillRect/>
          </a:stretch>
        </p:blipFill>
        <p:spPr>
          <a:xfrm>
            <a:off x="6697263" y="2735584"/>
            <a:ext cx="4348117" cy="1576409"/>
          </a:xfrm>
          <a:prstGeom prst="rect">
            <a:avLst/>
          </a:prstGeom>
        </p:spPr>
      </p:pic>
    </p:spTree>
    <p:extLst>
      <p:ext uri="{BB962C8B-B14F-4D97-AF65-F5344CB8AC3E}">
        <p14:creationId xmlns:p14="http://schemas.microsoft.com/office/powerpoint/2010/main" val="167635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8F86A-C713-E943-DB7E-30AB380769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A7274-1064-51D3-277C-DD75837752C4}"/>
              </a:ext>
            </a:extLst>
          </p:cNvPr>
          <p:cNvSpPr>
            <a:spLocks noGrp="1"/>
          </p:cNvSpPr>
          <p:nvPr>
            <p:ph type="title"/>
          </p:nvPr>
        </p:nvSpPr>
        <p:spPr/>
        <p:txBody>
          <a:bodyPr/>
          <a:lstStyle/>
          <a:p>
            <a:r>
              <a:rPr lang="en-US" dirty="0"/>
              <a:t>SQL Analysis Continued</a:t>
            </a:r>
          </a:p>
        </p:txBody>
      </p:sp>
      <p:sp>
        <p:nvSpPr>
          <p:cNvPr id="3" name="Content Placeholder 2">
            <a:extLst>
              <a:ext uri="{FF2B5EF4-FFF2-40B4-BE49-F238E27FC236}">
                <a16:creationId xmlns:a16="http://schemas.microsoft.com/office/drawing/2014/main" id="{6B048E76-BA78-270F-F92F-77B382B23443}"/>
              </a:ext>
            </a:extLst>
          </p:cNvPr>
          <p:cNvSpPr>
            <a:spLocks noGrp="1"/>
          </p:cNvSpPr>
          <p:nvPr>
            <p:ph idx="1"/>
          </p:nvPr>
        </p:nvSpPr>
        <p:spPr/>
        <p:txBody>
          <a:bodyPr>
            <a:normAutofit fontScale="92500" lnSpcReduction="20000"/>
          </a:bodyPr>
          <a:lstStyle/>
          <a:p>
            <a:r>
              <a:rPr lang="en-US" b="1" dirty="0"/>
              <a:t>Query Examples: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Key Findings:</a:t>
            </a:r>
            <a:endParaRPr lang="en-US" dirty="0"/>
          </a:p>
          <a:p>
            <a:pPr>
              <a:buFont typeface="Arial" panose="020B0604020202020204" pitchFamily="34" charset="0"/>
              <a:buChar char="•"/>
            </a:pPr>
            <a:r>
              <a:rPr lang="en-US" dirty="0"/>
              <a:t>Most prolific artists are Pritam, George Jones, and Arijit Singh.</a:t>
            </a:r>
          </a:p>
          <a:p>
            <a:pPr>
              <a:buFont typeface="Arial" panose="020B0604020202020204" pitchFamily="34" charset="0"/>
              <a:buChar char="•"/>
            </a:pPr>
            <a:r>
              <a:rPr lang="en-US" dirty="0"/>
              <a:t>Pritam and Arijit Singh have the highest song collaboration count.</a:t>
            </a:r>
          </a:p>
          <a:p>
            <a:endParaRPr lang="en-US" dirty="0"/>
          </a:p>
        </p:txBody>
      </p:sp>
      <p:pic>
        <p:nvPicPr>
          <p:cNvPr id="6" name="Picture 5" descr="A screen shot of a computer code&#10;&#10;Description automatically generated">
            <a:extLst>
              <a:ext uri="{FF2B5EF4-FFF2-40B4-BE49-F238E27FC236}">
                <a16:creationId xmlns:a16="http://schemas.microsoft.com/office/drawing/2014/main" id="{8E793172-E5C4-6A88-ADC7-641EA8B69091}"/>
              </a:ext>
            </a:extLst>
          </p:cNvPr>
          <p:cNvPicPr>
            <a:picLocks noChangeAspect="1"/>
          </p:cNvPicPr>
          <p:nvPr/>
        </p:nvPicPr>
        <p:blipFill>
          <a:blip r:embed="rId2"/>
          <a:stretch>
            <a:fillRect/>
          </a:stretch>
        </p:blipFill>
        <p:spPr>
          <a:xfrm>
            <a:off x="1236662" y="2721275"/>
            <a:ext cx="4859338" cy="1415449"/>
          </a:xfrm>
          <a:prstGeom prst="rect">
            <a:avLst/>
          </a:prstGeom>
        </p:spPr>
      </p:pic>
      <p:pic>
        <p:nvPicPr>
          <p:cNvPr id="9" name="Picture 8" descr="A screenshot of a black and white screen&#10;&#10;Description automatically generated">
            <a:extLst>
              <a:ext uri="{FF2B5EF4-FFF2-40B4-BE49-F238E27FC236}">
                <a16:creationId xmlns:a16="http://schemas.microsoft.com/office/drawing/2014/main" id="{238139FF-8302-F0B2-5CD9-D6297FA477B5}"/>
              </a:ext>
            </a:extLst>
          </p:cNvPr>
          <p:cNvPicPr>
            <a:picLocks noChangeAspect="1"/>
          </p:cNvPicPr>
          <p:nvPr/>
        </p:nvPicPr>
        <p:blipFill>
          <a:blip r:embed="rId3"/>
          <a:stretch>
            <a:fillRect/>
          </a:stretch>
        </p:blipFill>
        <p:spPr>
          <a:xfrm>
            <a:off x="6513949" y="2721274"/>
            <a:ext cx="4231289" cy="1415449"/>
          </a:xfrm>
          <a:prstGeom prst="rect">
            <a:avLst/>
          </a:prstGeom>
        </p:spPr>
      </p:pic>
    </p:spTree>
    <p:extLst>
      <p:ext uri="{BB962C8B-B14F-4D97-AF65-F5344CB8AC3E}">
        <p14:creationId xmlns:p14="http://schemas.microsoft.com/office/powerpoint/2010/main" val="286787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6FA0-FEF7-0591-EB69-DA3EB41EDAD9}"/>
              </a:ext>
            </a:extLst>
          </p:cNvPr>
          <p:cNvSpPr>
            <a:spLocks noGrp="1"/>
          </p:cNvSpPr>
          <p:nvPr>
            <p:ph type="title"/>
          </p:nvPr>
        </p:nvSpPr>
        <p:spPr/>
        <p:txBody>
          <a:bodyPr/>
          <a:lstStyle/>
          <a:p>
            <a:r>
              <a:rPr lang="en-US" dirty="0"/>
              <a:t>Python Analysis</a:t>
            </a:r>
          </a:p>
        </p:txBody>
      </p:sp>
      <p:sp>
        <p:nvSpPr>
          <p:cNvPr id="3" name="Content Placeholder 2">
            <a:extLst>
              <a:ext uri="{FF2B5EF4-FFF2-40B4-BE49-F238E27FC236}">
                <a16:creationId xmlns:a16="http://schemas.microsoft.com/office/drawing/2014/main" id="{779F1265-CCBB-0E78-50FA-55CFB59856B2}"/>
              </a:ext>
            </a:extLst>
          </p:cNvPr>
          <p:cNvSpPr>
            <a:spLocks noGrp="1"/>
          </p:cNvSpPr>
          <p:nvPr>
            <p:ph idx="1"/>
          </p:nvPr>
        </p:nvSpPr>
        <p:spPr>
          <a:xfrm>
            <a:off x="818712" y="2441743"/>
            <a:ext cx="10554574" cy="3636511"/>
          </a:xfrm>
        </p:spPr>
        <p:txBody>
          <a:bodyPr/>
          <a:lstStyle/>
          <a:p>
            <a:r>
              <a:rPr lang="en-US" b="1" dirty="0"/>
              <a:t>Visualizations:</a:t>
            </a:r>
            <a:endParaRPr lang="en-US" dirty="0"/>
          </a:p>
          <a:p>
            <a:pPr>
              <a:buFont typeface="Arial" panose="020B0604020202020204" pitchFamily="34" charset="0"/>
              <a:buChar char="•"/>
            </a:pPr>
            <a:r>
              <a:rPr lang="en-US" b="1" dirty="0"/>
              <a:t>Box Plot:</a:t>
            </a:r>
            <a:r>
              <a:rPr lang="en-US" dirty="0"/>
              <a:t> Popularity by Tempo Categories (Slow, Moderate, Fast).</a:t>
            </a:r>
          </a:p>
          <a:p>
            <a:pPr>
              <a:buFont typeface="Arial" panose="020B0604020202020204" pitchFamily="34" charset="0"/>
              <a:buChar char="•"/>
            </a:pPr>
            <a:r>
              <a:rPr lang="en-US" b="1" dirty="0"/>
              <a:t>Violin Plot:</a:t>
            </a:r>
            <a:r>
              <a:rPr lang="en-US" dirty="0"/>
              <a:t> Popularity distribution by Track Genre.</a:t>
            </a:r>
          </a:p>
          <a:p>
            <a:pPr>
              <a:buFont typeface="Arial" panose="020B0604020202020204" pitchFamily="34" charset="0"/>
              <a:buChar char="•"/>
            </a:pPr>
            <a:r>
              <a:rPr lang="en-US" b="1" dirty="0"/>
              <a:t>Regression Plot:</a:t>
            </a:r>
            <a:r>
              <a:rPr lang="en-US" dirty="0"/>
              <a:t> Duration vs. Popularity.</a:t>
            </a:r>
          </a:p>
          <a:p>
            <a:r>
              <a:rPr lang="en-US" b="1" dirty="0"/>
              <a:t>Statistical Insights:</a:t>
            </a:r>
            <a:endParaRPr lang="en-US" dirty="0"/>
          </a:p>
          <a:p>
            <a:pPr>
              <a:buFont typeface="Arial" panose="020B0604020202020204" pitchFamily="34" charset="0"/>
              <a:buChar char="•"/>
            </a:pPr>
            <a:r>
              <a:rPr lang="en-US" dirty="0"/>
              <a:t>Significant difference in popularity across Tempo Categories (ANOVA, p &lt; 0.05).</a:t>
            </a:r>
          </a:p>
          <a:p>
            <a:pPr>
              <a:buFont typeface="Arial" panose="020B0604020202020204" pitchFamily="34" charset="0"/>
              <a:buChar char="•"/>
            </a:pPr>
            <a:r>
              <a:rPr lang="en-US" dirty="0"/>
              <a:t>Significant difference in popularity between explicit and non-explicit tracks (Independent T-Test, p &lt; 0.05).</a:t>
            </a:r>
          </a:p>
          <a:p>
            <a:pPr>
              <a:buFont typeface="Arial" panose="020B0604020202020204" pitchFamily="34" charset="0"/>
              <a:buChar char="•"/>
            </a:pPr>
            <a:r>
              <a:rPr lang="en-US" dirty="0"/>
              <a:t>Significant difference in popularity across Track Genres (ANOVA, p &lt; 0.05).</a:t>
            </a:r>
          </a:p>
          <a:p>
            <a:endParaRPr lang="en-US" dirty="0"/>
          </a:p>
        </p:txBody>
      </p:sp>
    </p:spTree>
    <p:extLst>
      <p:ext uri="{BB962C8B-B14F-4D97-AF65-F5344CB8AC3E}">
        <p14:creationId xmlns:p14="http://schemas.microsoft.com/office/powerpoint/2010/main" val="402804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A9F4-0941-6E3C-446E-4CA119FB9A2B}"/>
              </a:ext>
            </a:extLst>
          </p:cNvPr>
          <p:cNvSpPr>
            <a:spLocks noGrp="1"/>
          </p:cNvSpPr>
          <p:nvPr>
            <p:ph type="title"/>
          </p:nvPr>
        </p:nvSpPr>
        <p:spPr/>
        <p:txBody>
          <a:bodyPr/>
          <a:lstStyle/>
          <a:p>
            <a:r>
              <a:rPr lang="en-US" dirty="0"/>
              <a:t>Tableau Dashboard</a:t>
            </a:r>
          </a:p>
        </p:txBody>
      </p:sp>
      <p:pic>
        <p:nvPicPr>
          <p:cNvPr id="5" name="Picture 4" descr="A colorful bar graph with text&#10;&#10;Description automatically generated with medium confidence">
            <a:extLst>
              <a:ext uri="{FF2B5EF4-FFF2-40B4-BE49-F238E27FC236}">
                <a16:creationId xmlns:a16="http://schemas.microsoft.com/office/drawing/2014/main" id="{50BEDD5C-9C93-FD0D-3DA1-A852F27495D9}"/>
              </a:ext>
            </a:extLst>
          </p:cNvPr>
          <p:cNvPicPr>
            <a:picLocks noChangeAspect="1"/>
          </p:cNvPicPr>
          <p:nvPr/>
        </p:nvPicPr>
        <p:blipFill>
          <a:blip r:embed="rId2"/>
          <a:stretch>
            <a:fillRect/>
          </a:stretch>
        </p:blipFill>
        <p:spPr>
          <a:xfrm>
            <a:off x="1435311" y="1894670"/>
            <a:ext cx="9321378" cy="4963330"/>
          </a:xfrm>
          <a:prstGeom prst="rect">
            <a:avLst/>
          </a:prstGeom>
        </p:spPr>
      </p:pic>
    </p:spTree>
    <p:extLst>
      <p:ext uri="{BB962C8B-B14F-4D97-AF65-F5344CB8AC3E}">
        <p14:creationId xmlns:p14="http://schemas.microsoft.com/office/powerpoint/2010/main" val="283614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843E-9FC9-79E7-DD03-8345D564027D}"/>
              </a:ext>
            </a:extLst>
          </p:cNvPr>
          <p:cNvSpPr>
            <a:spLocks noGrp="1"/>
          </p:cNvSpPr>
          <p:nvPr>
            <p:ph type="title"/>
          </p:nvPr>
        </p:nvSpPr>
        <p:spPr/>
        <p:txBody>
          <a:bodyPr/>
          <a:lstStyle/>
          <a:p>
            <a:r>
              <a:rPr lang="en-US" dirty="0"/>
              <a:t>Insights and Conclusions</a:t>
            </a:r>
          </a:p>
        </p:txBody>
      </p:sp>
      <p:sp>
        <p:nvSpPr>
          <p:cNvPr id="3" name="Content Placeholder 2">
            <a:extLst>
              <a:ext uri="{FF2B5EF4-FFF2-40B4-BE49-F238E27FC236}">
                <a16:creationId xmlns:a16="http://schemas.microsoft.com/office/drawing/2014/main" id="{62AA24FF-3EFE-16BE-084F-EC895196D2C6}"/>
              </a:ext>
            </a:extLst>
          </p:cNvPr>
          <p:cNvSpPr>
            <a:spLocks noGrp="1"/>
          </p:cNvSpPr>
          <p:nvPr>
            <p:ph idx="1"/>
          </p:nvPr>
        </p:nvSpPr>
        <p:spPr/>
        <p:txBody>
          <a:bodyPr/>
          <a:lstStyle/>
          <a:p>
            <a:r>
              <a:rPr lang="en-US" b="1" dirty="0"/>
              <a:t>Major Findings:</a:t>
            </a:r>
            <a:endParaRPr lang="en-US" dirty="0"/>
          </a:p>
          <a:p>
            <a:pPr>
              <a:buFont typeface="Arial" panose="020B0604020202020204" pitchFamily="34" charset="0"/>
              <a:buChar char="•"/>
            </a:pPr>
            <a:r>
              <a:rPr lang="en-US" dirty="0"/>
              <a:t>Popular genres dominate the charts, with Pop, Pop-Film, and K-Pop leading in popularity.</a:t>
            </a:r>
          </a:p>
          <a:p>
            <a:pPr>
              <a:buFont typeface="Arial" panose="020B0604020202020204" pitchFamily="34" charset="0"/>
              <a:buChar char="•"/>
            </a:pPr>
            <a:r>
              <a:rPr lang="en-US" dirty="0"/>
              <a:t>Explicit tracks tend to be more popular than non-explicit tracks.</a:t>
            </a:r>
          </a:p>
          <a:p>
            <a:pPr>
              <a:buFont typeface="Arial" panose="020B0604020202020204" pitchFamily="34" charset="0"/>
              <a:buChar char="•"/>
            </a:pPr>
            <a:r>
              <a:rPr lang="en-US" dirty="0"/>
              <a:t>Tracks with moderate tempos tend to perform better.</a:t>
            </a:r>
          </a:p>
          <a:p>
            <a:r>
              <a:rPr lang="en-US" b="1" dirty="0"/>
              <a:t>Actionable Recommendations:</a:t>
            </a:r>
            <a:endParaRPr lang="en-US" dirty="0"/>
          </a:p>
          <a:p>
            <a:pPr>
              <a:buFont typeface="Arial" panose="020B0604020202020204" pitchFamily="34" charset="0"/>
              <a:buChar char="•"/>
            </a:pPr>
            <a:r>
              <a:rPr lang="en-US" dirty="0"/>
              <a:t>Record labels should focus on producing tracks in trending genres.</a:t>
            </a:r>
          </a:p>
          <a:p>
            <a:pPr>
              <a:buFont typeface="Arial" panose="020B0604020202020204" pitchFamily="34" charset="0"/>
              <a:buChar char="•"/>
            </a:pPr>
            <a:r>
              <a:rPr lang="en-US" dirty="0"/>
              <a:t>Consider having some explicit content in the tracks.</a:t>
            </a:r>
          </a:p>
          <a:p>
            <a:pPr>
              <a:buFont typeface="Arial" panose="020B0604020202020204" pitchFamily="34" charset="0"/>
              <a:buChar char="•"/>
            </a:pPr>
            <a:r>
              <a:rPr lang="en-US" dirty="0"/>
              <a:t>Optimize track duration to fit between 3 to 5 minutes for better engagement.</a:t>
            </a:r>
          </a:p>
          <a:p>
            <a:endParaRPr lang="en-US" dirty="0"/>
          </a:p>
        </p:txBody>
      </p:sp>
    </p:spTree>
    <p:extLst>
      <p:ext uri="{BB962C8B-B14F-4D97-AF65-F5344CB8AC3E}">
        <p14:creationId xmlns:p14="http://schemas.microsoft.com/office/powerpoint/2010/main" val="48229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5DBA-D166-F7FF-5936-B6D264497DB2}"/>
              </a:ext>
            </a:extLst>
          </p:cNvPr>
          <p:cNvSpPr>
            <a:spLocks noGrp="1"/>
          </p:cNvSpPr>
          <p:nvPr>
            <p:ph type="title"/>
          </p:nvPr>
        </p:nvSpPr>
        <p:spPr/>
        <p:txBody>
          <a:bodyPr/>
          <a:lstStyle/>
          <a:p>
            <a:r>
              <a:rPr lang="en-US" dirty="0"/>
              <a:t>Learning Experience</a:t>
            </a:r>
          </a:p>
        </p:txBody>
      </p:sp>
      <p:sp>
        <p:nvSpPr>
          <p:cNvPr id="3" name="Content Placeholder 2">
            <a:extLst>
              <a:ext uri="{FF2B5EF4-FFF2-40B4-BE49-F238E27FC236}">
                <a16:creationId xmlns:a16="http://schemas.microsoft.com/office/drawing/2014/main" id="{9B99F242-4ECB-FB97-4449-7E86DC0708BB}"/>
              </a:ext>
            </a:extLst>
          </p:cNvPr>
          <p:cNvSpPr>
            <a:spLocks noGrp="1"/>
          </p:cNvSpPr>
          <p:nvPr>
            <p:ph idx="1"/>
          </p:nvPr>
        </p:nvSpPr>
        <p:spPr/>
        <p:txBody>
          <a:bodyPr>
            <a:normAutofit lnSpcReduction="10000"/>
          </a:bodyPr>
          <a:lstStyle/>
          <a:p>
            <a:r>
              <a:rPr lang="en-US" b="1" dirty="0"/>
              <a:t>Skills Gained:</a:t>
            </a:r>
            <a:endParaRPr lang="en-US" dirty="0"/>
          </a:p>
          <a:p>
            <a:pPr>
              <a:buFont typeface="Arial" panose="020B0604020202020204" pitchFamily="34" charset="0"/>
              <a:buChar char="•"/>
            </a:pPr>
            <a:r>
              <a:rPr lang="en-US" dirty="0"/>
              <a:t>Database creation and querying using SQL.</a:t>
            </a:r>
          </a:p>
          <a:p>
            <a:pPr>
              <a:buFont typeface="Arial" panose="020B0604020202020204" pitchFamily="34" charset="0"/>
              <a:buChar char="•"/>
            </a:pPr>
            <a:r>
              <a:rPr lang="en-US" dirty="0"/>
              <a:t>Statistical hypothesis testing and visualizations in Python.</a:t>
            </a:r>
          </a:p>
          <a:p>
            <a:pPr>
              <a:buFont typeface="Arial" panose="020B0604020202020204" pitchFamily="34" charset="0"/>
              <a:buChar char="•"/>
            </a:pPr>
            <a:r>
              <a:rPr lang="en-US" dirty="0"/>
              <a:t>Building an interactive Tableau dashboard.</a:t>
            </a:r>
          </a:p>
          <a:p>
            <a:pPr>
              <a:buFont typeface="Arial" panose="020B0604020202020204" pitchFamily="34" charset="0"/>
              <a:buChar char="•"/>
            </a:pPr>
            <a:r>
              <a:rPr lang="en-US" dirty="0"/>
              <a:t>Resourcefulness through doing research to overcome challenges as they came up.</a:t>
            </a:r>
          </a:p>
          <a:p>
            <a:r>
              <a:rPr lang="en-US" b="1" dirty="0"/>
              <a:t>Challenges Overcame:</a:t>
            </a:r>
            <a:endParaRPr lang="en-US" dirty="0"/>
          </a:p>
          <a:p>
            <a:pPr>
              <a:buFont typeface="Arial" panose="020B0604020202020204" pitchFamily="34" charset="0"/>
              <a:buChar char="•"/>
            </a:pPr>
            <a:r>
              <a:rPr lang="en-US" dirty="0"/>
              <a:t>Dealing with inconsistent and missing data.</a:t>
            </a:r>
          </a:p>
          <a:p>
            <a:pPr>
              <a:buFont typeface="Arial" panose="020B0604020202020204" pitchFamily="34" charset="0"/>
              <a:buChar char="•"/>
            </a:pPr>
            <a:r>
              <a:rPr lang="en-US" dirty="0"/>
              <a:t>Properly formatting data to be imported to SQL.</a:t>
            </a:r>
          </a:p>
          <a:p>
            <a:pPr>
              <a:buFont typeface="Arial" panose="020B0604020202020204" pitchFamily="34" charset="0"/>
              <a:buChar char="•"/>
            </a:pPr>
            <a:r>
              <a:rPr lang="en-US" dirty="0"/>
              <a:t>Communicating insights effectively through visualizations.</a:t>
            </a:r>
          </a:p>
          <a:p>
            <a:endParaRPr lang="en-US" dirty="0"/>
          </a:p>
        </p:txBody>
      </p:sp>
    </p:spTree>
    <p:extLst>
      <p:ext uri="{BB962C8B-B14F-4D97-AF65-F5344CB8AC3E}">
        <p14:creationId xmlns:p14="http://schemas.microsoft.com/office/powerpoint/2010/main" val="2235394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9553</TotalTime>
  <Words>515</Words>
  <Application>Microsoft Macintosh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Music Popularity Analysis</vt:lpstr>
      <vt:lpstr>Introduction</vt:lpstr>
      <vt:lpstr>Data Preparation</vt:lpstr>
      <vt:lpstr>SQL Analysis</vt:lpstr>
      <vt:lpstr>SQL Analysis Continued</vt:lpstr>
      <vt:lpstr>Python Analysis</vt:lpstr>
      <vt:lpstr>Tableau Dashboard</vt:lpstr>
      <vt:lpstr>Insights and Conclusions</vt:lpstr>
      <vt:lpstr>Learning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Michael Kearney</dc:creator>
  <cp:lastModifiedBy>Jason Michael Kearney</cp:lastModifiedBy>
  <cp:revision>1</cp:revision>
  <dcterms:created xsi:type="dcterms:W3CDTF">2024-12-28T04:39:32Z</dcterms:created>
  <dcterms:modified xsi:type="dcterms:W3CDTF">2025-01-03T19:52:49Z</dcterms:modified>
</cp:coreProperties>
</file>